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蜜室数量/中心</c:v>
                </c:pt>
              </c:strCache>
            </c:strRef>
          </c:tx>
          <c:spPr>
            <a:solidFill>
              <a:srgbClr val="C026D3">
                <a:alpha val="100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26D3">
                  <a:alpha val="10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C026D3">
                  <a:alpha val="10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C026D3">
                  <a:alpha val="100000"/>
                </a:srgb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900" b="1" i="0" u="none" strike="noStrike" kern="1200" baseline="0">
                    <a:solidFill>
                      <a:srgbClr val="C026D3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第一阶段 (1-3 年)</c:v>
                </c:pt>
                <c:pt idx="1">
                  <c:v>第二阶段 (3-5 年)</c:v>
                </c:pt>
                <c:pt idx="2">
                  <c:v>第三阶段 (5-10 年)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</c:v>
                </c:pt>
                <c:pt idx="2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孵化品牌数</c:v>
                </c:pt>
              </c:strCache>
            </c:strRef>
          </c:tx>
          <c:spPr>
            <a:solidFill>
              <a:srgbClr val="F43F5E">
                <a:alpha val="100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43F5E">
                  <a:alpha val="10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43F5E">
                  <a:alpha val="10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43F5E">
                  <a:alpha val="100000"/>
                </a:srgb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900" b="1" i="0" u="none" strike="noStrike" kern="1200" baseline="0">
                    <a:solidFill>
                      <a:srgbClr val="C026D3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第一阶段 (1-3 年)</c:v>
                </c:pt>
                <c:pt idx="1">
                  <c:v>第二阶段 (3-5 年)</c:v>
                </c:pt>
                <c:pt idx="2">
                  <c:v>第三阶段 (5-10 年)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300</c:v>
                </c:pt>
                <c:pt idx="1">
                  <c:v>1000</c:v>
                </c:pt>
                <c:pt idx="2">
                  <c:v>5000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10"/>
        <c:axId val="10000"/>
        <c:axId val="10001"/>
      </c:bar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E5E7EB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legend>
      <c:legendPos val="b"/>
      <c:layout/>
      <c:overlay val="0"/>
      <c:txPr>
        <a:bodyPr rot="0" spcFirstLastPara="0" vertOverflow="ellipsis" vert="horz" wrap="none" lIns="0" tIns="0" rIns="0" bIns="0" anchor="t" anchorCtr="0"/>
        <a:lstStyle/>
        <a:p>
          <a:pPr algn="l">
            <a:defRPr lang="zh-CN" sz="900" b="0" i="0" u="none" strike="noStrike" kern="1200" baseline="0">
              <a:solidFill>
                <a:srgbClr val="4B5563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1490e54-e7a9-4440-9e05-5fc84141bd3b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融资金额（亿元）</c:v>
                </c:pt>
              </c:strCache>
            </c:strRef>
          </c:tx>
          <c:spPr>
            <a:ln w="38100" cap="rnd" cmpd="sng" algn="ctr">
              <a:solidFill>
                <a:srgbClr val="C026D3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rgbClr val="C026D3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10"/>
              <c:spPr>
                <a:solidFill>
                  <a:srgbClr val="C026D3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26D3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10"/>
              <c:spPr>
                <a:solidFill>
                  <a:srgbClr val="C026D3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26D3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10"/>
              <c:spPr>
                <a:solidFill>
                  <a:srgbClr val="C026D3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26D3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3"/>
            <c:marker>
              <c:symbol val="circle"/>
              <c:size val="10"/>
              <c:spPr>
                <a:solidFill>
                  <a:srgbClr val="C026D3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26D3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4"/>
            <c:marker>
              <c:symbol val="circle"/>
              <c:size val="10"/>
              <c:spPr>
                <a:solidFill>
                  <a:srgbClr val="C026D3">
                    <a:alpha val="100000"/>
                  </a:srgbClr>
                </a:solidFill>
              </c:spPr>
            </c:marker>
            <c:bubble3D val="0"/>
            <c:spPr>
              <a:ln w="38100" cap="rnd" cmpd="sng" algn="ctr">
                <a:solidFill>
                  <a:srgbClr val="C026D3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000" b="1" i="0" u="none" strike="noStrike" kern="1200" baseline="0">
                    <a:solidFill>
                      <a:srgbClr val="C026D3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天使轮</c:v>
                </c:pt>
                <c:pt idx="1">
                  <c:v>A 轮</c:v>
                </c:pt>
                <c:pt idx="2">
                  <c:v>B 轮</c:v>
                </c:pt>
                <c:pt idx="3">
                  <c:v>Pre-IPO</c:v>
                </c:pt>
                <c:pt idx="4">
                  <c:v>上市后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100</c:v>
                </c:pt>
                <c:pt idx="3">
                  <c:v>1000</c:v>
                </c:pt>
                <c:pt idx="4">
                  <c:v>10000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10000"/>
        <c:axId val="10001"/>
      </c:line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F3F4F6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800" b="0" i="0" u="none" strike="noStrike" kern="1200" baseline="0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e6fc96a3-5c10-451a-a657-e31d3208e71e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3394814" y="2857500"/>
            <a:ext cx="5399325" cy="5715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3394814" y="2819400"/>
            <a:ext cx="5837366" cy="638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4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蜜室集团商业计划书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096339" y="3657600"/>
            <a:ext cx="5999250" cy="342900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3096339" y="3667125"/>
            <a:ext cx="6481779" cy="3143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2300" b="0" i="0" strike="noStrike">
                <a:solidFill>
                  <a:srgbClr val="FFE4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全球百年品牌孵化中枢 · 九紫离火时代天命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TextBox 5"/>
          <p:cNvSpPr txBox="1"/>
          <p:nvPr/>
        </p:nvSpPr>
        <p:spPr>
          <a:xfrm>
            <a:off x="457086" y="428625"/>
            <a:ext cx="11274781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6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目录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990600"/>
            <a:ext cx="914171" cy="38100"/>
          </a:xfrm>
          <a:prstGeom prst="rect">
            <a:avLst/>
          </a:prstGeom>
          <a:gradFill>
            <a:gsLst>
              <a:gs pos="0">
                <a:srgbClr val="C026D3">
                  <a:alpha val="100000"/>
                </a:srgbClr>
              </a:gs>
              <a:gs pos="100000">
                <a:srgbClr val="F43F5E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457086" y="12001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商业蓝图六大篇章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7086" y="1790700"/>
            <a:ext cx="5523120" cy="1381125"/>
          </a:xfrm>
          <a:prstGeom prst="roundRect">
            <a:avLst>
              <a:gd name="adj" fmla="val 5467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723718" y="1990725"/>
            <a:ext cx="4765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5D0F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257432" y="2057400"/>
            <a:ext cx="152361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时代势能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257432" y="2343150"/>
            <a:ext cx="164741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九紫离火运的商业显化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08747" y="1790700"/>
            <a:ext cx="5523120" cy="1381125"/>
          </a:xfrm>
          <a:prstGeom prst="roundRect">
            <a:avLst>
              <a:gd name="adj" fmla="val 5467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6475381" y="1990725"/>
            <a:ext cx="4765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ECDD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7009093" y="2057400"/>
            <a:ext cx="152361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市场痛点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7009093" y="2343150"/>
            <a:ext cx="164741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女性创业的现状与挑战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7086" y="3403550"/>
            <a:ext cx="5523120" cy="1381125"/>
          </a:xfrm>
          <a:prstGeom prst="roundRect">
            <a:avLst>
              <a:gd name="adj" fmla="val 5467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723718" y="3603575"/>
            <a:ext cx="4765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DE6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1257432" y="3670250"/>
            <a:ext cx="121889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8350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核心定位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1257432" y="3956000"/>
            <a:ext cx="132364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全球品牌孵化中枢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08747" y="3403550"/>
            <a:ext cx="5523120" cy="1381125"/>
          </a:xfrm>
          <a:prstGeom prst="roundRect">
            <a:avLst>
              <a:gd name="adj" fmla="val 5467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6475381" y="3603575"/>
            <a:ext cx="4765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5D0F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7009093" y="3670250"/>
            <a:ext cx="137125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商业模式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7009093" y="3956000"/>
            <a:ext cx="148552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蜜室模型与盈利体系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7086" y="5016401"/>
            <a:ext cx="5523120" cy="1381125"/>
          </a:xfrm>
          <a:prstGeom prst="roundRect">
            <a:avLst>
              <a:gd name="adj" fmla="val 5466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723718" y="5216426"/>
            <a:ext cx="4765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ECDD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257432" y="5283101"/>
            <a:ext cx="152361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战略路径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1257432" y="5568851"/>
            <a:ext cx="164741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从城市蜜室到全球生态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208747" y="5016401"/>
            <a:ext cx="5523120" cy="1381125"/>
          </a:xfrm>
          <a:prstGeom prst="roundRect">
            <a:avLst>
              <a:gd name="adj" fmla="val 5466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6475381" y="5216426"/>
            <a:ext cx="4765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FDE68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7009093" y="5283101"/>
            <a:ext cx="152361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8350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资本愿景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7009093" y="5568851"/>
            <a:ext cx="164741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百万亿市值的达成之路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0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时代势能：九紫离火运的商业显化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320912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F43F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承接万亿级精神消费升级需求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4932717" cy="4953000"/>
          </a:xfrm>
          <a:prstGeom prst="roundRect">
            <a:avLst>
              <a:gd name="adj" fmla="val 42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7057" r="17057"/>
          <a:stretch>
            <a:fillRect/>
          </a:stretch>
        </p:blipFill>
        <p:spPr>
          <a:xfrm>
            <a:off x="495177" y="1447800"/>
            <a:ext cx="4898494" cy="4953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495177" y="5905500"/>
            <a:ext cx="4898494" cy="495300"/>
          </a:xfrm>
          <a:prstGeom prst="rect">
            <a:avLst/>
          </a:prstGeom>
          <a:gradFill>
            <a:gsLst>
              <a:gs pos="0">
                <a:srgbClr val="000000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647537" y="612033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912" y="732"/>
                </a:moveTo>
                <a:lnTo>
                  <a:pt x="2708" y="1429"/>
                </a:lnTo>
                <a:lnTo>
                  <a:pt x="1250" y="1429"/>
                </a:lnTo>
                <a:cubicBezTo>
                  <a:pt x="560" y="1429"/>
                  <a:pt x="0" y="2069"/>
                  <a:pt x="0" y="2857"/>
                </a:cubicBezTo>
                <a:lnTo>
                  <a:pt x="0" y="8571"/>
                </a:lnTo>
                <a:cubicBezTo>
                  <a:pt x="0" y="9359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359"/>
                  <a:pt x="9998" y="8571"/>
                </a:cubicBezTo>
                <a:lnTo>
                  <a:pt x="9998" y="2857"/>
                </a:lnTo>
                <a:cubicBezTo>
                  <a:pt x="9998" y="2069"/>
                  <a:pt x="9438" y="1429"/>
                  <a:pt x="8748" y="1429"/>
                </a:cubicBezTo>
                <a:lnTo>
                  <a:pt x="7290" y="1429"/>
                </a:lnTo>
                <a:lnTo>
                  <a:pt x="7086" y="732"/>
                </a:lnTo>
                <a:cubicBezTo>
                  <a:pt x="6960" y="295"/>
                  <a:pt x="6602" y="0"/>
                  <a:pt x="6198" y="0"/>
                </a:cubicBezTo>
                <a:lnTo>
                  <a:pt x="3800" y="0"/>
                </a:lnTo>
                <a:cubicBezTo>
                  <a:pt x="3396" y="0"/>
                  <a:pt x="3038" y="295"/>
                  <a:pt x="2912" y="732"/>
                </a:cubicBezTo>
                <a:close/>
                <a:moveTo>
                  <a:pt x="4999" y="3571"/>
                </a:moveTo>
                <a:cubicBezTo>
                  <a:pt x="6034" y="3571"/>
                  <a:pt x="6874" y="4532"/>
                  <a:pt x="6874" y="5714"/>
                </a:cubicBezTo>
                <a:cubicBezTo>
                  <a:pt x="6874" y="6897"/>
                  <a:pt x="6034" y="7857"/>
                  <a:pt x="4999" y="7857"/>
                </a:cubicBezTo>
                <a:cubicBezTo>
                  <a:pt x="3964" y="7857"/>
                  <a:pt x="3124" y="6897"/>
                  <a:pt x="3124" y="5714"/>
                </a:cubicBezTo>
                <a:cubicBezTo>
                  <a:pt x="3124" y="4532"/>
                  <a:pt x="3964" y="3571"/>
                  <a:pt x="4999" y="3571"/>
                </a:cubicBezTo>
                <a:close/>
              </a:path>
            </a:pathLst>
          </a:custGeom>
          <a:solidFill>
            <a:srgbClr val="F0ABFC">
              <a:alpha val="90196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827427" y="6076950"/>
            <a:ext cx="441388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FFFFF">
                    <a:alpha val="9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自信、高品质的现代女性创业者形象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698395" y="1447800"/>
            <a:ext cx="6037340" cy="895350"/>
          </a:xfrm>
          <a:prstGeom prst="roundRect">
            <a:avLst>
              <a:gd name="adj" fmla="val 865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5860279" y="1647825"/>
            <a:ext cx="380905" cy="3810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5983924" y="1749326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568" y="972"/>
                </a:moveTo>
                <a:cubicBezTo>
                  <a:pt x="2568" y="436"/>
                  <a:pt x="3097" y="0"/>
                  <a:pt x="3749" y="0"/>
                </a:cubicBezTo>
                <a:cubicBezTo>
                  <a:pt x="4401" y="0"/>
                  <a:pt x="4930" y="436"/>
                  <a:pt x="4930" y="972"/>
                </a:cubicBezTo>
                <a:cubicBezTo>
                  <a:pt x="4930" y="1509"/>
                  <a:pt x="4401" y="1944"/>
                  <a:pt x="3749" y="1944"/>
                </a:cubicBezTo>
                <a:cubicBezTo>
                  <a:pt x="3097" y="1944"/>
                  <a:pt x="2568" y="1509"/>
                  <a:pt x="2568" y="972"/>
                </a:cubicBezTo>
                <a:close/>
                <a:moveTo>
                  <a:pt x="2061" y="7222"/>
                </a:moveTo>
                <a:lnTo>
                  <a:pt x="1517" y="7222"/>
                </a:lnTo>
                <a:cubicBezTo>
                  <a:pt x="1287" y="7222"/>
                  <a:pt x="1124" y="7036"/>
                  <a:pt x="1196" y="6856"/>
                </a:cubicBezTo>
                <a:lnTo>
                  <a:pt x="2103" y="4616"/>
                </a:lnTo>
                <a:lnTo>
                  <a:pt x="1084" y="5747"/>
                </a:lnTo>
                <a:cubicBezTo>
                  <a:pt x="863" y="5993"/>
                  <a:pt x="439" y="6045"/>
                  <a:pt x="139" y="5861"/>
                </a:cubicBezTo>
                <a:cubicBezTo>
                  <a:pt x="-160" y="5678"/>
                  <a:pt x="-223" y="5330"/>
                  <a:pt x="0" y="5083"/>
                </a:cubicBezTo>
                <a:lnTo>
                  <a:pt x="1487" y="3434"/>
                </a:lnTo>
                <a:cubicBezTo>
                  <a:pt x="2019" y="2847"/>
                  <a:pt x="2857" y="2500"/>
                  <a:pt x="3749" y="2500"/>
                </a:cubicBezTo>
                <a:cubicBezTo>
                  <a:pt x="4640" y="2500"/>
                  <a:pt x="5479" y="2847"/>
                  <a:pt x="6011" y="3436"/>
                </a:cubicBezTo>
                <a:lnTo>
                  <a:pt x="7498" y="5085"/>
                </a:lnTo>
                <a:cubicBezTo>
                  <a:pt x="7720" y="5332"/>
                  <a:pt x="7658" y="5679"/>
                  <a:pt x="7359" y="5863"/>
                </a:cubicBezTo>
                <a:cubicBezTo>
                  <a:pt x="7059" y="6046"/>
                  <a:pt x="6636" y="5995"/>
                  <a:pt x="6414" y="5748"/>
                </a:cubicBezTo>
                <a:lnTo>
                  <a:pt x="5395" y="4618"/>
                </a:lnTo>
                <a:lnTo>
                  <a:pt x="6302" y="6856"/>
                </a:lnTo>
                <a:cubicBezTo>
                  <a:pt x="6376" y="7036"/>
                  <a:pt x="6211" y="7222"/>
                  <a:pt x="5981" y="7222"/>
                </a:cubicBezTo>
                <a:lnTo>
                  <a:pt x="5437" y="7222"/>
                </a:lnTo>
                <a:lnTo>
                  <a:pt x="5437" y="9444"/>
                </a:lnTo>
                <a:cubicBezTo>
                  <a:pt x="5437" y="9752"/>
                  <a:pt x="5135" y="10000"/>
                  <a:pt x="4762" y="10000"/>
                </a:cubicBezTo>
                <a:cubicBezTo>
                  <a:pt x="4389" y="10000"/>
                  <a:pt x="4087" y="9751"/>
                  <a:pt x="4087" y="9444"/>
                </a:cubicBezTo>
                <a:lnTo>
                  <a:pt x="4087" y="7222"/>
                </a:lnTo>
                <a:lnTo>
                  <a:pt x="3411" y="7222"/>
                </a:lnTo>
                <a:lnTo>
                  <a:pt x="3411" y="9444"/>
                </a:lnTo>
                <a:cubicBezTo>
                  <a:pt x="3411" y="9752"/>
                  <a:pt x="3110" y="10000"/>
                  <a:pt x="2736" y="10000"/>
                </a:cubicBezTo>
                <a:cubicBezTo>
                  <a:pt x="2364" y="10000"/>
                  <a:pt x="2061" y="9751"/>
                  <a:pt x="2061" y="9444"/>
                </a:cubicBezTo>
                <a:lnTo>
                  <a:pt x="2061" y="7222"/>
                </a:ln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6393546" y="1638300"/>
            <a:ext cx="517643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女性崛起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6393546" y="1885950"/>
            <a:ext cx="548220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离火为中女，女性将成为未来 20 年商业社会的核心驱动力，'她经济'市场规模持续扩容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698395" y="2461171"/>
            <a:ext cx="6037340" cy="895350"/>
          </a:xfrm>
          <a:prstGeom prst="roundRect">
            <a:avLst>
              <a:gd name="adj" fmla="val 865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5860279" y="2661196"/>
            <a:ext cx="380905" cy="3810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5983924" y="278494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661" y="0"/>
                </a:moveTo>
                <a:cubicBezTo>
                  <a:pt x="4866" y="-134"/>
                  <a:pt x="5132" y="-134"/>
                  <a:pt x="5337" y="0"/>
                </a:cubicBezTo>
                <a:lnTo>
                  <a:pt x="9711" y="2841"/>
                </a:lnTo>
                <a:cubicBezTo>
                  <a:pt x="9943" y="2993"/>
                  <a:pt x="10051" y="3281"/>
                  <a:pt x="9973" y="3549"/>
                </a:cubicBezTo>
                <a:cubicBezTo>
                  <a:pt x="9895" y="3818"/>
                  <a:pt x="9651" y="4003"/>
                  <a:pt x="9373" y="4003"/>
                </a:cubicBezTo>
                <a:lnTo>
                  <a:pt x="8748" y="4003"/>
                </a:lnTo>
                <a:lnTo>
                  <a:pt x="8748" y="8106"/>
                </a:lnTo>
                <a:lnTo>
                  <a:pt x="9748" y="8864"/>
                </a:lnTo>
                <a:cubicBezTo>
                  <a:pt x="9906" y="8982"/>
                  <a:pt x="9998" y="9169"/>
                  <a:pt x="9998" y="9369"/>
                </a:cubicBezTo>
                <a:cubicBezTo>
                  <a:pt x="9998" y="9718"/>
                  <a:pt x="9719" y="10000"/>
                  <a:pt x="9373" y="10000"/>
                </a:cubicBezTo>
                <a:lnTo>
                  <a:pt x="625" y="10000"/>
                </a:lnTo>
                <a:cubicBezTo>
                  <a:pt x="279" y="10000"/>
                  <a:pt x="0" y="9718"/>
                  <a:pt x="0" y="9369"/>
                </a:cubicBezTo>
                <a:cubicBezTo>
                  <a:pt x="0" y="9169"/>
                  <a:pt x="92" y="8982"/>
                  <a:pt x="250" y="8864"/>
                </a:cubicBezTo>
                <a:lnTo>
                  <a:pt x="1250" y="8106"/>
                </a:lnTo>
                <a:lnTo>
                  <a:pt x="1250" y="8106"/>
                </a:lnTo>
                <a:lnTo>
                  <a:pt x="1250" y="4003"/>
                </a:lnTo>
                <a:lnTo>
                  <a:pt x="625" y="4003"/>
                </a:lnTo>
                <a:cubicBezTo>
                  <a:pt x="348" y="4003"/>
                  <a:pt x="103" y="3817"/>
                  <a:pt x="25" y="3549"/>
                </a:cubicBezTo>
                <a:cubicBezTo>
                  <a:pt x="-52" y="3280"/>
                  <a:pt x="54" y="2992"/>
                  <a:pt x="287" y="2841"/>
                </a:cubicBezTo>
                <a:lnTo>
                  <a:pt x="4661" y="0"/>
                </a:lnTo>
                <a:close/>
                <a:moveTo>
                  <a:pt x="6561" y="4003"/>
                </a:moveTo>
                <a:lnTo>
                  <a:pt x="6561" y="8106"/>
                </a:lnTo>
                <a:lnTo>
                  <a:pt x="7811" y="8106"/>
                </a:lnTo>
                <a:lnTo>
                  <a:pt x="7811" y="4003"/>
                </a:lnTo>
                <a:lnTo>
                  <a:pt x="6561" y="4003"/>
                </a:lnTo>
                <a:close/>
                <a:moveTo>
                  <a:pt x="4374" y="8106"/>
                </a:moveTo>
                <a:lnTo>
                  <a:pt x="5624" y="8106"/>
                </a:lnTo>
                <a:lnTo>
                  <a:pt x="5624" y="4003"/>
                </a:lnTo>
                <a:lnTo>
                  <a:pt x="4374" y="4003"/>
                </a:lnTo>
                <a:lnTo>
                  <a:pt x="4374" y="8106"/>
                </a:lnTo>
                <a:close/>
                <a:moveTo>
                  <a:pt x="2187" y="4003"/>
                </a:moveTo>
                <a:lnTo>
                  <a:pt x="2187" y="8106"/>
                </a:lnTo>
                <a:lnTo>
                  <a:pt x="3437" y="8106"/>
                </a:lnTo>
                <a:lnTo>
                  <a:pt x="3437" y="4003"/>
                </a:lnTo>
                <a:lnTo>
                  <a:pt x="2187" y="4003"/>
                </a:lnTo>
                <a:close/>
              </a:path>
            </a:pathLst>
          </a:custGeom>
          <a:solidFill>
            <a:srgbClr val="E11D4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6393546" y="2651671"/>
            <a:ext cx="517643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文化觉醒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6393546" y="2899321"/>
            <a:ext cx="517643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东方美学与传统文化回归，消费者渴望具有文化底蕴和精神内涵的品牌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698395" y="3474691"/>
            <a:ext cx="6037340" cy="895350"/>
          </a:xfrm>
          <a:prstGeom prst="roundRect">
            <a:avLst>
              <a:gd name="adj" fmla="val 865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5860279" y="3674716"/>
            <a:ext cx="380905" cy="3810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022163" y="3836641"/>
            <a:ext cx="57136" cy="571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706" y="1230"/>
                </a:moveTo>
                <a:lnTo>
                  <a:pt x="4999" y="1692"/>
                </a:lnTo>
                <a:lnTo>
                  <a:pt x="5292" y="1230"/>
                </a:lnTo>
                <a:cubicBezTo>
                  <a:pt x="5780" y="458"/>
                  <a:pt x="6565" y="0"/>
                  <a:pt x="7399" y="0"/>
                </a:cubicBezTo>
                <a:cubicBezTo>
                  <a:pt x="8834" y="0"/>
                  <a:pt x="9998" y="1330"/>
                  <a:pt x="9998" y="2971"/>
                </a:cubicBezTo>
                <a:lnTo>
                  <a:pt x="9998" y="3029"/>
                </a:lnTo>
                <a:cubicBezTo>
                  <a:pt x="9998" y="5533"/>
                  <a:pt x="7266" y="8442"/>
                  <a:pt x="5841" y="9685"/>
                </a:cubicBezTo>
                <a:cubicBezTo>
                  <a:pt x="5598" y="9895"/>
                  <a:pt x="5302" y="10000"/>
                  <a:pt x="4999" y="10000"/>
                </a:cubicBezTo>
                <a:cubicBezTo>
                  <a:pt x="4696" y="10000"/>
                  <a:pt x="4402" y="9890"/>
                  <a:pt x="4157" y="9685"/>
                </a:cubicBezTo>
                <a:cubicBezTo>
                  <a:pt x="2732" y="8442"/>
                  <a:pt x="0" y="5533"/>
                  <a:pt x="0" y="3029"/>
                </a:cubicBezTo>
                <a:lnTo>
                  <a:pt x="0" y="2971"/>
                </a:lnTo>
                <a:cubicBezTo>
                  <a:pt x="0" y="1330"/>
                  <a:pt x="1164" y="0"/>
                  <a:pt x="2599" y="0"/>
                </a:cubicBezTo>
                <a:cubicBezTo>
                  <a:pt x="3433" y="0"/>
                  <a:pt x="4218" y="458"/>
                  <a:pt x="4706" y="123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6393546" y="3665191"/>
            <a:ext cx="517643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精神消费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6393546" y="3912841"/>
            <a:ext cx="517643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从物质满足转向精神富足，疗愈、成长、社交类消费需求爆发式增长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698395" y="4488061"/>
            <a:ext cx="6037340" cy="895350"/>
          </a:xfrm>
          <a:prstGeom prst="roundRect">
            <a:avLst>
              <a:gd name="adj" fmla="val 865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5860279" y="4688086"/>
            <a:ext cx="380905" cy="381000"/>
          </a:xfrm>
          <a:prstGeom prst="ellipse">
            <a:avLst/>
          </a:prstGeom>
          <a:solidFill>
            <a:srgbClr val="F3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5983924" y="481183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437" y="469"/>
                </a:moveTo>
                <a:cubicBezTo>
                  <a:pt x="3437" y="209"/>
                  <a:pt x="3228" y="0"/>
                  <a:pt x="2968" y="0"/>
                </a:cubicBezTo>
                <a:cubicBezTo>
                  <a:pt x="2709" y="0"/>
                  <a:pt x="2500" y="210"/>
                  <a:pt x="2500" y="469"/>
                </a:cubicBezTo>
                <a:lnTo>
                  <a:pt x="2500" y="1250"/>
                </a:lnTo>
                <a:cubicBezTo>
                  <a:pt x="1810" y="1250"/>
                  <a:pt x="1250" y="1811"/>
                  <a:pt x="1250" y="2500"/>
                </a:cubicBezTo>
                <a:lnTo>
                  <a:pt x="469" y="2500"/>
                </a:lnTo>
                <a:cubicBezTo>
                  <a:pt x="209" y="2500"/>
                  <a:pt x="0" y="2709"/>
                  <a:pt x="0" y="2969"/>
                </a:cubicBezTo>
                <a:cubicBezTo>
                  <a:pt x="0" y="3227"/>
                  <a:pt x="210" y="3438"/>
                  <a:pt x="469" y="3438"/>
                </a:cubicBezTo>
                <a:lnTo>
                  <a:pt x="1250" y="3438"/>
                </a:lnTo>
                <a:lnTo>
                  <a:pt x="1250" y="4531"/>
                </a:lnTo>
                <a:lnTo>
                  <a:pt x="469" y="4531"/>
                </a:lnTo>
                <a:cubicBezTo>
                  <a:pt x="209" y="4531"/>
                  <a:pt x="0" y="4740"/>
                  <a:pt x="0" y="5000"/>
                </a:cubicBezTo>
                <a:cubicBezTo>
                  <a:pt x="0" y="5259"/>
                  <a:pt x="210" y="5469"/>
                  <a:pt x="469" y="5469"/>
                </a:cubicBezTo>
                <a:lnTo>
                  <a:pt x="1250" y="5469"/>
                </a:lnTo>
                <a:lnTo>
                  <a:pt x="1250" y="6563"/>
                </a:lnTo>
                <a:lnTo>
                  <a:pt x="469" y="6563"/>
                </a:lnTo>
                <a:cubicBezTo>
                  <a:pt x="209" y="6563"/>
                  <a:pt x="0" y="6771"/>
                  <a:pt x="0" y="7031"/>
                </a:cubicBezTo>
                <a:cubicBezTo>
                  <a:pt x="0" y="7290"/>
                  <a:pt x="210" y="7500"/>
                  <a:pt x="469" y="7500"/>
                </a:cubicBezTo>
                <a:lnTo>
                  <a:pt x="1250" y="7500"/>
                </a:lnTo>
                <a:cubicBezTo>
                  <a:pt x="1250" y="8189"/>
                  <a:pt x="1810" y="8750"/>
                  <a:pt x="2500" y="8750"/>
                </a:cubicBezTo>
                <a:lnTo>
                  <a:pt x="2500" y="9531"/>
                </a:lnTo>
                <a:cubicBezTo>
                  <a:pt x="2500" y="9791"/>
                  <a:pt x="2708" y="10000"/>
                  <a:pt x="2968" y="10000"/>
                </a:cubicBezTo>
                <a:cubicBezTo>
                  <a:pt x="3227" y="10000"/>
                  <a:pt x="3437" y="9790"/>
                  <a:pt x="3437" y="9531"/>
                </a:cubicBezTo>
                <a:lnTo>
                  <a:pt x="3437" y="8750"/>
                </a:lnTo>
                <a:lnTo>
                  <a:pt x="4530" y="8750"/>
                </a:lnTo>
                <a:lnTo>
                  <a:pt x="4530" y="9531"/>
                </a:lnTo>
                <a:cubicBezTo>
                  <a:pt x="4530" y="9791"/>
                  <a:pt x="4739" y="10000"/>
                  <a:pt x="4999" y="10000"/>
                </a:cubicBezTo>
                <a:cubicBezTo>
                  <a:pt x="5258" y="10000"/>
                  <a:pt x="5468" y="9790"/>
                  <a:pt x="5468" y="9531"/>
                </a:cubicBezTo>
                <a:lnTo>
                  <a:pt x="5468" y="8750"/>
                </a:lnTo>
                <a:lnTo>
                  <a:pt x="6561" y="8750"/>
                </a:lnTo>
                <a:lnTo>
                  <a:pt x="6561" y="9531"/>
                </a:lnTo>
                <a:cubicBezTo>
                  <a:pt x="6561" y="9791"/>
                  <a:pt x="6770" y="10000"/>
                  <a:pt x="7030" y="10000"/>
                </a:cubicBezTo>
                <a:cubicBezTo>
                  <a:pt x="7289" y="10000"/>
                  <a:pt x="7499" y="9790"/>
                  <a:pt x="7499" y="9531"/>
                </a:cubicBezTo>
                <a:lnTo>
                  <a:pt x="7499" y="8750"/>
                </a:lnTo>
                <a:cubicBezTo>
                  <a:pt x="8188" y="8750"/>
                  <a:pt x="8748" y="8189"/>
                  <a:pt x="8748" y="7500"/>
                </a:cubicBezTo>
                <a:lnTo>
                  <a:pt x="9529" y="7500"/>
                </a:lnTo>
                <a:cubicBezTo>
                  <a:pt x="9789" y="7500"/>
                  <a:pt x="9998" y="7291"/>
                  <a:pt x="9998" y="7031"/>
                </a:cubicBezTo>
                <a:cubicBezTo>
                  <a:pt x="9998" y="6773"/>
                  <a:pt x="9788" y="6563"/>
                  <a:pt x="9529" y="6563"/>
                </a:cubicBezTo>
                <a:lnTo>
                  <a:pt x="8748" y="6563"/>
                </a:lnTo>
                <a:lnTo>
                  <a:pt x="8748" y="5469"/>
                </a:lnTo>
                <a:lnTo>
                  <a:pt x="9529" y="5469"/>
                </a:lnTo>
                <a:cubicBezTo>
                  <a:pt x="9789" y="5469"/>
                  <a:pt x="9998" y="5260"/>
                  <a:pt x="9998" y="5000"/>
                </a:cubicBezTo>
                <a:cubicBezTo>
                  <a:pt x="9998" y="4741"/>
                  <a:pt x="9788" y="4531"/>
                  <a:pt x="9529" y="4531"/>
                </a:cubicBezTo>
                <a:lnTo>
                  <a:pt x="8748" y="4531"/>
                </a:lnTo>
                <a:lnTo>
                  <a:pt x="8748" y="3438"/>
                </a:lnTo>
                <a:lnTo>
                  <a:pt x="9529" y="3438"/>
                </a:lnTo>
                <a:cubicBezTo>
                  <a:pt x="9789" y="3438"/>
                  <a:pt x="9998" y="3229"/>
                  <a:pt x="9998" y="2969"/>
                </a:cubicBezTo>
                <a:cubicBezTo>
                  <a:pt x="9998" y="2710"/>
                  <a:pt x="9788" y="2500"/>
                  <a:pt x="9529" y="2500"/>
                </a:cubicBezTo>
                <a:lnTo>
                  <a:pt x="8748" y="2500"/>
                </a:lnTo>
                <a:cubicBezTo>
                  <a:pt x="8748" y="1811"/>
                  <a:pt x="8188" y="1250"/>
                  <a:pt x="7499" y="1250"/>
                </a:cubicBezTo>
                <a:lnTo>
                  <a:pt x="7499" y="469"/>
                </a:lnTo>
                <a:cubicBezTo>
                  <a:pt x="7499" y="209"/>
                  <a:pt x="7290" y="0"/>
                  <a:pt x="7030" y="0"/>
                </a:cubicBezTo>
                <a:cubicBezTo>
                  <a:pt x="6771" y="0"/>
                  <a:pt x="6561" y="210"/>
                  <a:pt x="6561" y="469"/>
                </a:cubicBezTo>
                <a:lnTo>
                  <a:pt x="6561" y="1250"/>
                </a:lnTo>
                <a:lnTo>
                  <a:pt x="5468" y="1250"/>
                </a:lnTo>
                <a:lnTo>
                  <a:pt x="5468" y="469"/>
                </a:lnTo>
                <a:cubicBezTo>
                  <a:pt x="5468" y="209"/>
                  <a:pt x="5259" y="0"/>
                  <a:pt x="4999" y="0"/>
                </a:cubicBezTo>
                <a:cubicBezTo>
                  <a:pt x="4740" y="0"/>
                  <a:pt x="4530" y="210"/>
                  <a:pt x="4530" y="469"/>
                </a:cubicBezTo>
                <a:lnTo>
                  <a:pt x="4530" y="1250"/>
                </a:lnTo>
                <a:lnTo>
                  <a:pt x="3437" y="1250"/>
                </a:lnTo>
                <a:lnTo>
                  <a:pt x="3437" y="469"/>
                </a:lnTo>
                <a:close/>
                <a:moveTo>
                  <a:pt x="3124" y="2500"/>
                </a:moveTo>
                <a:lnTo>
                  <a:pt x="6874" y="2500"/>
                </a:lnTo>
                <a:cubicBezTo>
                  <a:pt x="7219" y="2500"/>
                  <a:pt x="7499" y="2779"/>
                  <a:pt x="7499" y="3125"/>
                </a:cubicBezTo>
                <a:lnTo>
                  <a:pt x="7499" y="6875"/>
                </a:lnTo>
                <a:cubicBezTo>
                  <a:pt x="7499" y="7221"/>
                  <a:pt x="7219" y="7500"/>
                  <a:pt x="6874" y="7500"/>
                </a:cubicBezTo>
                <a:lnTo>
                  <a:pt x="3124" y="7500"/>
                </a:lnTo>
                <a:cubicBezTo>
                  <a:pt x="2779" y="7500"/>
                  <a:pt x="2500" y="7221"/>
                  <a:pt x="2500" y="6875"/>
                </a:cubicBezTo>
                <a:lnTo>
                  <a:pt x="2500" y="3125"/>
                </a:lnTo>
                <a:cubicBezTo>
                  <a:pt x="2500" y="2779"/>
                  <a:pt x="2779" y="2500"/>
                  <a:pt x="3124" y="2500"/>
                </a:cubicBezTo>
                <a:close/>
                <a:moveTo>
                  <a:pt x="3437" y="3438"/>
                </a:moveTo>
                <a:lnTo>
                  <a:pt x="3437" y="6563"/>
                </a:lnTo>
                <a:lnTo>
                  <a:pt x="6561" y="6563"/>
                </a:lnTo>
                <a:lnTo>
                  <a:pt x="6561" y="3438"/>
                </a:lnTo>
                <a:lnTo>
                  <a:pt x="3437" y="3438"/>
                </a:lnTo>
                <a:close/>
              </a:path>
            </a:pathLst>
          </a:custGeom>
          <a:solidFill>
            <a:srgbClr val="6B21A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393546" y="4678561"/>
            <a:ext cx="517643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科技美学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6393546" y="4926211"/>
            <a:ext cx="517643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离火亦代表科技与虚拟，数字化、智能化与美学的融合是新商业的标配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698395" y="5501580"/>
            <a:ext cx="6037340" cy="895350"/>
          </a:xfrm>
          <a:prstGeom prst="roundRect">
            <a:avLst>
              <a:gd name="adj" fmla="val 8654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5860279" y="5701605"/>
            <a:ext cx="380905" cy="381000"/>
          </a:xfrm>
          <a:prstGeom prst="ellipse">
            <a:avLst/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AutoShape 34"/>
          <p:cNvSpPr/>
          <p:nvPr/>
        </p:nvSpPr>
        <p:spPr>
          <a:xfrm>
            <a:off x="5983924" y="5815820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3135" y="0"/>
                </a:moveTo>
                <a:cubicBezTo>
                  <a:pt x="3316" y="-145"/>
                  <a:pt x="3584" y="-139"/>
                  <a:pt x="3758" y="17"/>
                </a:cubicBezTo>
                <a:cubicBezTo>
                  <a:pt x="3998" y="232"/>
                  <a:pt x="4213" y="470"/>
                  <a:pt x="4420" y="711"/>
                </a:cubicBezTo>
                <a:cubicBezTo>
                  <a:pt x="4684" y="1018"/>
                  <a:pt x="5000" y="1423"/>
                  <a:pt x="5305" y="1904"/>
                </a:cubicBezTo>
                <a:cubicBezTo>
                  <a:pt x="5406" y="1778"/>
                  <a:pt x="5500" y="1666"/>
                  <a:pt x="5582" y="1572"/>
                </a:cubicBezTo>
                <a:cubicBezTo>
                  <a:pt x="5603" y="1547"/>
                  <a:pt x="5625" y="1521"/>
                  <a:pt x="5646" y="1495"/>
                </a:cubicBezTo>
                <a:cubicBezTo>
                  <a:pt x="5801" y="1313"/>
                  <a:pt x="5992" y="1085"/>
                  <a:pt x="6248" y="1085"/>
                </a:cubicBezTo>
                <a:cubicBezTo>
                  <a:pt x="6510" y="1085"/>
                  <a:pt x="6693" y="1306"/>
                  <a:pt x="6850" y="1495"/>
                </a:cubicBezTo>
                <a:cubicBezTo>
                  <a:pt x="6875" y="1527"/>
                  <a:pt x="6900" y="1557"/>
                  <a:pt x="6926" y="1585"/>
                </a:cubicBezTo>
                <a:cubicBezTo>
                  <a:pt x="7127" y="1815"/>
                  <a:pt x="7394" y="2148"/>
                  <a:pt x="7662" y="2558"/>
                </a:cubicBezTo>
                <a:cubicBezTo>
                  <a:pt x="8193" y="3374"/>
                  <a:pt x="8748" y="4535"/>
                  <a:pt x="8748" y="5839"/>
                </a:cubicBezTo>
                <a:cubicBezTo>
                  <a:pt x="8748" y="8137"/>
                  <a:pt x="6789" y="10000"/>
                  <a:pt x="4373" y="10000"/>
                </a:cubicBezTo>
                <a:cubicBezTo>
                  <a:pt x="1958" y="9999"/>
                  <a:pt x="1" y="8138"/>
                  <a:pt x="0" y="5841"/>
                </a:cubicBezTo>
                <a:cubicBezTo>
                  <a:pt x="0" y="4148"/>
                  <a:pt x="803" y="2683"/>
                  <a:pt x="1572" y="1661"/>
                </a:cubicBezTo>
                <a:cubicBezTo>
                  <a:pt x="1961" y="1146"/>
                  <a:pt x="2348" y="734"/>
                  <a:pt x="2639" y="451"/>
                </a:cubicBezTo>
                <a:cubicBezTo>
                  <a:pt x="2799" y="295"/>
                  <a:pt x="2961" y="141"/>
                  <a:pt x="3137" y="2"/>
                </a:cubicBezTo>
                <a:close/>
                <a:moveTo>
                  <a:pt x="4408" y="8218"/>
                </a:moveTo>
                <a:cubicBezTo>
                  <a:pt x="4902" y="8218"/>
                  <a:pt x="5340" y="8088"/>
                  <a:pt x="5752" y="7828"/>
                </a:cubicBezTo>
                <a:cubicBezTo>
                  <a:pt x="6574" y="7282"/>
                  <a:pt x="6795" y="6190"/>
                  <a:pt x="6301" y="5332"/>
                </a:cubicBezTo>
                <a:cubicBezTo>
                  <a:pt x="6213" y="5164"/>
                  <a:pt x="5988" y="5153"/>
                  <a:pt x="5861" y="5294"/>
                </a:cubicBezTo>
                <a:lnTo>
                  <a:pt x="5369" y="5839"/>
                </a:lnTo>
                <a:cubicBezTo>
                  <a:pt x="5240" y="5980"/>
                  <a:pt x="5008" y="5976"/>
                  <a:pt x="4887" y="5829"/>
                </a:cubicBezTo>
                <a:cubicBezTo>
                  <a:pt x="4549" y="5419"/>
                  <a:pt x="3928" y="4670"/>
                  <a:pt x="3611" y="4288"/>
                </a:cubicBezTo>
                <a:cubicBezTo>
                  <a:pt x="3506" y="4159"/>
                  <a:pt x="3314" y="4139"/>
                  <a:pt x="3191" y="4252"/>
                </a:cubicBezTo>
                <a:cubicBezTo>
                  <a:pt x="2834" y="4583"/>
                  <a:pt x="2186" y="5307"/>
                  <a:pt x="2186" y="6190"/>
                </a:cubicBezTo>
                <a:cubicBezTo>
                  <a:pt x="2186" y="7464"/>
                  <a:pt x="3174" y="8218"/>
                  <a:pt x="4406" y="8218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6393546" y="5692080"/>
            <a:ext cx="517643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战略原点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6393546" y="5939730"/>
            <a:ext cx="517643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蜜室集团以'离火之心'为核，成为新时代商业文明的'火种传播者'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95300"/>
            <a:ext cx="112747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C026D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Market Pain Points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819150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市场痛点：女性创业的现状与挑战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57086" y="1323975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为何需要蜜室？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762125"/>
            <a:ext cx="914171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946EF">
                  <a:alpha val="100000"/>
                </a:srgbClr>
              </a:gs>
              <a:gs pos="100000">
                <a:srgbClr val="FB7185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57086" y="2028825"/>
            <a:ext cx="4932717" cy="4067175"/>
          </a:xfrm>
          <a:prstGeom prst="roundRect">
            <a:avLst>
              <a:gd name="adj" fmla="val 63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100000"/>
          </a:blip>
          <a:srcRect l="15826" r="15826"/>
          <a:stretch>
            <a:fillRect/>
          </a:stretch>
        </p:blipFill>
        <p:spPr>
          <a:xfrm>
            <a:off x="466608" y="2038350"/>
            <a:ext cx="4917540" cy="40481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AutoShape 10"/>
          <p:cNvSpPr/>
          <p:nvPr/>
        </p:nvSpPr>
        <p:spPr>
          <a:xfrm>
            <a:off x="2035459" y="627273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912" y="732"/>
                </a:moveTo>
                <a:lnTo>
                  <a:pt x="2708" y="1429"/>
                </a:lnTo>
                <a:lnTo>
                  <a:pt x="1250" y="1429"/>
                </a:lnTo>
                <a:cubicBezTo>
                  <a:pt x="560" y="1429"/>
                  <a:pt x="0" y="2069"/>
                  <a:pt x="0" y="2857"/>
                </a:cubicBezTo>
                <a:lnTo>
                  <a:pt x="0" y="8571"/>
                </a:lnTo>
                <a:cubicBezTo>
                  <a:pt x="0" y="9359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359"/>
                  <a:pt x="9998" y="8571"/>
                </a:cubicBezTo>
                <a:lnTo>
                  <a:pt x="9998" y="2857"/>
                </a:lnTo>
                <a:cubicBezTo>
                  <a:pt x="9998" y="2069"/>
                  <a:pt x="9438" y="1429"/>
                  <a:pt x="8748" y="1429"/>
                </a:cubicBezTo>
                <a:lnTo>
                  <a:pt x="7290" y="1429"/>
                </a:lnTo>
                <a:lnTo>
                  <a:pt x="7086" y="732"/>
                </a:lnTo>
                <a:cubicBezTo>
                  <a:pt x="6960" y="295"/>
                  <a:pt x="6602" y="0"/>
                  <a:pt x="6198" y="0"/>
                </a:cubicBezTo>
                <a:lnTo>
                  <a:pt x="3800" y="0"/>
                </a:lnTo>
                <a:cubicBezTo>
                  <a:pt x="3396" y="0"/>
                  <a:pt x="3038" y="295"/>
                  <a:pt x="2912" y="732"/>
                </a:cubicBezTo>
                <a:close/>
                <a:moveTo>
                  <a:pt x="4999" y="3571"/>
                </a:moveTo>
                <a:cubicBezTo>
                  <a:pt x="6034" y="3571"/>
                  <a:pt x="6874" y="4532"/>
                  <a:pt x="6874" y="5714"/>
                </a:cubicBezTo>
                <a:cubicBezTo>
                  <a:pt x="6874" y="6897"/>
                  <a:pt x="6034" y="7857"/>
                  <a:pt x="4999" y="7857"/>
                </a:cubicBezTo>
                <a:cubicBezTo>
                  <a:pt x="3964" y="7857"/>
                  <a:pt x="3124" y="6897"/>
                  <a:pt x="3124" y="5714"/>
                </a:cubicBezTo>
                <a:cubicBezTo>
                  <a:pt x="3124" y="4532"/>
                  <a:pt x="3964" y="3571"/>
                  <a:pt x="4999" y="3571"/>
                </a:cubicBezTo>
                <a:close/>
              </a:path>
            </a:pathLst>
          </a:custGeom>
          <a:solidFill>
            <a:srgbClr val="E879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2215347" y="6229350"/>
            <a:ext cx="317832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创业者面对挑战思考的场景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698395" y="2028825"/>
            <a:ext cx="6037340" cy="752475"/>
          </a:xfrm>
          <a:prstGeom prst="roundRect">
            <a:avLst>
              <a:gd name="adj" fmla="val 1230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5888846" y="2219325"/>
            <a:ext cx="380905" cy="3810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6012492" y="235049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071" y="1061"/>
                </a:moveTo>
                <a:cubicBezTo>
                  <a:pt x="4071" y="475"/>
                  <a:pt x="4566" y="0"/>
                  <a:pt x="5176" y="0"/>
                </a:cubicBezTo>
                <a:cubicBezTo>
                  <a:pt x="5785" y="0"/>
                  <a:pt x="6281" y="475"/>
                  <a:pt x="6281" y="1061"/>
                </a:cubicBezTo>
                <a:cubicBezTo>
                  <a:pt x="6281" y="1646"/>
                  <a:pt x="5785" y="2121"/>
                  <a:pt x="5176" y="2121"/>
                </a:cubicBezTo>
                <a:cubicBezTo>
                  <a:pt x="4566" y="2121"/>
                  <a:pt x="4071" y="1646"/>
                  <a:pt x="4071" y="1061"/>
                </a:cubicBezTo>
                <a:close/>
                <a:moveTo>
                  <a:pt x="174" y="3737"/>
                </a:moveTo>
                <a:cubicBezTo>
                  <a:pt x="290" y="3511"/>
                  <a:pt x="574" y="3420"/>
                  <a:pt x="809" y="3534"/>
                </a:cubicBezTo>
                <a:lnTo>
                  <a:pt x="1294" y="3767"/>
                </a:lnTo>
                <a:lnTo>
                  <a:pt x="1535" y="3381"/>
                </a:lnTo>
                <a:cubicBezTo>
                  <a:pt x="1908" y="2784"/>
                  <a:pt x="2585" y="2424"/>
                  <a:pt x="3303" y="2424"/>
                </a:cubicBezTo>
                <a:cubicBezTo>
                  <a:pt x="4215" y="2424"/>
                  <a:pt x="5034" y="3002"/>
                  <a:pt x="5286" y="3852"/>
                </a:cubicBezTo>
                <a:lnTo>
                  <a:pt x="5921" y="5987"/>
                </a:lnTo>
                <a:lnTo>
                  <a:pt x="7755" y="6866"/>
                </a:lnTo>
                <a:lnTo>
                  <a:pt x="8264" y="6051"/>
                </a:lnTo>
                <a:cubicBezTo>
                  <a:pt x="8378" y="5869"/>
                  <a:pt x="8583" y="5758"/>
                  <a:pt x="8804" y="5758"/>
                </a:cubicBezTo>
                <a:cubicBezTo>
                  <a:pt x="9026" y="5758"/>
                  <a:pt x="9231" y="5869"/>
                  <a:pt x="9345" y="6051"/>
                </a:cubicBezTo>
                <a:lnTo>
                  <a:pt x="11239" y="9081"/>
                </a:lnTo>
                <a:cubicBezTo>
                  <a:pt x="11356" y="9269"/>
                  <a:pt x="11359" y="9502"/>
                  <a:pt x="11247" y="9691"/>
                </a:cubicBezTo>
                <a:cubicBezTo>
                  <a:pt x="11136" y="9881"/>
                  <a:pt x="10927" y="9999"/>
                  <a:pt x="10700" y="10000"/>
                </a:cubicBezTo>
                <a:lnTo>
                  <a:pt x="6912" y="10000"/>
                </a:lnTo>
                <a:cubicBezTo>
                  <a:pt x="6685" y="10000"/>
                  <a:pt x="6474" y="9883"/>
                  <a:pt x="6363" y="9693"/>
                </a:cubicBezTo>
                <a:cubicBezTo>
                  <a:pt x="6251" y="9503"/>
                  <a:pt x="6254" y="9270"/>
                  <a:pt x="6371" y="9083"/>
                </a:cubicBezTo>
                <a:lnTo>
                  <a:pt x="7267" y="7648"/>
                </a:lnTo>
                <a:lnTo>
                  <a:pt x="387" y="4347"/>
                </a:lnTo>
                <a:cubicBezTo>
                  <a:pt x="152" y="4235"/>
                  <a:pt x="57" y="3962"/>
                  <a:pt x="176" y="3737"/>
                </a:cubicBezTo>
                <a:close/>
                <a:moveTo>
                  <a:pt x="1827" y="6125"/>
                </a:moveTo>
                <a:lnTo>
                  <a:pt x="4037" y="7186"/>
                </a:lnTo>
                <a:cubicBezTo>
                  <a:pt x="4250" y="7288"/>
                  <a:pt x="4386" y="7498"/>
                  <a:pt x="4386" y="7727"/>
                </a:cubicBezTo>
                <a:lnTo>
                  <a:pt x="4386" y="9394"/>
                </a:lnTo>
                <a:cubicBezTo>
                  <a:pt x="4386" y="9729"/>
                  <a:pt x="4104" y="10000"/>
                  <a:pt x="3755" y="10000"/>
                </a:cubicBezTo>
                <a:cubicBezTo>
                  <a:pt x="3406" y="10000"/>
                  <a:pt x="3124" y="9728"/>
                  <a:pt x="3124" y="9394"/>
                </a:cubicBezTo>
                <a:lnTo>
                  <a:pt x="3124" y="8102"/>
                </a:lnTo>
                <a:lnTo>
                  <a:pt x="1914" y="7521"/>
                </a:lnTo>
                <a:lnTo>
                  <a:pt x="1198" y="9585"/>
                </a:lnTo>
                <a:cubicBezTo>
                  <a:pt x="1087" y="9903"/>
                  <a:pt x="730" y="10074"/>
                  <a:pt x="399" y="9968"/>
                </a:cubicBezTo>
                <a:cubicBezTo>
                  <a:pt x="69" y="9862"/>
                  <a:pt x="-110" y="9520"/>
                  <a:pt x="0" y="9203"/>
                </a:cubicBezTo>
                <a:lnTo>
                  <a:pt x="947" y="6475"/>
                </a:lnTo>
                <a:cubicBezTo>
                  <a:pt x="1004" y="6309"/>
                  <a:pt x="1135" y="6174"/>
                  <a:pt x="1304" y="6108"/>
                </a:cubicBezTo>
                <a:cubicBezTo>
                  <a:pt x="1474" y="6040"/>
                  <a:pt x="1665" y="6047"/>
                  <a:pt x="1829" y="6125"/>
                </a:cubicBez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6422113" y="2219325"/>
            <a:ext cx="515739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孤岛效应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6422113" y="2505075"/>
            <a:ext cx="515739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创业者单打独斗，缺乏资源链接、同伴支持与情感共鸣的社群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698395" y="2933700"/>
            <a:ext cx="6037340" cy="752475"/>
          </a:xfrm>
          <a:prstGeom prst="roundRect">
            <a:avLst>
              <a:gd name="adj" fmla="val 12306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5888846" y="3124200"/>
            <a:ext cx="380905" cy="3810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6012492" y="3225701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625" y="0"/>
                </a:moveTo>
                <a:cubicBezTo>
                  <a:pt x="279" y="0"/>
                  <a:pt x="0" y="279"/>
                  <a:pt x="0" y="625"/>
                </a:cubicBezTo>
                <a:cubicBezTo>
                  <a:pt x="0" y="970"/>
                  <a:pt x="280" y="1250"/>
                  <a:pt x="625" y="1250"/>
                </a:cubicBezTo>
                <a:lnTo>
                  <a:pt x="625" y="1465"/>
                </a:lnTo>
                <a:cubicBezTo>
                  <a:pt x="625" y="2293"/>
                  <a:pt x="955" y="3088"/>
                  <a:pt x="1541" y="3674"/>
                </a:cubicBezTo>
                <a:lnTo>
                  <a:pt x="2866" y="5000"/>
                </a:lnTo>
                <a:lnTo>
                  <a:pt x="1541" y="6326"/>
                </a:lnTo>
                <a:cubicBezTo>
                  <a:pt x="955" y="6912"/>
                  <a:pt x="625" y="7707"/>
                  <a:pt x="625" y="8535"/>
                </a:cubicBezTo>
                <a:lnTo>
                  <a:pt x="625" y="8750"/>
                </a:lnTo>
                <a:cubicBezTo>
                  <a:pt x="279" y="8750"/>
                  <a:pt x="0" y="9029"/>
                  <a:pt x="0" y="9375"/>
                </a:cubicBezTo>
                <a:cubicBezTo>
                  <a:pt x="0" y="9720"/>
                  <a:pt x="280" y="10000"/>
                  <a:pt x="625" y="10000"/>
                </a:cubicBezTo>
                <a:lnTo>
                  <a:pt x="6873" y="10000"/>
                </a:lnTo>
                <a:cubicBezTo>
                  <a:pt x="7219" y="10000"/>
                  <a:pt x="7498" y="9721"/>
                  <a:pt x="7498" y="9375"/>
                </a:cubicBezTo>
                <a:cubicBezTo>
                  <a:pt x="7498" y="9030"/>
                  <a:pt x="7218" y="8750"/>
                  <a:pt x="6873" y="8750"/>
                </a:cubicBezTo>
                <a:lnTo>
                  <a:pt x="6873" y="8535"/>
                </a:lnTo>
                <a:cubicBezTo>
                  <a:pt x="6873" y="7707"/>
                  <a:pt x="6543" y="6912"/>
                  <a:pt x="5957" y="6326"/>
                </a:cubicBezTo>
                <a:lnTo>
                  <a:pt x="4632" y="5000"/>
                </a:lnTo>
                <a:lnTo>
                  <a:pt x="5957" y="3674"/>
                </a:lnTo>
                <a:cubicBezTo>
                  <a:pt x="6543" y="3088"/>
                  <a:pt x="6873" y="2293"/>
                  <a:pt x="6873" y="1465"/>
                </a:cubicBezTo>
                <a:lnTo>
                  <a:pt x="6873" y="1250"/>
                </a:lnTo>
                <a:cubicBezTo>
                  <a:pt x="7219" y="1250"/>
                  <a:pt x="7498" y="971"/>
                  <a:pt x="7498" y="625"/>
                </a:cubicBezTo>
                <a:cubicBezTo>
                  <a:pt x="7498" y="280"/>
                  <a:pt x="7218" y="0"/>
                  <a:pt x="6873" y="0"/>
                </a:cubicBezTo>
                <a:lnTo>
                  <a:pt x="625" y="0"/>
                </a:lnTo>
                <a:close/>
                <a:moveTo>
                  <a:pt x="1875" y="1465"/>
                </a:moveTo>
                <a:lnTo>
                  <a:pt x="1875" y="1250"/>
                </a:lnTo>
                <a:lnTo>
                  <a:pt x="5624" y="1250"/>
                </a:lnTo>
                <a:lnTo>
                  <a:pt x="5624" y="1465"/>
                </a:lnTo>
                <a:cubicBezTo>
                  <a:pt x="5624" y="1836"/>
                  <a:pt x="5514" y="2195"/>
                  <a:pt x="5311" y="2500"/>
                </a:cubicBezTo>
                <a:lnTo>
                  <a:pt x="2187" y="2500"/>
                </a:lnTo>
                <a:cubicBezTo>
                  <a:pt x="1986" y="2195"/>
                  <a:pt x="1875" y="1836"/>
                  <a:pt x="1875" y="1465"/>
                </a:cubicBezTo>
                <a:close/>
                <a:moveTo>
                  <a:pt x="2187" y="7500"/>
                </a:moveTo>
                <a:cubicBezTo>
                  <a:pt x="2255" y="7396"/>
                  <a:pt x="2335" y="7299"/>
                  <a:pt x="2423" y="7209"/>
                </a:cubicBezTo>
                <a:lnTo>
                  <a:pt x="3749" y="5883"/>
                </a:lnTo>
                <a:lnTo>
                  <a:pt x="5075" y="7209"/>
                </a:lnTo>
                <a:cubicBezTo>
                  <a:pt x="5165" y="7299"/>
                  <a:pt x="5243" y="7396"/>
                  <a:pt x="5313" y="7500"/>
                </a:cubicBezTo>
                <a:lnTo>
                  <a:pt x="2187" y="7500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6422113" y="3124200"/>
            <a:ext cx="515739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品牌短命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6422113" y="3409950"/>
            <a:ext cx="515739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初创品牌平均寿命不足 3 年，缺乏系统的品牌基因工程与长期规划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698395" y="3838575"/>
            <a:ext cx="6037340" cy="752475"/>
          </a:xfrm>
          <a:prstGeom prst="roundRect">
            <a:avLst>
              <a:gd name="adj" fmla="val 12306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5888846" y="4029075"/>
            <a:ext cx="380905" cy="3810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012492" y="415282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374" y="0"/>
                </a:moveTo>
                <a:cubicBezTo>
                  <a:pt x="5063" y="0"/>
                  <a:pt x="5624" y="420"/>
                  <a:pt x="5624" y="938"/>
                </a:cubicBezTo>
                <a:cubicBezTo>
                  <a:pt x="5624" y="1141"/>
                  <a:pt x="5538" y="1328"/>
                  <a:pt x="5390" y="1482"/>
                </a:cubicBezTo>
                <a:cubicBezTo>
                  <a:pt x="5261" y="1617"/>
                  <a:pt x="5155" y="1781"/>
                  <a:pt x="5155" y="1969"/>
                </a:cubicBezTo>
                <a:cubicBezTo>
                  <a:pt x="5155" y="2262"/>
                  <a:pt x="5393" y="2500"/>
                  <a:pt x="5686" y="2500"/>
                </a:cubicBezTo>
                <a:lnTo>
                  <a:pt x="6561" y="2500"/>
                </a:lnTo>
                <a:cubicBezTo>
                  <a:pt x="7079" y="2500"/>
                  <a:pt x="7499" y="2920"/>
                  <a:pt x="7499" y="3438"/>
                </a:cubicBezTo>
                <a:lnTo>
                  <a:pt x="7499" y="4313"/>
                </a:lnTo>
                <a:cubicBezTo>
                  <a:pt x="7499" y="4605"/>
                  <a:pt x="7737" y="4844"/>
                  <a:pt x="8030" y="4844"/>
                </a:cubicBezTo>
                <a:cubicBezTo>
                  <a:pt x="8215" y="4844"/>
                  <a:pt x="8381" y="4738"/>
                  <a:pt x="8516" y="4609"/>
                </a:cubicBezTo>
                <a:cubicBezTo>
                  <a:pt x="8670" y="4463"/>
                  <a:pt x="8858" y="4375"/>
                  <a:pt x="9061" y="4375"/>
                </a:cubicBezTo>
                <a:cubicBezTo>
                  <a:pt x="9578" y="4375"/>
                  <a:pt x="9998" y="4936"/>
                  <a:pt x="9998" y="5625"/>
                </a:cubicBezTo>
                <a:cubicBezTo>
                  <a:pt x="9998" y="6314"/>
                  <a:pt x="9578" y="6875"/>
                  <a:pt x="9061" y="6875"/>
                </a:cubicBezTo>
                <a:cubicBezTo>
                  <a:pt x="8858" y="6875"/>
                  <a:pt x="8668" y="6789"/>
                  <a:pt x="8516" y="6641"/>
                </a:cubicBezTo>
                <a:cubicBezTo>
                  <a:pt x="8381" y="6512"/>
                  <a:pt x="8217" y="6406"/>
                  <a:pt x="8030" y="6406"/>
                </a:cubicBezTo>
                <a:cubicBezTo>
                  <a:pt x="7737" y="6406"/>
                  <a:pt x="7499" y="6645"/>
                  <a:pt x="7499" y="6938"/>
                </a:cubicBezTo>
                <a:lnTo>
                  <a:pt x="7499" y="9063"/>
                </a:lnTo>
                <a:cubicBezTo>
                  <a:pt x="7499" y="9580"/>
                  <a:pt x="7079" y="10000"/>
                  <a:pt x="6561" y="10000"/>
                </a:cubicBezTo>
                <a:lnTo>
                  <a:pt x="5452" y="10000"/>
                </a:lnTo>
                <a:cubicBezTo>
                  <a:pt x="5202" y="10000"/>
                  <a:pt x="4999" y="9797"/>
                  <a:pt x="4999" y="9547"/>
                </a:cubicBezTo>
                <a:cubicBezTo>
                  <a:pt x="4999" y="9367"/>
                  <a:pt x="5112" y="9209"/>
                  <a:pt x="5257" y="9102"/>
                </a:cubicBezTo>
                <a:cubicBezTo>
                  <a:pt x="5483" y="8932"/>
                  <a:pt x="5624" y="8697"/>
                  <a:pt x="5624" y="8438"/>
                </a:cubicBezTo>
                <a:cubicBezTo>
                  <a:pt x="5624" y="7920"/>
                  <a:pt x="5063" y="7500"/>
                  <a:pt x="4374" y="7500"/>
                </a:cubicBezTo>
                <a:cubicBezTo>
                  <a:pt x="3685" y="7500"/>
                  <a:pt x="3124" y="7920"/>
                  <a:pt x="3124" y="8438"/>
                </a:cubicBezTo>
                <a:cubicBezTo>
                  <a:pt x="3124" y="8697"/>
                  <a:pt x="3265" y="8932"/>
                  <a:pt x="3491" y="9102"/>
                </a:cubicBezTo>
                <a:cubicBezTo>
                  <a:pt x="3636" y="9209"/>
                  <a:pt x="3749" y="9365"/>
                  <a:pt x="3749" y="9547"/>
                </a:cubicBezTo>
                <a:cubicBezTo>
                  <a:pt x="3749" y="9797"/>
                  <a:pt x="3546" y="10000"/>
                  <a:pt x="3296" y="10000"/>
                </a:cubicBezTo>
                <a:lnTo>
                  <a:pt x="937" y="10000"/>
                </a:lnTo>
                <a:cubicBezTo>
                  <a:pt x="420" y="10000"/>
                  <a:pt x="0" y="9580"/>
                  <a:pt x="0" y="9063"/>
                </a:cubicBezTo>
                <a:lnTo>
                  <a:pt x="0" y="6703"/>
                </a:lnTo>
                <a:cubicBezTo>
                  <a:pt x="0" y="6453"/>
                  <a:pt x="203" y="6250"/>
                  <a:pt x="453" y="6250"/>
                </a:cubicBezTo>
                <a:cubicBezTo>
                  <a:pt x="633" y="6250"/>
                  <a:pt x="791" y="6363"/>
                  <a:pt x="898" y="6508"/>
                </a:cubicBezTo>
                <a:cubicBezTo>
                  <a:pt x="1068" y="6734"/>
                  <a:pt x="1302" y="6875"/>
                  <a:pt x="1562" y="6875"/>
                </a:cubicBezTo>
                <a:cubicBezTo>
                  <a:pt x="2080" y="6875"/>
                  <a:pt x="2500" y="6314"/>
                  <a:pt x="2500" y="5625"/>
                </a:cubicBezTo>
                <a:cubicBezTo>
                  <a:pt x="2500" y="4936"/>
                  <a:pt x="2080" y="4375"/>
                  <a:pt x="1562" y="4375"/>
                </a:cubicBezTo>
                <a:cubicBezTo>
                  <a:pt x="1302" y="4375"/>
                  <a:pt x="1068" y="4516"/>
                  <a:pt x="898" y="4742"/>
                </a:cubicBezTo>
                <a:cubicBezTo>
                  <a:pt x="791" y="4887"/>
                  <a:pt x="635" y="5000"/>
                  <a:pt x="453" y="5000"/>
                </a:cubicBezTo>
                <a:cubicBezTo>
                  <a:pt x="203" y="5000"/>
                  <a:pt x="0" y="4797"/>
                  <a:pt x="0" y="4547"/>
                </a:cubicBezTo>
                <a:lnTo>
                  <a:pt x="0" y="3438"/>
                </a:lnTo>
                <a:cubicBezTo>
                  <a:pt x="0" y="2920"/>
                  <a:pt x="420" y="2500"/>
                  <a:pt x="937" y="2500"/>
                </a:cubicBezTo>
                <a:lnTo>
                  <a:pt x="3062" y="2500"/>
                </a:lnTo>
                <a:cubicBezTo>
                  <a:pt x="3355" y="2500"/>
                  <a:pt x="3593" y="2262"/>
                  <a:pt x="3593" y="1969"/>
                </a:cubicBezTo>
                <a:cubicBezTo>
                  <a:pt x="3593" y="1783"/>
                  <a:pt x="3488" y="1617"/>
                  <a:pt x="3359" y="1482"/>
                </a:cubicBezTo>
                <a:cubicBezTo>
                  <a:pt x="3212" y="1328"/>
                  <a:pt x="3124" y="1141"/>
                  <a:pt x="3124" y="938"/>
                </a:cubicBezTo>
                <a:cubicBezTo>
                  <a:pt x="3124" y="420"/>
                  <a:pt x="3685" y="0"/>
                  <a:pt x="4374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6422113" y="4029075"/>
            <a:ext cx="515739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资源错配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6422113" y="4314825"/>
            <a:ext cx="515739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产品、流量、供应链、资本各环节割裂，难以形成闭环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698395" y="4743450"/>
            <a:ext cx="6037340" cy="752475"/>
          </a:xfrm>
          <a:prstGeom prst="roundRect">
            <a:avLst>
              <a:gd name="adj" fmla="val 12306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5888846" y="4933950"/>
            <a:ext cx="380905" cy="381000"/>
          </a:xfrm>
          <a:prstGeom prst="ellipse">
            <a:avLst/>
          </a:prstGeom>
          <a:solidFill>
            <a:srgbClr val="F3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6012492" y="5057700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499" y="2188"/>
                </a:moveTo>
                <a:lnTo>
                  <a:pt x="3499" y="2188"/>
                </a:lnTo>
                <a:lnTo>
                  <a:pt x="2722" y="732"/>
                </a:lnTo>
                <a:cubicBezTo>
                  <a:pt x="2685" y="662"/>
                  <a:pt x="2666" y="584"/>
                  <a:pt x="2666" y="506"/>
                </a:cubicBezTo>
                <a:cubicBezTo>
                  <a:pt x="2666" y="227"/>
                  <a:pt x="2908" y="0"/>
                  <a:pt x="3206" y="0"/>
                </a:cubicBezTo>
                <a:lnTo>
                  <a:pt x="6792" y="0"/>
                </a:lnTo>
                <a:cubicBezTo>
                  <a:pt x="7090" y="0"/>
                  <a:pt x="7332" y="227"/>
                  <a:pt x="7332" y="506"/>
                </a:cubicBezTo>
                <a:cubicBezTo>
                  <a:pt x="7332" y="584"/>
                  <a:pt x="7313" y="662"/>
                  <a:pt x="7276" y="732"/>
                </a:cubicBezTo>
                <a:lnTo>
                  <a:pt x="6499" y="2188"/>
                </a:lnTo>
                <a:close/>
                <a:moveTo>
                  <a:pt x="3199" y="3125"/>
                </a:moveTo>
                <a:lnTo>
                  <a:pt x="6799" y="3125"/>
                </a:lnTo>
                <a:lnTo>
                  <a:pt x="7813" y="3918"/>
                </a:lnTo>
                <a:cubicBezTo>
                  <a:pt x="9198" y="5000"/>
                  <a:pt x="9998" y="6602"/>
                  <a:pt x="9998" y="8291"/>
                </a:cubicBezTo>
                <a:cubicBezTo>
                  <a:pt x="9998" y="9234"/>
                  <a:pt x="9181" y="10000"/>
                  <a:pt x="8175" y="10000"/>
                </a:cubicBezTo>
                <a:lnTo>
                  <a:pt x="1820" y="10000"/>
                </a:lnTo>
                <a:cubicBezTo>
                  <a:pt x="817" y="10000"/>
                  <a:pt x="0" y="9234"/>
                  <a:pt x="0" y="8291"/>
                </a:cubicBezTo>
                <a:cubicBezTo>
                  <a:pt x="0" y="6602"/>
                  <a:pt x="800" y="5000"/>
                  <a:pt x="2185" y="3918"/>
                </a:cubicBezTo>
                <a:lnTo>
                  <a:pt x="3199" y="3125"/>
                </a:lnTo>
                <a:close/>
                <a:moveTo>
                  <a:pt x="5082" y="4375"/>
                </a:moveTo>
                <a:cubicBezTo>
                  <a:pt x="4853" y="4375"/>
                  <a:pt x="4666" y="4551"/>
                  <a:pt x="4666" y="4766"/>
                </a:cubicBezTo>
                <a:lnTo>
                  <a:pt x="4666" y="4844"/>
                </a:lnTo>
                <a:cubicBezTo>
                  <a:pt x="4066" y="4850"/>
                  <a:pt x="3583" y="5307"/>
                  <a:pt x="3583" y="5869"/>
                </a:cubicBezTo>
                <a:cubicBezTo>
                  <a:pt x="3583" y="6371"/>
                  <a:pt x="3968" y="6799"/>
                  <a:pt x="4497" y="6881"/>
                </a:cubicBezTo>
                <a:lnTo>
                  <a:pt x="5366" y="7018"/>
                </a:lnTo>
                <a:cubicBezTo>
                  <a:pt x="5491" y="7037"/>
                  <a:pt x="5582" y="7139"/>
                  <a:pt x="5582" y="7258"/>
                </a:cubicBezTo>
                <a:cubicBezTo>
                  <a:pt x="5582" y="7393"/>
                  <a:pt x="5466" y="7502"/>
                  <a:pt x="5322" y="7502"/>
                </a:cubicBezTo>
                <a:lnTo>
                  <a:pt x="4166" y="7500"/>
                </a:lnTo>
                <a:cubicBezTo>
                  <a:pt x="3937" y="7500"/>
                  <a:pt x="3749" y="7676"/>
                  <a:pt x="3749" y="7891"/>
                </a:cubicBezTo>
                <a:cubicBezTo>
                  <a:pt x="3749" y="8106"/>
                  <a:pt x="3936" y="8281"/>
                  <a:pt x="4166" y="8281"/>
                </a:cubicBezTo>
                <a:lnTo>
                  <a:pt x="4666" y="8281"/>
                </a:lnTo>
                <a:lnTo>
                  <a:pt x="4666" y="8359"/>
                </a:lnTo>
                <a:cubicBezTo>
                  <a:pt x="4666" y="8574"/>
                  <a:pt x="4853" y="8750"/>
                  <a:pt x="5082" y="8750"/>
                </a:cubicBezTo>
                <a:cubicBezTo>
                  <a:pt x="5312" y="8750"/>
                  <a:pt x="5499" y="8575"/>
                  <a:pt x="5499" y="8359"/>
                </a:cubicBezTo>
                <a:lnTo>
                  <a:pt x="5499" y="8268"/>
                </a:lnTo>
                <a:cubicBezTo>
                  <a:pt x="6020" y="8188"/>
                  <a:pt x="6415" y="7766"/>
                  <a:pt x="6415" y="7256"/>
                </a:cubicBezTo>
                <a:cubicBezTo>
                  <a:pt x="6415" y="6754"/>
                  <a:pt x="6030" y="6326"/>
                  <a:pt x="5501" y="6244"/>
                </a:cubicBezTo>
                <a:lnTo>
                  <a:pt x="4632" y="6107"/>
                </a:lnTo>
                <a:cubicBezTo>
                  <a:pt x="4507" y="6088"/>
                  <a:pt x="4416" y="5986"/>
                  <a:pt x="4416" y="5867"/>
                </a:cubicBezTo>
                <a:cubicBezTo>
                  <a:pt x="4416" y="5732"/>
                  <a:pt x="4532" y="5623"/>
                  <a:pt x="4676" y="5623"/>
                </a:cubicBezTo>
                <a:lnTo>
                  <a:pt x="5666" y="5623"/>
                </a:lnTo>
                <a:cubicBezTo>
                  <a:pt x="5895" y="5623"/>
                  <a:pt x="6082" y="5447"/>
                  <a:pt x="6082" y="5232"/>
                </a:cubicBezTo>
                <a:cubicBezTo>
                  <a:pt x="6082" y="5017"/>
                  <a:pt x="5895" y="4842"/>
                  <a:pt x="5666" y="4842"/>
                </a:cubicBezTo>
                <a:lnTo>
                  <a:pt x="5499" y="4842"/>
                </a:lnTo>
                <a:lnTo>
                  <a:pt x="5499" y="4764"/>
                </a:lnTo>
                <a:cubicBezTo>
                  <a:pt x="5499" y="4549"/>
                  <a:pt x="5311" y="4373"/>
                  <a:pt x="5082" y="4373"/>
                </a:cubicBezTo>
                <a:close/>
              </a:path>
            </a:pathLst>
          </a:custGeom>
          <a:solidFill>
            <a:srgbClr val="6B21A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422113" y="4933950"/>
            <a:ext cx="515739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资本冷遇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6422113" y="5219700"/>
            <a:ext cx="515739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女性主导项目在融资市场常被低估，缺乏专业的价值包装与对接渠道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698395" y="5648325"/>
            <a:ext cx="6037340" cy="752475"/>
          </a:xfrm>
          <a:prstGeom prst="roundRect">
            <a:avLst>
              <a:gd name="adj" fmla="val 12306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5888846" y="5838825"/>
            <a:ext cx="380905" cy="381000"/>
          </a:xfrm>
          <a:prstGeom prst="ellipse">
            <a:avLst/>
          </a:prstGeom>
          <a:solidFill>
            <a:srgbClr val="FCE7F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AutoShape 34"/>
          <p:cNvSpPr/>
          <p:nvPr/>
        </p:nvSpPr>
        <p:spPr>
          <a:xfrm>
            <a:off x="6012492" y="59625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DB277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6422113" y="5838825"/>
            <a:ext cx="515739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成长瓶颈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6422113" y="6124575"/>
            <a:ext cx="515739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创始人个人 IP 与品牌 IP 发展不同步，缺乏领导力与商业智慧培训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0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609600"/>
          </a:xfrm>
          <a:prstGeom prst="roundRect">
            <a:avLst>
              <a:gd name="adj" fmla="val 50000"/>
            </a:avLst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76250"/>
            <a:ext cx="469762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核心定位：全球品牌孵化中枢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81075"/>
            <a:ext cx="434529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E11D4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孵化 - 裂变 - 共生的百年品牌生态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95425"/>
            <a:ext cx="4389928" cy="4600575"/>
          </a:xfrm>
          <a:prstGeom prst="roundRect">
            <a:avLst>
              <a:gd name="adj" fmla="val 54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10685" b="10685"/>
          <a:stretch>
            <a:fillRect/>
          </a:stretch>
        </p:blipFill>
        <p:spPr>
          <a:xfrm>
            <a:off x="466608" y="1504950"/>
            <a:ext cx="4368947" cy="45815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TextBox 9"/>
          <p:cNvSpPr txBox="1"/>
          <p:nvPr/>
        </p:nvSpPr>
        <p:spPr>
          <a:xfrm>
            <a:off x="457086" y="6210300"/>
            <a:ext cx="438799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86198F">
                    <a:alpha val="8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品牌能量场与矩阵演化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149803" y="1495425"/>
            <a:ext cx="6580129" cy="885825"/>
          </a:xfrm>
          <a:prstGeom prst="roundRect">
            <a:avLst>
              <a:gd name="adj" fmla="val 884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5340255" y="1685925"/>
            <a:ext cx="380905" cy="3810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5463901" y="18096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331" y="0"/>
                </a:moveTo>
                <a:cubicBezTo>
                  <a:pt x="4744" y="-221"/>
                  <a:pt x="5252" y="-221"/>
                  <a:pt x="5665" y="0"/>
                </a:cubicBezTo>
                <a:lnTo>
                  <a:pt x="9331" y="1963"/>
                </a:lnTo>
                <a:cubicBezTo>
                  <a:pt x="9744" y="2184"/>
                  <a:pt x="9998" y="2594"/>
                  <a:pt x="9998" y="3035"/>
                </a:cubicBezTo>
                <a:lnTo>
                  <a:pt x="9998" y="6961"/>
                </a:lnTo>
                <a:cubicBezTo>
                  <a:pt x="9998" y="7404"/>
                  <a:pt x="9744" y="7812"/>
                  <a:pt x="9331" y="8033"/>
                </a:cubicBezTo>
                <a:lnTo>
                  <a:pt x="5665" y="10000"/>
                </a:lnTo>
                <a:cubicBezTo>
                  <a:pt x="5252" y="10221"/>
                  <a:pt x="4744" y="10221"/>
                  <a:pt x="4331" y="10000"/>
                </a:cubicBezTo>
                <a:lnTo>
                  <a:pt x="667" y="8037"/>
                </a:lnTo>
                <a:cubicBezTo>
                  <a:pt x="254" y="7816"/>
                  <a:pt x="0" y="7406"/>
                  <a:pt x="0" y="6965"/>
                </a:cubicBezTo>
                <a:lnTo>
                  <a:pt x="0" y="3039"/>
                </a:lnTo>
                <a:cubicBezTo>
                  <a:pt x="0" y="2596"/>
                  <a:pt x="254" y="2188"/>
                  <a:pt x="667" y="1967"/>
                </a:cubicBezTo>
                <a:lnTo>
                  <a:pt x="4331" y="0"/>
                </a:lnTo>
                <a:close/>
                <a:moveTo>
                  <a:pt x="8662" y="6963"/>
                </a:moveTo>
                <a:lnTo>
                  <a:pt x="8662" y="3750"/>
                </a:lnTo>
                <a:lnTo>
                  <a:pt x="5665" y="5356"/>
                </a:lnTo>
                <a:lnTo>
                  <a:pt x="5665" y="8569"/>
                </a:lnTo>
                <a:lnTo>
                  <a:pt x="8662" y="6963"/>
                </a:lnTo>
                <a:close/>
              </a:path>
            </a:pathLst>
          </a:custGeom>
          <a:solidFill>
            <a:srgbClr val="A21CA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5873521" y="1685925"/>
            <a:ext cx="570598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最小单元：女性创业能量场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873521" y="1962150"/>
            <a:ext cx="604001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每个蜜室是 100-300㎡的实体空间，兼具办公、展示、社交、直播功能，打造高浓度创业环境。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149803" y="2499271"/>
            <a:ext cx="6580129" cy="885825"/>
          </a:xfrm>
          <a:prstGeom prst="roundRect">
            <a:avLst>
              <a:gd name="adj" fmla="val 8841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5340255" y="2689771"/>
            <a:ext cx="380905" cy="3810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5463901" y="2791272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6873" y="0"/>
                </a:moveTo>
                <a:cubicBezTo>
                  <a:pt x="7219" y="0"/>
                  <a:pt x="7498" y="279"/>
                  <a:pt x="7498" y="625"/>
                </a:cubicBezTo>
                <a:cubicBezTo>
                  <a:pt x="7498" y="1754"/>
                  <a:pt x="7022" y="2672"/>
                  <a:pt x="6377" y="3447"/>
                </a:cubicBezTo>
                <a:cubicBezTo>
                  <a:pt x="5907" y="4012"/>
                  <a:pt x="5327" y="4523"/>
                  <a:pt x="4745" y="5000"/>
                </a:cubicBezTo>
                <a:cubicBezTo>
                  <a:pt x="5327" y="5479"/>
                  <a:pt x="5907" y="5988"/>
                  <a:pt x="6377" y="6553"/>
                </a:cubicBezTo>
                <a:cubicBezTo>
                  <a:pt x="7022" y="7326"/>
                  <a:pt x="7498" y="8246"/>
                  <a:pt x="7498" y="9375"/>
                </a:cubicBezTo>
                <a:cubicBezTo>
                  <a:pt x="7498" y="9721"/>
                  <a:pt x="7219" y="10000"/>
                  <a:pt x="6873" y="10000"/>
                </a:cubicBezTo>
                <a:cubicBezTo>
                  <a:pt x="6528" y="10000"/>
                  <a:pt x="6248" y="9720"/>
                  <a:pt x="6248" y="9375"/>
                </a:cubicBezTo>
                <a:lnTo>
                  <a:pt x="1250" y="9375"/>
                </a:lnTo>
                <a:cubicBezTo>
                  <a:pt x="1250" y="9721"/>
                  <a:pt x="970" y="10000"/>
                  <a:pt x="625" y="10000"/>
                </a:cubicBezTo>
                <a:cubicBezTo>
                  <a:pt x="280" y="10000"/>
                  <a:pt x="0" y="9720"/>
                  <a:pt x="0" y="9375"/>
                </a:cubicBezTo>
                <a:cubicBezTo>
                  <a:pt x="0" y="8246"/>
                  <a:pt x="476" y="7328"/>
                  <a:pt x="1121" y="6553"/>
                </a:cubicBezTo>
                <a:cubicBezTo>
                  <a:pt x="1591" y="5988"/>
                  <a:pt x="2171" y="5479"/>
                  <a:pt x="2753" y="5000"/>
                </a:cubicBezTo>
                <a:cubicBezTo>
                  <a:pt x="2171" y="4521"/>
                  <a:pt x="1591" y="4012"/>
                  <a:pt x="1121" y="3447"/>
                </a:cubicBezTo>
                <a:cubicBezTo>
                  <a:pt x="476" y="2672"/>
                  <a:pt x="0" y="1754"/>
                  <a:pt x="0" y="625"/>
                </a:cubicBezTo>
                <a:cubicBezTo>
                  <a:pt x="0" y="279"/>
                  <a:pt x="279" y="0"/>
                  <a:pt x="625" y="0"/>
                </a:cubicBezTo>
                <a:cubicBezTo>
                  <a:pt x="970" y="0"/>
                  <a:pt x="1250" y="280"/>
                  <a:pt x="1250" y="625"/>
                </a:cubicBezTo>
                <a:lnTo>
                  <a:pt x="6248" y="625"/>
                </a:lnTo>
                <a:cubicBezTo>
                  <a:pt x="6248" y="279"/>
                  <a:pt x="6528" y="0"/>
                  <a:pt x="6873" y="0"/>
                </a:cubicBezTo>
                <a:close/>
                <a:moveTo>
                  <a:pt x="5536" y="7500"/>
                </a:moveTo>
                <a:lnTo>
                  <a:pt x="1964" y="7500"/>
                </a:lnTo>
                <a:cubicBezTo>
                  <a:pt x="1804" y="7705"/>
                  <a:pt x="1669" y="7912"/>
                  <a:pt x="1562" y="8125"/>
                </a:cubicBezTo>
                <a:lnTo>
                  <a:pt x="5940" y="8125"/>
                </a:lnTo>
                <a:cubicBezTo>
                  <a:pt x="5830" y="7912"/>
                  <a:pt x="5696" y="7705"/>
                  <a:pt x="5538" y="7500"/>
                </a:cubicBezTo>
                <a:close/>
                <a:moveTo>
                  <a:pt x="4647" y="6563"/>
                </a:moveTo>
                <a:cubicBezTo>
                  <a:pt x="4368" y="6309"/>
                  <a:pt x="4065" y="6059"/>
                  <a:pt x="3749" y="5801"/>
                </a:cubicBezTo>
                <a:cubicBezTo>
                  <a:pt x="3433" y="6057"/>
                  <a:pt x="3130" y="6309"/>
                  <a:pt x="2851" y="6563"/>
                </a:cubicBezTo>
                <a:lnTo>
                  <a:pt x="4647" y="6563"/>
                </a:lnTo>
                <a:close/>
                <a:moveTo>
                  <a:pt x="1962" y="2500"/>
                </a:moveTo>
                <a:lnTo>
                  <a:pt x="5534" y="2500"/>
                </a:lnTo>
                <a:cubicBezTo>
                  <a:pt x="5694" y="2295"/>
                  <a:pt x="5829" y="2088"/>
                  <a:pt x="5936" y="1875"/>
                </a:cubicBezTo>
                <a:lnTo>
                  <a:pt x="1560" y="1875"/>
                </a:lnTo>
                <a:cubicBezTo>
                  <a:pt x="1669" y="2088"/>
                  <a:pt x="1804" y="2295"/>
                  <a:pt x="1962" y="2500"/>
                </a:cubicBezTo>
                <a:close/>
                <a:moveTo>
                  <a:pt x="2851" y="3438"/>
                </a:moveTo>
                <a:cubicBezTo>
                  <a:pt x="3130" y="3691"/>
                  <a:pt x="3433" y="3941"/>
                  <a:pt x="3749" y="4199"/>
                </a:cubicBezTo>
                <a:cubicBezTo>
                  <a:pt x="4065" y="3943"/>
                  <a:pt x="4368" y="3691"/>
                  <a:pt x="4647" y="3438"/>
                </a:cubicBezTo>
                <a:lnTo>
                  <a:pt x="2851" y="3438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5873521" y="2689771"/>
            <a:ext cx="570598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品牌子宫：基因工程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5873521" y="2965996"/>
            <a:ext cx="582174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提供品牌基因工程服务，确保每个孵化项目从诞生之初就具备'百年品牌'的底层逻辑与基因。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149803" y="3503266"/>
            <a:ext cx="6580129" cy="885825"/>
          </a:xfrm>
          <a:prstGeom prst="roundRect">
            <a:avLst>
              <a:gd name="adj" fmla="val 8842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5340255" y="3693766"/>
            <a:ext cx="380905" cy="3810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5463901" y="3817516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625"/>
                </a:moveTo>
                <a:cubicBezTo>
                  <a:pt x="9998" y="2736"/>
                  <a:pt x="8502" y="4498"/>
                  <a:pt x="6514" y="4910"/>
                </a:cubicBezTo>
                <a:cubicBezTo>
                  <a:pt x="6360" y="3775"/>
                  <a:pt x="5850" y="2754"/>
                  <a:pt x="5099" y="1963"/>
                </a:cubicBezTo>
                <a:cubicBezTo>
                  <a:pt x="5882" y="781"/>
                  <a:pt x="7223" y="0"/>
                  <a:pt x="8748" y="0"/>
                </a:cubicBezTo>
                <a:lnTo>
                  <a:pt x="9373" y="0"/>
                </a:lnTo>
                <a:cubicBezTo>
                  <a:pt x="9719" y="0"/>
                  <a:pt x="9998" y="279"/>
                  <a:pt x="9998" y="625"/>
                </a:cubicBezTo>
                <a:close/>
                <a:moveTo>
                  <a:pt x="0" y="1875"/>
                </a:moveTo>
                <a:cubicBezTo>
                  <a:pt x="0" y="1529"/>
                  <a:pt x="279" y="1250"/>
                  <a:pt x="625" y="1250"/>
                </a:cubicBezTo>
                <a:lnTo>
                  <a:pt x="1250" y="1250"/>
                </a:lnTo>
                <a:cubicBezTo>
                  <a:pt x="3665" y="1250"/>
                  <a:pt x="5624" y="3209"/>
                  <a:pt x="5624" y="5625"/>
                </a:cubicBezTo>
                <a:lnTo>
                  <a:pt x="5624" y="9375"/>
                </a:lnTo>
                <a:cubicBezTo>
                  <a:pt x="5624" y="9721"/>
                  <a:pt x="5345" y="10000"/>
                  <a:pt x="4999" y="10000"/>
                </a:cubicBezTo>
                <a:cubicBezTo>
                  <a:pt x="4654" y="10000"/>
                  <a:pt x="4374" y="9720"/>
                  <a:pt x="4374" y="9375"/>
                </a:cubicBezTo>
                <a:lnTo>
                  <a:pt x="4374" y="6250"/>
                </a:lnTo>
                <a:cubicBezTo>
                  <a:pt x="1959" y="6250"/>
                  <a:pt x="0" y="4291"/>
                  <a:pt x="0" y="1875"/>
                </a:cubicBezTo>
                <a:close/>
              </a:path>
            </a:pathLst>
          </a:custGeom>
          <a:solidFill>
            <a:srgbClr val="B4530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5873521" y="3693766"/>
            <a:ext cx="570598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百花仙子：矩阵裂变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5873521" y="3969991"/>
            <a:ext cx="570598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孵化成功后扩大至产业园、全国乃至全球，形成'百花仙子'品牌矩阵，实现规模化效应。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149803" y="4507111"/>
            <a:ext cx="6580129" cy="885825"/>
          </a:xfrm>
          <a:prstGeom prst="roundRect">
            <a:avLst>
              <a:gd name="adj" fmla="val 8841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5340255" y="4697611"/>
            <a:ext cx="380905" cy="381000"/>
          </a:xfrm>
          <a:prstGeom prst="ellipse">
            <a:avLst/>
          </a:prstGeom>
          <a:solidFill>
            <a:srgbClr val="F3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5463901" y="4821362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58" y="1094"/>
                </a:moveTo>
                <a:cubicBezTo>
                  <a:pt x="2258" y="490"/>
                  <a:pt x="2764" y="0"/>
                  <a:pt x="3386" y="0"/>
                </a:cubicBezTo>
                <a:lnTo>
                  <a:pt x="3870" y="0"/>
                </a:lnTo>
                <a:cubicBezTo>
                  <a:pt x="4227" y="0"/>
                  <a:pt x="4515" y="279"/>
                  <a:pt x="4515" y="625"/>
                </a:cubicBezTo>
                <a:lnTo>
                  <a:pt x="4515" y="9375"/>
                </a:lnTo>
                <a:cubicBezTo>
                  <a:pt x="4515" y="9721"/>
                  <a:pt x="4227" y="10000"/>
                  <a:pt x="3870" y="10000"/>
                </a:cubicBezTo>
                <a:lnTo>
                  <a:pt x="3225" y="10000"/>
                </a:lnTo>
                <a:cubicBezTo>
                  <a:pt x="2624" y="10000"/>
                  <a:pt x="2119" y="9602"/>
                  <a:pt x="1975" y="9063"/>
                </a:cubicBezTo>
                <a:cubicBezTo>
                  <a:pt x="1961" y="9063"/>
                  <a:pt x="1949" y="9063"/>
                  <a:pt x="1935" y="9063"/>
                </a:cubicBezTo>
                <a:cubicBezTo>
                  <a:pt x="1044" y="9063"/>
                  <a:pt x="323" y="8363"/>
                  <a:pt x="323" y="7500"/>
                </a:cubicBezTo>
                <a:cubicBezTo>
                  <a:pt x="323" y="7148"/>
                  <a:pt x="443" y="6824"/>
                  <a:pt x="645" y="6563"/>
                </a:cubicBezTo>
                <a:cubicBezTo>
                  <a:pt x="254" y="6277"/>
                  <a:pt x="0" y="5824"/>
                  <a:pt x="0" y="5313"/>
                </a:cubicBezTo>
                <a:cubicBezTo>
                  <a:pt x="0" y="4709"/>
                  <a:pt x="355" y="4184"/>
                  <a:pt x="871" y="3924"/>
                </a:cubicBezTo>
                <a:cubicBezTo>
                  <a:pt x="728" y="3689"/>
                  <a:pt x="645" y="3416"/>
                  <a:pt x="645" y="3125"/>
                </a:cubicBezTo>
                <a:cubicBezTo>
                  <a:pt x="645" y="2262"/>
                  <a:pt x="1367" y="1563"/>
                  <a:pt x="2258" y="1563"/>
                </a:cubicBezTo>
                <a:lnTo>
                  <a:pt x="2258" y="1094"/>
                </a:lnTo>
                <a:close/>
                <a:moveTo>
                  <a:pt x="7740" y="1094"/>
                </a:moveTo>
                <a:lnTo>
                  <a:pt x="7740" y="1563"/>
                </a:lnTo>
                <a:cubicBezTo>
                  <a:pt x="8631" y="1563"/>
                  <a:pt x="9353" y="2262"/>
                  <a:pt x="9353" y="3125"/>
                </a:cubicBezTo>
                <a:cubicBezTo>
                  <a:pt x="9353" y="3418"/>
                  <a:pt x="9270" y="3691"/>
                  <a:pt x="9127" y="3924"/>
                </a:cubicBezTo>
                <a:cubicBezTo>
                  <a:pt x="9645" y="4184"/>
                  <a:pt x="9998" y="4707"/>
                  <a:pt x="9998" y="5313"/>
                </a:cubicBezTo>
                <a:cubicBezTo>
                  <a:pt x="9998" y="5824"/>
                  <a:pt x="9744" y="6277"/>
                  <a:pt x="9353" y="6563"/>
                </a:cubicBezTo>
                <a:cubicBezTo>
                  <a:pt x="9555" y="6824"/>
                  <a:pt x="9675" y="7148"/>
                  <a:pt x="9675" y="7500"/>
                </a:cubicBezTo>
                <a:cubicBezTo>
                  <a:pt x="9675" y="8363"/>
                  <a:pt x="8954" y="9063"/>
                  <a:pt x="8063" y="9063"/>
                </a:cubicBezTo>
                <a:cubicBezTo>
                  <a:pt x="8049" y="9063"/>
                  <a:pt x="8037" y="9063"/>
                  <a:pt x="8023" y="9063"/>
                </a:cubicBezTo>
                <a:cubicBezTo>
                  <a:pt x="7879" y="9602"/>
                  <a:pt x="7374" y="10000"/>
                  <a:pt x="6773" y="10000"/>
                </a:cubicBezTo>
                <a:lnTo>
                  <a:pt x="6128" y="10000"/>
                </a:lnTo>
                <a:cubicBezTo>
                  <a:pt x="5771" y="10000"/>
                  <a:pt x="5483" y="9721"/>
                  <a:pt x="5483" y="9375"/>
                </a:cubicBezTo>
                <a:lnTo>
                  <a:pt x="5483" y="625"/>
                </a:lnTo>
                <a:cubicBezTo>
                  <a:pt x="5483" y="279"/>
                  <a:pt x="5771" y="0"/>
                  <a:pt x="6128" y="0"/>
                </a:cubicBezTo>
                <a:lnTo>
                  <a:pt x="6612" y="0"/>
                </a:lnTo>
                <a:cubicBezTo>
                  <a:pt x="7234" y="0"/>
                  <a:pt x="7740" y="490"/>
                  <a:pt x="7740" y="1094"/>
                </a:cubicBezTo>
                <a:close/>
              </a:path>
            </a:pathLst>
          </a:custGeom>
          <a:solidFill>
            <a:srgbClr val="7E22C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5873521" y="4697611"/>
            <a:ext cx="570598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大脑中枢：价值融合</a:t>
            </a:r>
            <a:endParaRPr lang="en-US" sz="1100"/>
          </a:p>
        </p:txBody>
      </p:sp>
      <p:sp>
        <p:nvSpPr>
          <p:cNvPr id="29" name="TextBox 29"/>
          <p:cNvSpPr txBox="1"/>
          <p:nvPr/>
        </p:nvSpPr>
        <p:spPr>
          <a:xfrm>
            <a:off x="5873521" y="4973836"/>
            <a:ext cx="570598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任何百花仙子的品牌，都以蜜室为核心源头，形成价值融合的全球上市公司体系。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149803" y="5511105"/>
            <a:ext cx="6580129" cy="885825"/>
          </a:xfrm>
          <a:prstGeom prst="roundRect">
            <a:avLst>
              <a:gd name="adj" fmla="val 8841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1" name="AutoShape 31"/>
          <p:cNvSpPr/>
          <p:nvPr/>
        </p:nvSpPr>
        <p:spPr>
          <a:xfrm>
            <a:off x="5340255" y="5701605"/>
            <a:ext cx="380905" cy="381000"/>
          </a:xfrm>
          <a:prstGeom prst="ellipse">
            <a:avLst/>
          </a:prstGeom>
          <a:solidFill>
            <a:srgbClr val="86198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5463901" y="5825357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5873521" y="5701605"/>
            <a:ext cx="570598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终极目标：百万亿市值</a:t>
            </a:r>
            <a:endParaRPr lang="en-US" sz="1100"/>
          </a:p>
        </p:txBody>
      </p:sp>
      <p:sp>
        <p:nvSpPr>
          <p:cNvPr id="34" name="TextBox 34"/>
          <p:cNvSpPr txBox="1"/>
          <p:nvPr/>
        </p:nvSpPr>
        <p:spPr>
          <a:xfrm>
            <a:off x="5873521" y="5977830"/>
            <a:ext cx="570598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千万个未来的百年品牌联合，价值深度融合，共同构建目标市值百万亿的商业帝国。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蜜室模型：全球最小</a:t>
            </a:r>
            <a:r>
              <a:rPr sz="2700" b="1" i="0" strike="noStrike">
                <a:solidFill>
                  <a:srgbClr val="F43F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“品牌孵化器”</a:t>
            </a:r>
            <a:r>
              <a:rPr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单元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2870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42975"/>
            <a:ext cx="2266384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空间即服务，场景即流量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85900"/>
            <a:ext cx="5485028" cy="4914900"/>
          </a:xfrm>
          <a:prstGeom prst="roundRect">
            <a:avLst>
              <a:gd name="adj" fmla="val 43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95151" y="1724025"/>
            <a:ext cx="304724" cy="3048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88145" y="1797347"/>
            <a:ext cx="118586" cy="158154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" y="3732"/>
                </a:moveTo>
                <a:cubicBezTo>
                  <a:pt x="2" y="1670"/>
                  <a:pt x="1681" y="0"/>
                  <a:pt x="3750" y="0"/>
                </a:cubicBezTo>
                <a:cubicBezTo>
                  <a:pt x="5819" y="0"/>
                  <a:pt x="7498" y="1670"/>
                  <a:pt x="7498" y="3732"/>
                </a:cubicBezTo>
                <a:cubicBezTo>
                  <a:pt x="7498" y="6092"/>
                  <a:pt x="5152" y="8922"/>
                  <a:pt x="4172" y="10000"/>
                </a:cubicBezTo>
                <a:cubicBezTo>
                  <a:pt x="3941" y="10253"/>
                  <a:pt x="3557" y="10253"/>
                  <a:pt x="3326" y="10000"/>
                </a:cubicBezTo>
                <a:cubicBezTo>
                  <a:pt x="2346" y="8922"/>
                  <a:pt x="0" y="6092"/>
                  <a:pt x="0" y="3732"/>
                </a:cubicBezTo>
                <a:close/>
                <a:moveTo>
                  <a:pt x="3750" y="5065"/>
                </a:moveTo>
                <a:cubicBezTo>
                  <a:pt x="4440" y="5065"/>
                  <a:pt x="4999" y="4498"/>
                  <a:pt x="4999" y="3799"/>
                </a:cubicBezTo>
                <a:cubicBezTo>
                  <a:pt x="4999" y="3100"/>
                  <a:pt x="4440" y="2533"/>
                  <a:pt x="3750" y="2533"/>
                </a:cubicBezTo>
                <a:cubicBezTo>
                  <a:pt x="3060" y="2533"/>
                  <a:pt x="2501" y="3100"/>
                  <a:pt x="2501" y="3799"/>
                </a:cubicBezTo>
                <a:cubicBezTo>
                  <a:pt x="2501" y="4498"/>
                  <a:pt x="3060" y="5065"/>
                  <a:pt x="3750" y="5065"/>
                </a:cubicBez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14147" y="1743075"/>
            <a:ext cx="100939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空间定位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151" y="2181225"/>
            <a:ext cx="5008898" cy="2286000"/>
          </a:xfrm>
          <a:prstGeom prst="roundRect">
            <a:avLst>
              <a:gd name="adj" fmla="val 133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100000"/>
          </a:blip>
          <a:srcRect t="15135" b="15135"/>
          <a:stretch>
            <a:fillRect/>
          </a:stretch>
        </p:blipFill>
        <p:spPr>
          <a:xfrm>
            <a:off x="704673" y="2190750"/>
            <a:ext cx="4989852" cy="22669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AutoShape 13"/>
          <p:cNvSpPr/>
          <p:nvPr/>
        </p:nvSpPr>
        <p:spPr>
          <a:xfrm>
            <a:off x="695151" y="4836574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913130" y="4781550"/>
            <a:ext cx="268894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面积：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100-300㎡的“女性创业能量场”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5151" y="5179474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913130" y="5124450"/>
            <a:ext cx="350863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选址：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核心商圈/文化地标，确保流量与品牌调性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95151" y="5522374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913130" y="5467350"/>
            <a:ext cx="44174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设计：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“新中式美学 + 科技感”（如敦煌色系、智能交互装置）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95151" y="5865274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913130" y="5810250"/>
            <a:ext cx="297105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功能：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兼具办公、展示、社交、直播功能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46838" y="1485900"/>
            <a:ext cx="5485028" cy="4914900"/>
          </a:xfrm>
          <a:prstGeom prst="roundRect">
            <a:avLst>
              <a:gd name="adj" fmla="val 43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6484903" y="1724025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577898" y="1817117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28" y="215"/>
                </a:moveTo>
                <a:cubicBezTo>
                  <a:pt x="2317" y="81"/>
                  <a:pt x="2461" y="0"/>
                  <a:pt x="2612" y="0"/>
                </a:cubicBezTo>
                <a:lnTo>
                  <a:pt x="7386" y="0"/>
                </a:lnTo>
                <a:cubicBezTo>
                  <a:pt x="7537" y="0"/>
                  <a:pt x="7681" y="79"/>
                  <a:pt x="7770" y="215"/>
                </a:cubicBezTo>
                <a:lnTo>
                  <a:pt x="9998" y="3547"/>
                </a:lnTo>
                <a:cubicBezTo>
                  <a:pt x="10133" y="3749"/>
                  <a:pt x="10119" y="4028"/>
                  <a:pt x="9968" y="4214"/>
                </a:cubicBezTo>
                <a:lnTo>
                  <a:pt x="5353" y="9827"/>
                </a:lnTo>
                <a:cubicBezTo>
                  <a:pt x="5264" y="9936"/>
                  <a:pt x="5134" y="10000"/>
                  <a:pt x="4999" y="10000"/>
                </a:cubicBezTo>
                <a:cubicBezTo>
                  <a:pt x="4864" y="10000"/>
                  <a:pt x="4735" y="9937"/>
                  <a:pt x="4645" y="9827"/>
                </a:cubicBezTo>
                <a:lnTo>
                  <a:pt x="30" y="4214"/>
                </a:lnTo>
                <a:cubicBezTo>
                  <a:pt x="-123" y="4028"/>
                  <a:pt x="-135" y="3749"/>
                  <a:pt x="0" y="3547"/>
                </a:cubicBezTo>
                <a:lnTo>
                  <a:pt x="2228" y="215"/>
                </a:lnTo>
                <a:close/>
                <a:moveTo>
                  <a:pt x="2994" y="1087"/>
                </a:moveTo>
                <a:cubicBezTo>
                  <a:pt x="2928" y="1142"/>
                  <a:pt x="2910" y="1241"/>
                  <a:pt x="2952" y="1318"/>
                </a:cubicBezTo>
                <a:lnTo>
                  <a:pt x="4094" y="3416"/>
                </a:lnTo>
                <a:lnTo>
                  <a:pt x="1166" y="3683"/>
                </a:lnTo>
                <a:cubicBezTo>
                  <a:pt x="1084" y="3690"/>
                  <a:pt x="1020" y="3767"/>
                  <a:pt x="1020" y="3859"/>
                </a:cubicBezTo>
                <a:cubicBezTo>
                  <a:pt x="1020" y="3950"/>
                  <a:pt x="1083" y="4026"/>
                  <a:pt x="1166" y="4034"/>
                </a:cubicBezTo>
                <a:lnTo>
                  <a:pt x="4985" y="4385"/>
                </a:lnTo>
                <a:cubicBezTo>
                  <a:pt x="4993" y="4385"/>
                  <a:pt x="5003" y="4385"/>
                  <a:pt x="5011" y="4385"/>
                </a:cubicBezTo>
                <a:lnTo>
                  <a:pt x="8830" y="4034"/>
                </a:lnTo>
                <a:cubicBezTo>
                  <a:pt x="8912" y="4028"/>
                  <a:pt x="8976" y="3951"/>
                  <a:pt x="8976" y="3859"/>
                </a:cubicBezTo>
                <a:cubicBezTo>
                  <a:pt x="8976" y="3768"/>
                  <a:pt x="8913" y="3692"/>
                  <a:pt x="8830" y="3683"/>
                </a:cubicBezTo>
                <a:lnTo>
                  <a:pt x="5902" y="3414"/>
                </a:lnTo>
                <a:lnTo>
                  <a:pt x="7044" y="1318"/>
                </a:lnTo>
                <a:cubicBezTo>
                  <a:pt x="7086" y="1241"/>
                  <a:pt x="7068" y="1140"/>
                  <a:pt x="7002" y="1087"/>
                </a:cubicBezTo>
                <a:cubicBezTo>
                  <a:pt x="6937" y="1034"/>
                  <a:pt x="6845" y="1043"/>
                  <a:pt x="6789" y="1109"/>
                </a:cubicBezTo>
                <a:lnTo>
                  <a:pt x="4999" y="3249"/>
                </a:lnTo>
                <a:lnTo>
                  <a:pt x="3207" y="1109"/>
                </a:lnTo>
                <a:cubicBezTo>
                  <a:pt x="3151" y="1044"/>
                  <a:pt x="3059" y="1035"/>
                  <a:pt x="2994" y="1087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903899" y="1743075"/>
            <a:ext cx="100939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核心价值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484903" y="2257425"/>
            <a:ext cx="5008898" cy="1152525"/>
          </a:xfrm>
          <a:prstGeom prst="roundRect">
            <a:avLst>
              <a:gd name="adj" fmla="val 5260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6684879" y="2355800"/>
            <a:ext cx="380905" cy="381000"/>
          </a:xfrm>
          <a:prstGeom prst="ellipse">
            <a:avLst/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6815963" y="2498855"/>
            <a:ext cx="118586" cy="94893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369" y="0"/>
                  <a:pt x="8279" y="1004"/>
                  <a:pt x="8279" y="2241"/>
                </a:cubicBezTo>
                <a:cubicBezTo>
                  <a:pt x="8279" y="3478"/>
                  <a:pt x="7369" y="4483"/>
                  <a:pt x="6249" y="4483"/>
                </a:cubicBezTo>
                <a:cubicBezTo>
                  <a:pt x="5128" y="4483"/>
                  <a:pt x="4218" y="3478"/>
                  <a:pt x="4218" y="2241"/>
                </a:cubicBezTo>
                <a:cubicBezTo>
                  <a:pt x="4218" y="1004"/>
                  <a:pt x="5128" y="0"/>
                  <a:pt x="6249" y="0"/>
                </a:cubicBezTo>
                <a:close/>
                <a:moveTo>
                  <a:pt x="1875" y="1552"/>
                </a:moveTo>
                <a:cubicBezTo>
                  <a:pt x="2650" y="1552"/>
                  <a:pt x="3280" y="2247"/>
                  <a:pt x="3280" y="3103"/>
                </a:cubicBezTo>
                <a:cubicBezTo>
                  <a:pt x="3280" y="3960"/>
                  <a:pt x="2650" y="4655"/>
                  <a:pt x="1875" y="4655"/>
                </a:cubicBezTo>
                <a:cubicBezTo>
                  <a:pt x="1099" y="4655"/>
                  <a:pt x="469" y="3960"/>
                  <a:pt x="469" y="3103"/>
                </a:cubicBezTo>
                <a:cubicBezTo>
                  <a:pt x="469" y="2247"/>
                  <a:pt x="1099" y="1552"/>
                  <a:pt x="1875" y="1552"/>
                </a:cubicBezTo>
                <a:close/>
                <a:moveTo>
                  <a:pt x="0" y="8621"/>
                </a:moveTo>
                <a:cubicBezTo>
                  <a:pt x="0" y="7097"/>
                  <a:pt x="1119" y="5862"/>
                  <a:pt x="2499" y="5862"/>
                </a:cubicBezTo>
                <a:cubicBezTo>
                  <a:pt x="2749" y="5862"/>
                  <a:pt x="2991" y="5903"/>
                  <a:pt x="3220" y="5978"/>
                </a:cubicBezTo>
                <a:cubicBezTo>
                  <a:pt x="2578" y="6772"/>
                  <a:pt x="2187" y="7819"/>
                  <a:pt x="2187" y="8966"/>
                </a:cubicBezTo>
                <a:lnTo>
                  <a:pt x="2187" y="9310"/>
                </a:lnTo>
                <a:cubicBezTo>
                  <a:pt x="2187" y="9556"/>
                  <a:pt x="2234" y="9789"/>
                  <a:pt x="2318" y="10000"/>
                </a:cubicBezTo>
                <a:lnTo>
                  <a:pt x="625" y="10000"/>
                </a:lnTo>
                <a:cubicBezTo>
                  <a:pt x="279" y="10000"/>
                  <a:pt x="0" y="9692"/>
                  <a:pt x="0" y="9310"/>
                </a:cubicBezTo>
                <a:lnTo>
                  <a:pt x="0" y="8621"/>
                </a:lnTo>
                <a:close/>
                <a:moveTo>
                  <a:pt x="10179" y="10000"/>
                </a:moveTo>
                <a:cubicBezTo>
                  <a:pt x="10263" y="9789"/>
                  <a:pt x="10310" y="9556"/>
                  <a:pt x="10310" y="9310"/>
                </a:cubicBezTo>
                <a:lnTo>
                  <a:pt x="10310" y="8966"/>
                </a:lnTo>
                <a:cubicBezTo>
                  <a:pt x="10310" y="7819"/>
                  <a:pt x="9919" y="6772"/>
                  <a:pt x="9277" y="5978"/>
                </a:cubicBezTo>
                <a:cubicBezTo>
                  <a:pt x="9506" y="5903"/>
                  <a:pt x="9748" y="5862"/>
                  <a:pt x="9998" y="5862"/>
                </a:cubicBezTo>
                <a:cubicBezTo>
                  <a:pt x="11378" y="5862"/>
                  <a:pt x="12497" y="7097"/>
                  <a:pt x="12497" y="8621"/>
                </a:cubicBezTo>
                <a:lnTo>
                  <a:pt x="12497" y="9310"/>
                </a:lnTo>
                <a:cubicBezTo>
                  <a:pt x="12497" y="9692"/>
                  <a:pt x="12218" y="10000"/>
                  <a:pt x="11872" y="10000"/>
                </a:cubicBezTo>
                <a:lnTo>
                  <a:pt x="10179" y="10000"/>
                </a:lnTo>
                <a:close/>
                <a:moveTo>
                  <a:pt x="9217" y="3103"/>
                </a:moveTo>
                <a:cubicBezTo>
                  <a:pt x="9217" y="2247"/>
                  <a:pt x="9847" y="1552"/>
                  <a:pt x="10622" y="1552"/>
                </a:cubicBezTo>
                <a:cubicBezTo>
                  <a:pt x="11398" y="1552"/>
                  <a:pt x="12028" y="2247"/>
                  <a:pt x="12028" y="3103"/>
                </a:cubicBezTo>
                <a:cubicBezTo>
                  <a:pt x="12028" y="3960"/>
                  <a:pt x="11398" y="4655"/>
                  <a:pt x="10622" y="4655"/>
                </a:cubicBezTo>
                <a:cubicBezTo>
                  <a:pt x="9847" y="4655"/>
                  <a:pt x="9217" y="3960"/>
                  <a:pt x="9217" y="3103"/>
                </a:cubicBezTo>
                <a:close/>
                <a:moveTo>
                  <a:pt x="3124" y="8966"/>
                </a:moveTo>
                <a:cubicBezTo>
                  <a:pt x="3124" y="7060"/>
                  <a:pt x="4522" y="5517"/>
                  <a:pt x="6249" y="5517"/>
                </a:cubicBezTo>
                <a:cubicBezTo>
                  <a:pt x="7973" y="5517"/>
                  <a:pt x="9373" y="7062"/>
                  <a:pt x="9373" y="8966"/>
                </a:cubicBezTo>
                <a:lnTo>
                  <a:pt x="9373" y="9310"/>
                </a:lnTo>
                <a:cubicBezTo>
                  <a:pt x="9373" y="9692"/>
                  <a:pt x="9094" y="10000"/>
                  <a:pt x="8748" y="10000"/>
                </a:cubicBezTo>
                <a:lnTo>
                  <a:pt x="3749" y="10000"/>
                </a:lnTo>
                <a:cubicBezTo>
                  <a:pt x="3403" y="10000"/>
                  <a:pt x="3124" y="9692"/>
                  <a:pt x="3124" y="9310"/>
                </a:cubicBezTo>
                <a:lnTo>
                  <a:pt x="3124" y="896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7218145" y="2432000"/>
            <a:ext cx="185691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城市“女性创业会客厅”</a:t>
            </a:r>
            <a:endParaRPr lang="en-US" sz="1100"/>
          </a:p>
        </p:txBody>
      </p:sp>
      <p:sp>
        <p:nvSpPr>
          <p:cNvPr id="29" name="TextBox 29"/>
          <p:cNvSpPr txBox="1"/>
          <p:nvPr/>
        </p:nvSpPr>
        <p:spPr>
          <a:xfrm>
            <a:off x="7218145" y="2851100"/>
            <a:ext cx="4285178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不仅是物理空间，更是资源与能量的连接点。打造高维度的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女性商业社交网络。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AutoShape 30"/>
          <p:cNvSpPr/>
          <p:nvPr/>
        </p:nvSpPr>
        <p:spPr>
          <a:xfrm>
            <a:off x="6484903" y="3635276"/>
            <a:ext cx="5008898" cy="1152525"/>
          </a:xfrm>
          <a:prstGeom prst="roundRect">
            <a:avLst>
              <a:gd name="adj" fmla="val 5260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1" name="AutoShape 31"/>
          <p:cNvSpPr/>
          <p:nvPr/>
        </p:nvSpPr>
        <p:spPr>
          <a:xfrm>
            <a:off x="6684879" y="3733800"/>
            <a:ext cx="380905" cy="38100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6815963" y="3864992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584" y="0"/>
                </a:moveTo>
                <a:cubicBezTo>
                  <a:pt x="329" y="0"/>
                  <a:pt x="99" y="175"/>
                  <a:pt x="0" y="444"/>
                </a:cubicBezTo>
                <a:cubicBezTo>
                  <a:pt x="-97" y="713"/>
                  <a:pt x="-42" y="1021"/>
                  <a:pt x="138" y="1226"/>
                </a:cubicBezTo>
                <a:lnTo>
                  <a:pt x="3738" y="5327"/>
                </a:lnTo>
                <a:lnTo>
                  <a:pt x="3738" y="7901"/>
                </a:lnTo>
                <a:cubicBezTo>
                  <a:pt x="3738" y="8092"/>
                  <a:pt x="3805" y="8274"/>
                  <a:pt x="3923" y="8409"/>
                </a:cubicBezTo>
                <a:lnTo>
                  <a:pt x="5185" y="9845"/>
                </a:lnTo>
                <a:cubicBezTo>
                  <a:pt x="5367" y="10052"/>
                  <a:pt x="5637" y="10112"/>
                  <a:pt x="5873" y="10000"/>
                </a:cubicBezTo>
                <a:cubicBezTo>
                  <a:pt x="6108" y="9889"/>
                  <a:pt x="6262" y="9628"/>
                  <a:pt x="6262" y="9338"/>
                </a:cubicBezTo>
                <a:lnTo>
                  <a:pt x="6262" y="5327"/>
                </a:lnTo>
                <a:lnTo>
                  <a:pt x="9862" y="1228"/>
                </a:lnTo>
                <a:cubicBezTo>
                  <a:pt x="10043" y="1021"/>
                  <a:pt x="10097" y="714"/>
                  <a:pt x="9998" y="444"/>
                </a:cubicBezTo>
                <a:cubicBezTo>
                  <a:pt x="9900" y="176"/>
                  <a:pt x="9671" y="1"/>
                  <a:pt x="9416" y="0"/>
                </a:cubicBezTo>
                <a:lnTo>
                  <a:pt x="58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7218145" y="3810000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高门槛准入机制</a:t>
            </a:r>
            <a:endParaRPr lang="en-US" sz="1100"/>
          </a:p>
        </p:txBody>
      </p:sp>
      <p:sp>
        <p:nvSpPr>
          <p:cNvPr id="34" name="TextBox 34"/>
          <p:cNvSpPr txBox="1"/>
          <p:nvPr/>
        </p:nvSpPr>
        <p:spPr>
          <a:xfrm>
            <a:off x="7218145" y="4229100"/>
            <a:ext cx="4285178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严格筛选入驻项目，保证社群质量与圈层纯粹性，构建高净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值商业共同体。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AutoShape 35"/>
          <p:cNvSpPr/>
          <p:nvPr/>
        </p:nvSpPr>
        <p:spPr>
          <a:xfrm>
            <a:off x="6484903" y="5013275"/>
            <a:ext cx="5008898" cy="1152525"/>
          </a:xfrm>
          <a:prstGeom prst="roundRect">
            <a:avLst>
              <a:gd name="adj" fmla="val 5260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6" name="AutoShape 36"/>
          <p:cNvSpPr/>
          <p:nvPr/>
        </p:nvSpPr>
        <p:spPr>
          <a:xfrm>
            <a:off x="6684879" y="5111800"/>
            <a:ext cx="380905" cy="381000"/>
          </a:xfrm>
          <a:prstGeom prst="ellipse">
            <a:avLst/>
          </a:pr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7" name="AutoShape 37"/>
          <p:cNvSpPr/>
          <p:nvPr/>
        </p:nvSpPr>
        <p:spPr>
          <a:xfrm>
            <a:off x="6815963" y="5254854"/>
            <a:ext cx="118586" cy="94893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1250" y="1429"/>
                </a:moveTo>
                <a:cubicBezTo>
                  <a:pt x="1250" y="641"/>
                  <a:pt x="1810" y="0"/>
                  <a:pt x="2499" y="0"/>
                </a:cubicBezTo>
                <a:lnTo>
                  <a:pt x="9998" y="0"/>
                </a:lnTo>
                <a:cubicBezTo>
                  <a:pt x="10687" y="0"/>
                  <a:pt x="11247" y="641"/>
                  <a:pt x="11247" y="1429"/>
                </a:cubicBezTo>
                <a:lnTo>
                  <a:pt x="11247" y="6786"/>
                </a:lnTo>
                <a:lnTo>
                  <a:pt x="9998" y="6786"/>
                </a:lnTo>
                <a:lnTo>
                  <a:pt x="9998" y="1429"/>
                </a:lnTo>
                <a:lnTo>
                  <a:pt x="2499" y="1429"/>
                </a:lnTo>
                <a:lnTo>
                  <a:pt x="2499" y="6786"/>
                </a:lnTo>
                <a:lnTo>
                  <a:pt x="1250" y="6786"/>
                </a:lnTo>
                <a:lnTo>
                  <a:pt x="1250" y="1429"/>
                </a:lnTo>
                <a:close/>
                <a:moveTo>
                  <a:pt x="0" y="8286"/>
                </a:moveTo>
                <a:cubicBezTo>
                  <a:pt x="0" y="8049"/>
                  <a:pt x="168" y="7857"/>
                  <a:pt x="375" y="7857"/>
                </a:cubicBezTo>
                <a:lnTo>
                  <a:pt x="12122" y="7857"/>
                </a:lnTo>
                <a:cubicBezTo>
                  <a:pt x="12329" y="7857"/>
                  <a:pt x="12497" y="8049"/>
                  <a:pt x="12497" y="8286"/>
                </a:cubicBezTo>
                <a:cubicBezTo>
                  <a:pt x="12497" y="9232"/>
                  <a:pt x="11825" y="10000"/>
                  <a:pt x="10997" y="10000"/>
                </a:cubicBezTo>
                <a:lnTo>
                  <a:pt x="1500" y="10000"/>
                </a:lnTo>
                <a:cubicBezTo>
                  <a:pt x="672" y="10000"/>
                  <a:pt x="0" y="9232"/>
                  <a:pt x="0" y="8286"/>
                </a:cubicBezTo>
                <a:close/>
                <a:moveTo>
                  <a:pt x="5487" y="3951"/>
                </a:moveTo>
                <a:lnTo>
                  <a:pt x="4882" y="4643"/>
                </a:lnTo>
                <a:lnTo>
                  <a:pt x="5487" y="5335"/>
                </a:lnTo>
                <a:cubicBezTo>
                  <a:pt x="5671" y="5545"/>
                  <a:pt x="5671" y="5884"/>
                  <a:pt x="5487" y="6092"/>
                </a:cubicBezTo>
                <a:cubicBezTo>
                  <a:pt x="5304" y="6300"/>
                  <a:pt x="5008" y="6300"/>
                  <a:pt x="4825" y="6092"/>
                </a:cubicBezTo>
                <a:lnTo>
                  <a:pt x="3888" y="5020"/>
                </a:lnTo>
                <a:cubicBezTo>
                  <a:pt x="3704" y="4810"/>
                  <a:pt x="3704" y="4471"/>
                  <a:pt x="3888" y="4263"/>
                </a:cubicBezTo>
                <a:lnTo>
                  <a:pt x="4825" y="3192"/>
                </a:lnTo>
                <a:cubicBezTo>
                  <a:pt x="5009" y="2982"/>
                  <a:pt x="5305" y="2982"/>
                  <a:pt x="5487" y="3192"/>
                </a:cubicBezTo>
                <a:cubicBezTo>
                  <a:pt x="5670" y="3401"/>
                  <a:pt x="5670" y="3740"/>
                  <a:pt x="5487" y="3949"/>
                </a:cubicBezTo>
                <a:close/>
                <a:moveTo>
                  <a:pt x="7674" y="3192"/>
                </a:moveTo>
                <a:lnTo>
                  <a:pt x="8611" y="4263"/>
                </a:lnTo>
                <a:cubicBezTo>
                  <a:pt x="8795" y="4473"/>
                  <a:pt x="8795" y="4813"/>
                  <a:pt x="8611" y="5020"/>
                </a:cubicBezTo>
                <a:lnTo>
                  <a:pt x="7674" y="6092"/>
                </a:lnTo>
                <a:cubicBezTo>
                  <a:pt x="7490" y="6301"/>
                  <a:pt x="7194" y="6301"/>
                  <a:pt x="7012" y="6092"/>
                </a:cubicBezTo>
                <a:cubicBezTo>
                  <a:pt x="6829" y="5883"/>
                  <a:pt x="6829" y="5544"/>
                  <a:pt x="7012" y="5335"/>
                </a:cubicBezTo>
                <a:lnTo>
                  <a:pt x="7617" y="4643"/>
                </a:lnTo>
                <a:lnTo>
                  <a:pt x="7012" y="3951"/>
                </a:lnTo>
                <a:cubicBezTo>
                  <a:pt x="6828" y="3741"/>
                  <a:pt x="6828" y="3402"/>
                  <a:pt x="7012" y="3194"/>
                </a:cubicBezTo>
                <a:cubicBezTo>
                  <a:pt x="7195" y="2985"/>
                  <a:pt x="7491" y="2985"/>
                  <a:pt x="7674" y="3194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8" name="TextBox 38"/>
          <p:cNvSpPr txBox="1"/>
          <p:nvPr/>
        </p:nvSpPr>
        <p:spPr>
          <a:xfrm>
            <a:off x="7218145" y="5188000"/>
            <a:ext cx="124791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SaaS 智能管理</a:t>
            </a:r>
            <a:endParaRPr lang="en-US" sz="1100"/>
          </a:p>
        </p:txBody>
      </p:sp>
      <p:sp>
        <p:nvSpPr>
          <p:cNvPr id="39" name="TextBox 39"/>
          <p:cNvSpPr txBox="1"/>
          <p:nvPr/>
        </p:nvSpPr>
        <p:spPr>
          <a:xfrm>
            <a:off x="7218145" y="5607100"/>
            <a:ext cx="4285477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 SaaS 系统实现空间预约、资源对接、数据监控的数字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化管理，提升运营效率。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1333500"/>
            <a:ext cx="11274781" cy="9525"/>
          </a:xfrm>
          <a:prstGeom prst="line">
            <a:avLst/>
          </a:prstGeom>
          <a:ln w="19050">
            <a:solidFill>
              <a:srgbClr val="F5D0FE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457086" y="447675"/>
            <a:ext cx="405261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孵化体系：'3+X'核心服务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57086" y="942975"/>
            <a:ext cx="3747894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E11D4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全生命周期赋能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10476964" y="819150"/>
            <a:ext cx="135965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r">
              <a:defRPr/>
            </a:pPr>
            <a:r>
              <a:rPr lang="en-US" sz="1100" b="1" i="0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 Plan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1115872" y="1038225"/>
            <a:ext cx="711220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r">
              <a:defRPr/>
            </a:pPr>
            <a:r>
              <a:rPr lang="en-US" sz="900" b="0" i="0" strike="noStrike">
                <a:solidFill>
                  <a:srgbClr val="9CA3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Mishi Group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7086" y="1581150"/>
            <a:ext cx="3104374" cy="1504950"/>
          </a:xfrm>
          <a:prstGeom prst="roundRect">
            <a:avLst>
              <a:gd name="adj" fmla="val 307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647537" y="1959769"/>
            <a:ext cx="304724" cy="3048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747972" y="2043013"/>
            <a:ext cx="103707" cy="138311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6873" y="0"/>
                </a:moveTo>
                <a:cubicBezTo>
                  <a:pt x="7219" y="0"/>
                  <a:pt x="7498" y="279"/>
                  <a:pt x="7498" y="625"/>
                </a:cubicBezTo>
                <a:cubicBezTo>
                  <a:pt x="7498" y="1754"/>
                  <a:pt x="7022" y="2672"/>
                  <a:pt x="6377" y="3447"/>
                </a:cubicBezTo>
                <a:cubicBezTo>
                  <a:pt x="5907" y="4012"/>
                  <a:pt x="5327" y="4523"/>
                  <a:pt x="4745" y="5000"/>
                </a:cubicBezTo>
                <a:cubicBezTo>
                  <a:pt x="5327" y="5479"/>
                  <a:pt x="5907" y="5988"/>
                  <a:pt x="6377" y="6553"/>
                </a:cubicBezTo>
                <a:cubicBezTo>
                  <a:pt x="7022" y="7326"/>
                  <a:pt x="7498" y="8246"/>
                  <a:pt x="7498" y="9375"/>
                </a:cubicBezTo>
                <a:cubicBezTo>
                  <a:pt x="7498" y="9721"/>
                  <a:pt x="7219" y="10000"/>
                  <a:pt x="6873" y="10000"/>
                </a:cubicBezTo>
                <a:cubicBezTo>
                  <a:pt x="6528" y="10000"/>
                  <a:pt x="6248" y="9720"/>
                  <a:pt x="6248" y="9375"/>
                </a:cubicBezTo>
                <a:lnTo>
                  <a:pt x="1250" y="9375"/>
                </a:lnTo>
                <a:cubicBezTo>
                  <a:pt x="1250" y="9721"/>
                  <a:pt x="970" y="10000"/>
                  <a:pt x="625" y="10000"/>
                </a:cubicBezTo>
                <a:cubicBezTo>
                  <a:pt x="280" y="10000"/>
                  <a:pt x="0" y="9720"/>
                  <a:pt x="0" y="9375"/>
                </a:cubicBezTo>
                <a:cubicBezTo>
                  <a:pt x="0" y="8246"/>
                  <a:pt x="476" y="7328"/>
                  <a:pt x="1121" y="6553"/>
                </a:cubicBezTo>
                <a:cubicBezTo>
                  <a:pt x="1591" y="5988"/>
                  <a:pt x="2171" y="5479"/>
                  <a:pt x="2753" y="5000"/>
                </a:cubicBezTo>
                <a:cubicBezTo>
                  <a:pt x="2171" y="4521"/>
                  <a:pt x="1591" y="4012"/>
                  <a:pt x="1121" y="3447"/>
                </a:cubicBezTo>
                <a:cubicBezTo>
                  <a:pt x="476" y="2672"/>
                  <a:pt x="0" y="1754"/>
                  <a:pt x="0" y="625"/>
                </a:cubicBezTo>
                <a:cubicBezTo>
                  <a:pt x="0" y="279"/>
                  <a:pt x="279" y="0"/>
                  <a:pt x="625" y="0"/>
                </a:cubicBezTo>
                <a:cubicBezTo>
                  <a:pt x="970" y="0"/>
                  <a:pt x="1250" y="280"/>
                  <a:pt x="1250" y="625"/>
                </a:cubicBezTo>
                <a:lnTo>
                  <a:pt x="6248" y="625"/>
                </a:lnTo>
                <a:cubicBezTo>
                  <a:pt x="6248" y="279"/>
                  <a:pt x="6528" y="0"/>
                  <a:pt x="6873" y="0"/>
                </a:cubicBezTo>
                <a:close/>
                <a:moveTo>
                  <a:pt x="5536" y="7500"/>
                </a:moveTo>
                <a:lnTo>
                  <a:pt x="1964" y="7500"/>
                </a:lnTo>
                <a:cubicBezTo>
                  <a:pt x="1804" y="7705"/>
                  <a:pt x="1669" y="7912"/>
                  <a:pt x="1562" y="8125"/>
                </a:cubicBezTo>
                <a:lnTo>
                  <a:pt x="5940" y="8125"/>
                </a:lnTo>
                <a:cubicBezTo>
                  <a:pt x="5830" y="7912"/>
                  <a:pt x="5696" y="7705"/>
                  <a:pt x="5538" y="7500"/>
                </a:cubicBezTo>
                <a:close/>
                <a:moveTo>
                  <a:pt x="4647" y="6563"/>
                </a:moveTo>
                <a:cubicBezTo>
                  <a:pt x="4368" y="6309"/>
                  <a:pt x="4065" y="6059"/>
                  <a:pt x="3749" y="5801"/>
                </a:cubicBezTo>
                <a:cubicBezTo>
                  <a:pt x="3433" y="6057"/>
                  <a:pt x="3130" y="6309"/>
                  <a:pt x="2851" y="6563"/>
                </a:cubicBezTo>
                <a:lnTo>
                  <a:pt x="4647" y="6563"/>
                </a:lnTo>
                <a:close/>
                <a:moveTo>
                  <a:pt x="1962" y="2500"/>
                </a:moveTo>
                <a:lnTo>
                  <a:pt x="5534" y="2500"/>
                </a:lnTo>
                <a:cubicBezTo>
                  <a:pt x="5694" y="2295"/>
                  <a:pt x="5829" y="2088"/>
                  <a:pt x="5936" y="1875"/>
                </a:cubicBezTo>
                <a:lnTo>
                  <a:pt x="1560" y="1875"/>
                </a:lnTo>
                <a:cubicBezTo>
                  <a:pt x="1669" y="2088"/>
                  <a:pt x="1804" y="2295"/>
                  <a:pt x="1962" y="2500"/>
                </a:cubicBezTo>
                <a:close/>
                <a:moveTo>
                  <a:pt x="2851" y="3438"/>
                </a:moveTo>
                <a:cubicBezTo>
                  <a:pt x="3130" y="3691"/>
                  <a:pt x="3433" y="3941"/>
                  <a:pt x="3749" y="4199"/>
                </a:cubicBezTo>
                <a:cubicBezTo>
                  <a:pt x="4065" y="3943"/>
                  <a:pt x="4368" y="3691"/>
                  <a:pt x="4647" y="3438"/>
                </a:cubicBezTo>
                <a:lnTo>
                  <a:pt x="2851" y="3438"/>
                </a:ln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1066533" y="2026444"/>
            <a:ext cx="100939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品牌基因工程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647537" y="2350294"/>
            <a:ext cx="2936389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定位、视觉、故事，确保品牌具备'百年基因'，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奠定长远发展基石。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3709060" y="1581150"/>
            <a:ext cx="3104374" cy="1504950"/>
          </a:xfrm>
          <a:prstGeom prst="roundRect">
            <a:avLst>
              <a:gd name="adj" fmla="val 3076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3899512" y="1959769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3999946" y="2066065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8191" y="1428"/>
                </a:moveTo>
                <a:cubicBezTo>
                  <a:pt x="7867" y="1428"/>
                  <a:pt x="7553" y="1528"/>
                  <a:pt x="7277" y="1711"/>
                </a:cubicBezTo>
                <a:cubicBezTo>
                  <a:pt x="6969" y="1354"/>
                  <a:pt x="6610" y="1055"/>
                  <a:pt x="6213" y="830"/>
                </a:cubicBezTo>
                <a:cubicBezTo>
                  <a:pt x="6764" y="295"/>
                  <a:pt x="7465" y="0"/>
                  <a:pt x="8191" y="0"/>
                </a:cubicBezTo>
                <a:cubicBezTo>
                  <a:pt x="9878" y="0"/>
                  <a:pt x="11247" y="1562"/>
                  <a:pt x="11247" y="3492"/>
                </a:cubicBezTo>
                <a:cubicBezTo>
                  <a:pt x="11247" y="4418"/>
                  <a:pt x="10925" y="5306"/>
                  <a:pt x="10353" y="5959"/>
                </a:cubicBezTo>
                <a:lnTo>
                  <a:pt x="8964" y="7546"/>
                </a:lnTo>
                <a:cubicBezTo>
                  <a:pt x="8392" y="8199"/>
                  <a:pt x="7615" y="8568"/>
                  <a:pt x="6805" y="8568"/>
                </a:cubicBezTo>
                <a:cubicBezTo>
                  <a:pt x="5118" y="8568"/>
                  <a:pt x="3749" y="7006"/>
                  <a:pt x="3749" y="5076"/>
                </a:cubicBezTo>
                <a:cubicBezTo>
                  <a:pt x="3749" y="5042"/>
                  <a:pt x="3749" y="5009"/>
                  <a:pt x="3751" y="4975"/>
                </a:cubicBezTo>
                <a:cubicBezTo>
                  <a:pt x="3761" y="4581"/>
                  <a:pt x="4048" y="4270"/>
                  <a:pt x="4393" y="4282"/>
                </a:cubicBezTo>
                <a:cubicBezTo>
                  <a:pt x="4738" y="4293"/>
                  <a:pt x="5010" y="4621"/>
                  <a:pt x="5001" y="5016"/>
                </a:cubicBezTo>
                <a:cubicBezTo>
                  <a:pt x="5001" y="5036"/>
                  <a:pt x="5001" y="5056"/>
                  <a:pt x="5001" y="5074"/>
                </a:cubicBezTo>
                <a:cubicBezTo>
                  <a:pt x="5001" y="6214"/>
                  <a:pt x="5809" y="7137"/>
                  <a:pt x="6807" y="7137"/>
                </a:cubicBezTo>
                <a:cubicBezTo>
                  <a:pt x="7285" y="7137"/>
                  <a:pt x="7744" y="6921"/>
                  <a:pt x="8084" y="6533"/>
                </a:cubicBezTo>
                <a:lnTo>
                  <a:pt x="9472" y="4946"/>
                </a:lnTo>
                <a:cubicBezTo>
                  <a:pt x="9810" y="4560"/>
                  <a:pt x="10001" y="4034"/>
                  <a:pt x="10001" y="3487"/>
                </a:cubicBezTo>
                <a:cubicBezTo>
                  <a:pt x="10001" y="2347"/>
                  <a:pt x="9193" y="1423"/>
                  <a:pt x="8195" y="1423"/>
                </a:cubicBezTo>
                <a:close/>
                <a:moveTo>
                  <a:pt x="5374" y="3153"/>
                </a:moveTo>
                <a:cubicBezTo>
                  <a:pt x="5336" y="3135"/>
                  <a:pt x="5299" y="3110"/>
                  <a:pt x="5266" y="3083"/>
                </a:cubicBezTo>
                <a:cubicBezTo>
                  <a:pt x="5020" y="2938"/>
                  <a:pt x="4739" y="2856"/>
                  <a:pt x="4444" y="2856"/>
                </a:cubicBezTo>
                <a:cubicBezTo>
                  <a:pt x="3966" y="2856"/>
                  <a:pt x="3507" y="3072"/>
                  <a:pt x="3167" y="3461"/>
                </a:cubicBezTo>
                <a:lnTo>
                  <a:pt x="1779" y="5047"/>
                </a:lnTo>
                <a:cubicBezTo>
                  <a:pt x="1441" y="5433"/>
                  <a:pt x="1250" y="5959"/>
                  <a:pt x="1250" y="6506"/>
                </a:cubicBezTo>
                <a:cubicBezTo>
                  <a:pt x="1250" y="7646"/>
                  <a:pt x="2058" y="8570"/>
                  <a:pt x="3056" y="8570"/>
                </a:cubicBezTo>
                <a:cubicBezTo>
                  <a:pt x="3378" y="8570"/>
                  <a:pt x="3692" y="8472"/>
                  <a:pt x="3968" y="8289"/>
                </a:cubicBezTo>
                <a:cubicBezTo>
                  <a:pt x="4276" y="8646"/>
                  <a:pt x="4635" y="8945"/>
                  <a:pt x="5034" y="9170"/>
                </a:cubicBezTo>
                <a:cubicBezTo>
                  <a:pt x="4483" y="9703"/>
                  <a:pt x="3784" y="10000"/>
                  <a:pt x="3056" y="10000"/>
                </a:cubicBezTo>
                <a:cubicBezTo>
                  <a:pt x="1369" y="10000"/>
                  <a:pt x="0" y="8438"/>
                  <a:pt x="0" y="6508"/>
                </a:cubicBezTo>
                <a:cubicBezTo>
                  <a:pt x="0" y="5582"/>
                  <a:pt x="322" y="4694"/>
                  <a:pt x="894" y="4041"/>
                </a:cubicBezTo>
                <a:lnTo>
                  <a:pt x="2283" y="2454"/>
                </a:lnTo>
                <a:cubicBezTo>
                  <a:pt x="2855" y="1801"/>
                  <a:pt x="3632" y="1432"/>
                  <a:pt x="4442" y="1432"/>
                </a:cubicBezTo>
                <a:cubicBezTo>
                  <a:pt x="6133" y="1432"/>
                  <a:pt x="7498" y="3008"/>
                  <a:pt x="7498" y="4933"/>
                </a:cubicBezTo>
                <a:cubicBezTo>
                  <a:pt x="7498" y="4962"/>
                  <a:pt x="7498" y="4991"/>
                  <a:pt x="7498" y="5020"/>
                </a:cubicBezTo>
                <a:cubicBezTo>
                  <a:pt x="7490" y="5415"/>
                  <a:pt x="7203" y="5725"/>
                  <a:pt x="6858" y="5716"/>
                </a:cubicBezTo>
                <a:cubicBezTo>
                  <a:pt x="6512" y="5706"/>
                  <a:pt x="6240" y="5379"/>
                  <a:pt x="6248" y="4984"/>
                </a:cubicBezTo>
                <a:cubicBezTo>
                  <a:pt x="6248" y="4967"/>
                  <a:pt x="6248" y="4951"/>
                  <a:pt x="6248" y="4933"/>
                </a:cubicBezTo>
                <a:cubicBezTo>
                  <a:pt x="6248" y="4181"/>
                  <a:pt x="5897" y="3521"/>
                  <a:pt x="5374" y="3157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4318508" y="2026444"/>
            <a:ext cx="100939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资源链接平台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3899512" y="2350294"/>
            <a:ext cx="2885354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供应链、资本、流量，解决资源错配问题，加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速品牌商业化进程。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57086" y="3238500"/>
            <a:ext cx="3104374" cy="1504950"/>
          </a:xfrm>
          <a:prstGeom prst="roundRect">
            <a:avLst>
              <a:gd name="adj" fmla="val 307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47537" y="3617119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747972" y="3710243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4374" y="4762"/>
                </a:moveTo>
                <a:cubicBezTo>
                  <a:pt x="2981" y="4762"/>
                  <a:pt x="1851" y="3695"/>
                  <a:pt x="1851" y="2381"/>
                </a:cubicBezTo>
                <a:cubicBezTo>
                  <a:pt x="1851" y="1067"/>
                  <a:pt x="2981" y="0"/>
                  <a:pt x="4374" y="0"/>
                </a:cubicBezTo>
                <a:cubicBezTo>
                  <a:pt x="5767" y="0"/>
                  <a:pt x="6897" y="1067"/>
                  <a:pt x="6897" y="2381"/>
                </a:cubicBezTo>
                <a:cubicBezTo>
                  <a:pt x="6897" y="3695"/>
                  <a:pt x="5767" y="4762"/>
                  <a:pt x="4374" y="4762"/>
                </a:cubicBezTo>
                <a:close/>
                <a:moveTo>
                  <a:pt x="3733" y="5873"/>
                </a:moveTo>
                <a:lnTo>
                  <a:pt x="5015" y="5873"/>
                </a:lnTo>
                <a:cubicBezTo>
                  <a:pt x="5219" y="5873"/>
                  <a:pt x="5383" y="6028"/>
                  <a:pt x="5383" y="6220"/>
                </a:cubicBezTo>
                <a:cubicBezTo>
                  <a:pt x="5383" y="6304"/>
                  <a:pt x="5352" y="6383"/>
                  <a:pt x="5295" y="6446"/>
                </a:cubicBezTo>
                <a:lnTo>
                  <a:pt x="4719" y="7081"/>
                </a:lnTo>
                <a:lnTo>
                  <a:pt x="5371" y="9365"/>
                </a:lnTo>
                <a:lnTo>
                  <a:pt x="5383" y="9365"/>
                </a:lnTo>
                <a:lnTo>
                  <a:pt x="6111" y="6617"/>
                </a:lnTo>
                <a:cubicBezTo>
                  <a:pt x="6157" y="6444"/>
                  <a:pt x="6344" y="6339"/>
                  <a:pt x="6521" y="6403"/>
                </a:cubicBezTo>
                <a:cubicBezTo>
                  <a:pt x="7823" y="6871"/>
                  <a:pt x="8748" y="8062"/>
                  <a:pt x="8748" y="9454"/>
                </a:cubicBezTo>
                <a:cubicBezTo>
                  <a:pt x="8748" y="9754"/>
                  <a:pt x="8489" y="9998"/>
                  <a:pt x="8172" y="9998"/>
                </a:cubicBezTo>
                <a:lnTo>
                  <a:pt x="576" y="10000"/>
                </a:lnTo>
                <a:cubicBezTo>
                  <a:pt x="259" y="10000"/>
                  <a:pt x="0" y="9756"/>
                  <a:pt x="0" y="9456"/>
                </a:cubicBezTo>
                <a:cubicBezTo>
                  <a:pt x="0" y="8063"/>
                  <a:pt x="925" y="6873"/>
                  <a:pt x="2227" y="6405"/>
                </a:cubicBezTo>
                <a:cubicBezTo>
                  <a:pt x="2404" y="6341"/>
                  <a:pt x="2591" y="6446"/>
                  <a:pt x="2637" y="6619"/>
                </a:cubicBezTo>
                <a:lnTo>
                  <a:pt x="3365" y="9367"/>
                </a:lnTo>
                <a:lnTo>
                  <a:pt x="3377" y="9367"/>
                </a:lnTo>
                <a:lnTo>
                  <a:pt x="4029" y="7083"/>
                </a:lnTo>
                <a:lnTo>
                  <a:pt x="3453" y="6448"/>
                </a:lnTo>
                <a:cubicBezTo>
                  <a:pt x="3396" y="6385"/>
                  <a:pt x="3365" y="6306"/>
                  <a:pt x="3365" y="6222"/>
                </a:cubicBezTo>
                <a:cubicBezTo>
                  <a:pt x="3365" y="6030"/>
                  <a:pt x="3529" y="5875"/>
                  <a:pt x="3733" y="5875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1066533" y="3683794"/>
            <a:ext cx="108290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创始人 IP 打造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647537" y="4007644"/>
            <a:ext cx="2936389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个人品牌、领导力培训，实现'人牌合一'，提升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品牌人格化魅力。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3709060" y="3238500"/>
            <a:ext cx="3104374" cy="1504950"/>
          </a:xfrm>
          <a:prstGeom prst="roundRect">
            <a:avLst>
              <a:gd name="adj" fmla="val 3076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>
            <a:off x="3899512" y="3617119"/>
            <a:ext cx="304724" cy="304800"/>
          </a:xfrm>
          <a:prstGeom prst="ellipse">
            <a:avLst/>
          </a:prstGeom>
          <a:solidFill>
            <a:srgbClr val="F3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3999946" y="3723415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90" y="92"/>
                </a:moveTo>
                <a:lnTo>
                  <a:pt x="5587" y="768"/>
                </a:lnTo>
                <a:lnTo>
                  <a:pt x="6326" y="1040"/>
                </a:lnTo>
                <a:cubicBezTo>
                  <a:pt x="6387" y="1063"/>
                  <a:pt x="6427" y="1118"/>
                  <a:pt x="6427" y="1176"/>
                </a:cubicBezTo>
                <a:cubicBezTo>
                  <a:pt x="6427" y="1236"/>
                  <a:pt x="6387" y="1290"/>
                  <a:pt x="6326" y="1313"/>
                </a:cubicBezTo>
                <a:lnTo>
                  <a:pt x="5587" y="1585"/>
                </a:lnTo>
                <a:lnTo>
                  <a:pt x="5290" y="2261"/>
                </a:lnTo>
                <a:cubicBezTo>
                  <a:pt x="5266" y="2316"/>
                  <a:pt x="5206" y="2353"/>
                  <a:pt x="5141" y="2353"/>
                </a:cubicBezTo>
                <a:cubicBezTo>
                  <a:pt x="5076" y="2353"/>
                  <a:pt x="5017" y="2317"/>
                  <a:pt x="4993" y="2261"/>
                </a:cubicBezTo>
                <a:lnTo>
                  <a:pt x="4696" y="1585"/>
                </a:lnTo>
                <a:lnTo>
                  <a:pt x="3957" y="1313"/>
                </a:lnTo>
                <a:cubicBezTo>
                  <a:pt x="3896" y="1290"/>
                  <a:pt x="3856" y="1235"/>
                  <a:pt x="3856" y="1176"/>
                </a:cubicBezTo>
                <a:cubicBezTo>
                  <a:pt x="3856" y="1117"/>
                  <a:pt x="3896" y="1063"/>
                  <a:pt x="3957" y="1040"/>
                </a:cubicBezTo>
                <a:lnTo>
                  <a:pt x="4696" y="768"/>
                </a:lnTo>
                <a:lnTo>
                  <a:pt x="4993" y="92"/>
                </a:lnTo>
                <a:cubicBezTo>
                  <a:pt x="5017" y="37"/>
                  <a:pt x="5077" y="0"/>
                  <a:pt x="5141" y="0"/>
                </a:cubicBezTo>
                <a:cubicBezTo>
                  <a:pt x="5207" y="0"/>
                  <a:pt x="5266" y="36"/>
                  <a:pt x="5290" y="92"/>
                </a:cubicBezTo>
                <a:close/>
                <a:moveTo>
                  <a:pt x="2223" y="1355"/>
                </a:moveTo>
                <a:lnTo>
                  <a:pt x="2655" y="2276"/>
                </a:lnTo>
                <a:lnTo>
                  <a:pt x="3661" y="2671"/>
                </a:lnTo>
                <a:cubicBezTo>
                  <a:pt x="3780" y="2717"/>
                  <a:pt x="3856" y="2824"/>
                  <a:pt x="3856" y="2941"/>
                </a:cubicBezTo>
                <a:cubicBezTo>
                  <a:pt x="3856" y="3059"/>
                  <a:pt x="3779" y="3165"/>
                  <a:pt x="3661" y="3211"/>
                </a:cubicBezTo>
                <a:lnTo>
                  <a:pt x="2655" y="3607"/>
                </a:lnTo>
                <a:lnTo>
                  <a:pt x="2223" y="4528"/>
                </a:lnTo>
                <a:cubicBezTo>
                  <a:pt x="2173" y="4636"/>
                  <a:pt x="2057" y="4706"/>
                  <a:pt x="1928" y="4706"/>
                </a:cubicBezTo>
                <a:cubicBezTo>
                  <a:pt x="1800" y="4706"/>
                  <a:pt x="1683" y="4636"/>
                  <a:pt x="1633" y="4528"/>
                </a:cubicBezTo>
                <a:lnTo>
                  <a:pt x="1201" y="3607"/>
                </a:lnTo>
                <a:lnTo>
                  <a:pt x="195" y="3211"/>
                </a:lnTo>
                <a:cubicBezTo>
                  <a:pt x="76" y="3165"/>
                  <a:pt x="0" y="3059"/>
                  <a:pt x="0" y="2941"/>
                </a:cubicBezTo>
                <a:cubicBezTo>
                  <a:pt x="0" y="2824"/>
                  <a:pt x="77" y="2717"/>
                  <a:pt x="195" y="2671"/>
                </a:cubicBezTo>
                <a:lnTo>
                  <a:pt x="1201" y="2276"/>
                </a:lnTo>
                <a:lnTo>
                  <a:pt x="1633" y="1355"/>
                </a:lnTo>
                <a:cubicBezTo>
                  <a:pt x="1683" y="1246"/>
                  <a:pt x="1800" y="1176"/>
                  <a:pt x="1928" y="1176"/>
                </a:cubicBezTo>
                <a:cubicBezTo>
                  <a:pt x="2057" y="1176"/>
                  <a:pt x="2173" y="1247"/>
                  <a:pt x="2223" y="1355"/>
                </a:cubicBezTo>
                <a:close/>
                <a:moveTo>
                  <a:pt x="9319" y="6176"/>
                </a:moveTo>
                <a:cubicBezTo>
                  <a:pt x="9447" y="6176"/>
                  <a:pt x="9564" y="6246"/>
                  <a:pt x="9614" y="6355"/>
                </a:cubicBezTo>
                <a:lnTo>
                  <a:pt x="10046" y="7276"/>
                </a:lnTo>
                <a:lnTo>
                  <a:pt x="11052" y="7671"/>
                </a:lnTo>
                <a:cubicBezTo>
                  <a:pt x="11171" y="7717"/>
                  <a:pt x="11247" y="7824"/>
                  <a:pt x="11247" y="7941"/>
                </a:cubicBezTo>
                <a:cubicBezTo>
                  <a:pt x="11247" y="8059"/>
                  <a:pt x="11170" y="8165"/>
                  <a:pt x="11052" y="8211"/>
                </a:cubicBezTo>
                <a:lnTo>
                  <a:pt x="10046" y="8607"/>
                </a:lnTo>
                <a:lnTo>
                  <a:pt x="9614" y="9528"/>
                </a:lnTo>
                <a:cubicBezTo>
                  <a:pt x="9564" y="9636"/>
                  <a:pt x="9447" y="9706"/>
                  <a:pt x="9319" y="9706"/>
                </a:cubicBezTo>
                <a:cubicBezTo>
                  <a:pt x="9190" y="9706"/>
                  <a:pt x="9074" y="9636"/>
                  <a:pt x="9024" y="9528"/>
                </a:cubicBezTo>
                <a:lnTo>
                  <a:pt x="8592" y="8607"/>
                </a:lnTo>
                <a:lnTo>
                  <a:pt x="7586" y="8211"/>
                </a:lnTo>
                <a:cubicBezTo>
                  <a:pt x="7467" y="8165"/>
                  <a:pt x="7391" y="8059"/>
                  <a:pt x="7391" y="7941"/>
                </a:cubicBezTo>
                <a:cubicBezTo>
                  <a:pt x="7391" y="7824"/>
                  <a:pt x="7468" y="7717"/>
                  <a:pt x="7586" y="7671"/>
                </a:cubicBezTo>
                <a:lnTo>
                  <a:pt x="8592" y="7276"/>
                </a:lnTo>
                <a:lnTo>
                  <a:pt x="9024" y="6355"/>
                </a:lnTo>
                <a:cubicBezTo>
                  <a:pt x="9074" y="6246"/>
                  <a:pt x="9190" y="6176"/>
                  <a:pt x="9319" y="6176"/>
                </a:cubicBezTo>
                <a:close/>
                <a:moveTo>
                  <a:pt x="9239" y="588"/>
                </a:moveTo>
                <a:cubicBezTo>
                  <a:pt x="9460" y="588"/>
                  <a:pt x="9672" y="669"/>
                  <a:pt x="9831" y="813"/>
                </a:cubicBezTo>
                <a:lnTo>
                  <a:pt x="10681" y="1590"/>
                </a:lnTo>
                <a:cubicBezTo>
                  <a:pt x="10837" y="1735"/>
                  <a:pt x="10926" y="1930"/>
                  <a:pt x="10926" y="2132"/>
                </a:cubicBezTo>
                <a:cubicBezTo>
                  <a:pt x="10926" y="2336"/>
                  <a:pt x="10838" y="2531"/>
                  <a:pt x="10681" y="2675"/>
                </a:cubicBezTo>
                <a:lnTo>
                  <a:pt x="8909" y="4296"/>
                </a:lnTo>
                <a:lnTo>
                  <a:pt x="6875" y="2434"/>
                </a:lnTo>
                <a:lnTo>
                  <a:pt x="8646" y="812"/>
                </a:lnTo>
                <a:cubicBezTo>
                  <a:pt x="8805" y="669"/>
                  <a:pt x="9018" y="588"/>
                  <a:pt x="9239" y="588"/>
                </a:cubicBezTo>
                <a:close/>
                <a:moveTo>
                  <a:pt x="888" y="7914"/>
                </a:moveTo>
                <a:lnTo>
                  <a:pt x="6194" y="3057"/>
                </a:lnTo>
                <a:lnTo>
                  <a:pt x="8228" y="4919"/>
                </a:lnTo>
                <a:lnTo>
                  <a:pt x="2922" y="9776"/>
                </a:lnTo>
                <a:cubicBezTo>
                  <a:pt x="2764" y="9919"/>
                  <a:pt x="2551" y="10000"/>
                  <a:pt x="2330" y="10000"/>
                </a:cubicBezTo>
                <a:cubicBezTo>
                  <a:pt x="2108" y="10000"/>
                  <a:pt x="1895" y="9919"/>
                  <a:pt x="1737" y="9776"/>
                </a:cubicBezTo>
                <a:lnTo>
                  <a:pt x="888" y="8998"/>
                </a:lnTo>
                <a:cubicBezTo>
                  <a:pt x="731" y="8853"/>
                  <a:pt x="643" y="8658"/>
                  <a:pt x="643" y="8456"/>
                </a:cubicBezTo>
                <a:cubicBezTo>
                  <a:pt x="643" y="8253"/>
                  <a:pt x="731" y="8058"/>
                  <a:pt x="888" y="7914"/>
                </a:cubicBezTo>
                <a:close/>
              </a:path>
            </a:pathLst>
          </a:custGeom>
          <a:solidFill>
            <a:srgbClr val="6B21A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1"/>
          <p:nvPr/>
        </p:nvSpPr>
        <p:spPr>
          <a:xfrm>
            <a:off x="4318508" y="3683794"/>
            <a:ext cx="100106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 项定制赋能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3899512" y="4007644"/>
            <a:ext cx="2904101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根据行业特性提供跨界融合方案（如非遗 + 科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技、绿色 + 美学）。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457086" y="4895850"/>
            <a:ext cx="3104374" cy="1504950"/>
          </a:xfrm>
          <a:prstGeom prst="roundRect">
            <a:avLst>
              <a:gd name="adj" fmla="val 3076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647537" y="5274469"/>
            <a:ext cx="304724" cy="304800"/>
          </a:xfrm>
          <a:prstGeom prst="ellipse">
            <a:avLst/>
          </a:prstGeom>
          <a:solidFill>
            <a:srgbClr val="FCE7F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AutoShape 31"/>
          <p:cNvSpPr/>
          <p:nvPr/>
        </p:nvSpPr>
        <p:spPr>
          <a:xfrm>
            <a:off x="747972" y="5375002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DB277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1066533" y="5341144"/>
            <a:ext cx="7046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盈利模式</a:t>
            </a:r>
            <a:endParaRPr lang="en-US" sz="1100"/>
          </a:p>
        </p:txBody>
      </p:sp>
      <p:sp>
        <p:nvSpPr>
          <p:cNvPr id="33" name="TextBox 33"/>
          <p:cNvSpPr txBox="1"/>
          <p:nvPr/>
        </p:nvSpPr>
        <p:spPr>
          <a:xfrm>
            <a:off x="647537" y="5664994"/>
            <a:ext cx="2764386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'空间租金 + 孵化服务费'（占股 5%-10%）+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'品牌股权增值 + 产业园分成'。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3709060" y="4895850"/>
            <a:ext cx="3104374" cy="1504950"/>
          </a:xfrm>
          <a:prstGeom prst="roundRect">
            <a:avLst>
              <a:gd name="adj" fmla="val 307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5" name="AutoShape 35"/>
          <p:cNvSpPr/>
          <p:nvPr/>
        </p:nvSpPr>
        <p:spPr>
          <a:xfrm>
            <a:off x="3899512" y="5274469"/>
            <a:ext cx="304724" cy="3048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AutoShape 36"/>
          <p:cNvSpPr/>
          <p:nvPr/>
        </p:nvSpPr>
        <p:spPr>
          <a:xfrm>
            <a:off x="3999946" y="5375002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7" name="TextBox 37"/>
          <p:cNvSpPr txBox="1"/>
          <p:nvPr/>
        </p:nvSpPr>
        <p:spPr>
          <a:xfrm>
            <a:off x="4318508" y="5341144"/>
            <a:ext cx="7046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孵化目标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3899512" y="5664994"/>
            <a:ext cx="2900530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单个蜜室 3 年内孵化 3-5 个成熟品牌，估值增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长 10 倍以上。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AutoShape 39"/>
          <p:cNvSpPr/>
          <p:nvPr/>
        </p:nvSpPr>
        <p:spPr>
          <a:xfrm>
            <a:off x="7113396" y="1581150"/>
            <a:ext cx="4618471" cy="4819650"/>
          </a:xfrm>
          <a:prstGeom prst="roundRect">
            <a:avLst>
              <a:gd name="adj" fmla="val 490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8308485" y="1857375"/>
            <a:ext cx="318531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蜜室收入结构预测（成熟期）</a:t>
            </a:r>
            <a:endParaRPr lang="en-US" sz="1100"/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7">
            <a:alphaModFix amt="100000"/>
          </a:blip>
          <a:srcRect/>
          <a:stretch>
            <a:fillRect/>
          </a:stretch>
        </p:blipFill>
        <p:spPr>
          <a:xfrm>
            <a:off x="7351462" y="2238375"/>
            <a:ext cx="4142339" cy="34956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42" name="AutoShape 42"/>
          <p:cNvSpPr/>
          <p:nvPr/>
        </p:nvSpPr>
        <p:spPr>
          <a:xfrm>
            <a:off x="7351462" y="5886450"/>
            <a:ext cx="4142339" cy="9525"/>
          </a:xfrm>
          <a:prstGeom prst="line">
            <a:avLst/>
          </a:prstGeom>
          <a:ln w="9525">
            <a:solidFill>
              <a:srgbClr val="E5E7EB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43" name="AutoShape 43"/>
          <p:cNvSpPr/>
          <p:nvPr/>
        </p:nvSpPr>
        <p:spPr>
          <a:xfrm>
            <a:off x="7800513" y="60271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5719" y="7273"/>
                </a:moveTo>
                <a:cubicBezTo>
                  <a:pt x="5862" y="6850"/>
                  <a:pt x="6147" y="6468"/>
                  <a:pt x="6469" y="6138"/>
                </a:cubicBezTo>
                <a:cubicBezTo>
                  <a:pt x="7107" y="5487"/>
                  <a:pt x="7498" y="4606"/>
                  <a:pt x="7498" y="3636"/>
                </a:cubicBezTo>
                <a:cubicBezTo>
                  <a:pt x="7498" y="1629"/>
                  <a:pt x="5819" y="0"/>
                  <a:pt x="3749" y="0"/>
                </a:cubicBezTo>
                <a:cubicBezTo>
                  <a:pt x="1678" y="0"/>
                  <a:pt x="0" y="1628"/>
                  <a:pt x="0" y="3636"/>
                </a:cubicBezTo>
                <a:cubicBezTo>
                  <a:pt x="0" y="4606"/>
                  <a:pt x="391" y="5487"/>
                  <a:pt x="1029" y="6138"/>
                </a:cubicBezTo>
                <a:cubicBezTo>
                  <a:pt x="1351" y="6468"/>
                  <a:pt x="1638" y="6850"/>
                  <a:pt x="1779" y="7273"/>
                </a:cubicBezTo>
                <a:lnTo>
                  <a:pt x="5717" y="7273"/>
                </a:lnTo>
                <a:close/>
                <a:moveTo>
                  <a:pt x="5624" y="8182"/>
                </a:moveTo>
                <a:lnTo>
                  <a:pt x="1874" y="8182"/>
                </a:lnTo>
                <a:lnTo>
                  <a:pt x="1874" y="8485"/>
                </a:lnTo>
                <a:cubicBezTo>
                  <a:pt x="1874" y="9322"/>
                  <a:pt x="2574" y="10000"/>
                  <a:pt x="3437" y="10000"/>
                </a:cubicBezTo>
                <a:lnTo>
                  <a:pt x="4061" y="10000"/>
                </a:lnTo>
                <a:cubicBezTo>
                  <a:pt x="4924" y="10000"/>
                  <a:pt x="5624" y="9322"/>
                  <a:pt x="5624" y="8485"/>
                </a:cubicBezTo>
                <a:lnTo>
                  <a:pt x="5624" y="8182"/>
                </a:lnTo>
                <a:close/>
                <a:moveTo>
                  <a:pt x="3593" y="2121"/>
                </a:moveTo>
                <a:cubicBezTo>
                  <a:pt x="2816" y="2121"/>
                  <a:pt x="2187" y="2731"/>
                  <a:pt x="2187" y="3485"/>
                </a:cubicBezTo>
                <a:cubicBezTo>
                  <a:pt x="2187" y="3737"/>
                  <a:pt x="1978" y="3939"/>
                  <a:pt x="1718" y="3939"/>
                </a:cubicBezTo>
                <a:cubicBezTo>
                  <a:pt x="1460" y="3939"/>
                  <a:pt x="1250" y="3736"/>
                  <a:pt x="1250" y="3485"/>
                </a:cubicBezTo>
                <a:cubicBezTo>
                  <a:pt x="1250" y="2229"/>
                  <a:pt x="2298" y="1212"/>
                  <a:pt x="3593" y="1212"/>
                </a:cubicBezTo>
                <a:cubicBezTo>
                  <a:pt x="3852" y="1212"/>
                  <a:pt x="4061" y="1415"/>
                  <a:pt x="4061" y="1667"/>
                </a:cubicBezTo>
                <a:cubicBezTo>
                  <a:pt x="4061" y="1918"/>
                  <a:pt x="3851" y="2121"/>
                  <a:pt x="3593" y="2121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TextBox 44"/>
          <p:cNvSpPr txBox="1"/>
          <p:nvPr/>
        </p:nvSpPr>
        <p:spPr>
          <a:xfrm>
            <a:off x="7927580" y="6019800"/>
            <a:ext cx="356622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股权增值与产业园分成将成为核心收入来源，实现指数级收益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85775"/>
            <a:ext cx="11274781" cy="4191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0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战略路径：从蜜室到全球生态的三级跳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176338"/>
            <a:ext cx="457086" cy="38100"/>
          </a:xfrm>
          <a:prstGeom prst="roundRect">
            <a:avLst>
              <a:gd name="adj" fmla="val 50000"/>
            </a:avLst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1047750"/>
            <a:ext cx="1715559" cy="2857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0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 年发展规划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609725"/>
            <a:ext cx="4932717" cy="1495425"/>
          </a:xfrm>
          <a:prstGeom prst="roundRect">
            <a:avLst>
              <a:gd name="adj" fmla="val 4674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85629" y="1931194"/>
            <a:ext cx="304724" cy="3048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685629" y="1931194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A21C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104623" y="1978819"/>
            <a:ext cx="2266384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第一阶段：城市蜜室网络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04623" y="2331244"/>
            <a:ext cx="4400640" cy="42624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中国一线及新一线城市布局 </a:t>
            </a:r>
            <a:r>
              <a:rPr sz="1400" b="1" i="0" strike="noStrike">
                <a:solidFill>
                  <a:srgbClr val="C026D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 个</a:t>
            </a:r>
            <a:r>
              <a:rPr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蜜室，孵化 </a:t>
            </a:r>
            <a:r>
              <a:rPr sz="1400" b="1" i="0" strike="noStrike">
                <a:solidFill>
                  <a:srgbClr val="C026D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 个</a:t>
            </a:r>
            <a:endParaRPr lang="en-US" sz="1100"/>
          </a:p>
          <a:p>
            <a:pPr algn="l"/>
            <a:r>
              <a:rPr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种子品牌，构建基础网络。</a:t>
            </a:r>
            <a:endParaRPr sz="14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7086" y="3257550"/>
            <a:ext cx="4932717" cy="1495425"/>
          </a:xfrm>
          <a:prstGeom prst="roundRect">
            <a:avLst>
              <a:gd name="adj" fmla="val 4674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85629" y="3579019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685629" y="3579019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104623" y="3626644"/>
            <a:ext cx="2056886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第二阶段：蜜室产业园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04623" y="3979069"/>
            <a:ext cx="4349754" cy="42624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建立"孵化 - 生产 - 销售"闭环生态，打造产业集群，单</a:t>
            </a:r>
            <a:endParaRPr lang="en-US" sz="1100"/>
          </a:p>
          <a:p>
            <a:pPr algn="l"/>
            <a:r>
              <a:rPr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个产业园年产值超 </a:t>
            </a:r>
            <a:r>
              <a:rPr sz="1400" b="1" i="0" strike="noStrike">
                <a:solidFill>
                  <a:srgbClr val="F43F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 亿元</a:t>
            </a:r>
            <a:r>
              <a:rPr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。</a:t>
            </a:r>
            <a:endParaRPr sz="14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57086" y="4905375"/>
            <a:ext cx="4932717" cy="1495425"/>
          </a:xfrm>
          <a:prstGeom prst="roundRect">
            <a:avLst>
              <a:gd name="adj" fmla="val 467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85629" y="5226844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685629" y="5226844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1104623" y="5274469"/>
            <a:ext cx="2266384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第三阶段：全球品牌中枢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04623" y="5626894"/>
            <a:ext cx="4397367" cy="42624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在纽约、巴黎、东京建立"全球蜜室中心"，实现全球化</a:t>
            </a:r>
            <a:endParaRPr lang="en-US" sz="1100"/>
          </a:p>
          <a:p>
            <a:pPr algn="l"/>
            <a:r>
              <a:rPr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运营，集团市值突破 </a:t>
            </a:r>
            <a:r>
              <a:rPr sz="1400" b="1" i="0" strike="noStrike">
                <a:solidFill>
                  <a:srgbClr val="D9770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百万亿</a:t>
            </a:r>
            <a:r>
              <a:rPr sz="14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。</a:t>
            </a:r>
            <a:endParaRPr sz="14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5692294" y="1609725"/>
            <a:ext cx="6037340" cy="4791075"/>
          </a:xfrm>
          <a:prstGeom prst="roundRect">
            <a:avLst>
              <a:gd name="adj" fmla="val 607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5930360" y="1847850"/>
            <a:ext cx="5563441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蜜室集团发展阶段目标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022782" y="603460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7164581" y="5991225"/>
            <a:ext cx="432922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从城市网络到产业园，再到全球中心，规模指数级增长</a:t>
            </a:r>
            <a:endParaRPr lang="en-US" sz="1100"/>
          </a:p>
        </p:txBody>
      </p:sp>
      <p:graphicFrame>
        <p:nvGraphicFramePr>
          <p:cNvPr id="26" name="Chart 26"/>
          <p:cNvGraphicFramePr>
            <a:graphicFrameLocks noGrp="1"/>
          </p:cNvGraphicFramePr>
          <p:nvPr/>
        </p:nvGraphicFramePr>
        <p:xfrm>
          <a:off x="5930360" y="2266950"/>
          <a:ext cx="5563441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文化基因：中华智慧与全球顶级策略的融合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026D3">
                  <a:alpha val="100000"/>
                </a:srgbClr>
              </a:gs>
              <a:gs pos="100000">
                <a:srgbClr val="F43F5E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22829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商业的底层操作系统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95151" y="1685925"/>
            <a:ext cx="380905" cy="3810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818797" y="18096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374" y="3125"/>
                </a:moveTo>
                <a:cubicBezTo>
                  <a:pt x="4374" y="2780"/>
                  <a:pt x="4654" y="2500"/>
                  <a:pt x="4999" y="2500"/>
                </a:cubicBezTo>
                <a:cubicBezTo>
                  <a:pt x="5344" y="2500"/>
                  <a:pt x="5624" y="2780"/>
                  <a:pt x="5624" y="3125"/>
                </a:cubicBezTo>
                <a:cubicBezTo>
                  <a:pt x="5624" y="3470"/>
                  <a:pt x="5344" y="3750"/>
                  <a:pt x="4999" y="3750"/>
                </a:cubicBezTo>
                <a:cubicBezTo>
                  <a:pt x="4654" y="3750"/>
                  <a:pt x="4374" y="3470"/>
                  <a:pt x="4374" y="3125"/>
                </a:cubicBezTo>
                <a:close/>
                <a:moveTo>
                  <a:pt x="4999" y="10000"/>
                </a:moveTo>
                <a:cubicBezTo>
                  <a:pt x="7758" y="10000"/>
                  <a:pt x="9998" y="7760"/>
                  <a:pt x="9998" y="5000"/>
                </a:cubicBezTo>
                <a:cubicBezTo>
                  <a:pt x="9998" y="2240"/>
                  <a:pt x="7758" y="0"/>
                  <a:pt x="4999" y="0"/>
                </a:cubicBezTo>
                <a:cubicBezTo>
                  <a:pt x="2240" y="0"/>
                  <a:pt x="0" y="2240"/>
                  <a:pt x="0" y="5000"/>
                </a:cubicBezTo>
                <a:cubicBezTo>
                  <a:pt x="0" y="7760"/>
                  <a:pt x="2240" y="10000"/>
                  <a:pt x="4999" y="10000"/>
                </a:cubicBezTo>
                <a:close/>
                <a:moveTo>
                  <a:pt x="4999" y="1250"/>
                </a:moveTo>
                <a:cubicBezTo>
                  <a:pt x="6034" y="1250"/>
                  <a:pt x="6874" y="2090"/>
                  <a:pt x="6874" y="3125"/>
                </a:cubicBezTo>
                <a:cubicBezTo>
                  <a:pt x="6874" y="4160"/>
                  <a:pt x="6034" y="5000"/>
                  <a:pt x="4999" y="5000"/>
                </a:cubicBezTo>
                <a:cubicBezTo>
                  <a:pt x="3964" y="5000"/>
                  <a:pt x="3124" y="5840"/>
                  <a:pt x="3124" y="6875"/>
                </a:cubicBezTo>
                <a:cubicBezTo>
                  <a:pt x="3124" y="7911"/>
                  <a:pt x="3964" y="8750"/>
                  <a:pt x="4999" y="8750"/>
                </a:cubicBezTo>
                <a:cubicBezTo>
                  <a:pt x="2929" y="8750"/>
                  <a:pt x="1250" y="7070"/>
                  <a:pt x="1250" y="5000"/>
                </a:cubicBezTo>
                <a:cubicBezTo>
                  <a:pt x="1250" y="2930"/>
                  <a:pt x="2930" y="1250"/>
                  <a:pt x="4999" y="1250"/>
                </a:cubicBezTo>
                <a:close/>
                <a:moveTo>
                  <a:pt x="4374" y="6875"/>
                </a:moveTo>
                <a:cubicBezTo>
                  <a:pt x="4374" y="6530"/>
                  <a:pt x="4654" y="6250"/>
                  <a:pt x="4999" y="6250"/>
                </a:cubicBezTo>
                <a:cubicBezTo>
                  <a:pt x="5344" y="6250"/>
                  <a:pt x="5624" y="6530"/>
                  <a:pt x="5624" y="6875"/>
                </a:cubicBezTo>
                <a:cubicBezTo>
                  <a:pt x="5624" y="7220"/>
                  <a:pt x="5344" y="7500"/>
                  <a:pt x="4999" y="7500"/>
                </a:cubicBezTo>
                <a:cubicBezTo>
                  <a:pt x="4654" y="7500"/>
                  <a:pt x="4374" y="7220"/>
                  <a:pt x="4374" y="6875"/>
                </a:cubicBez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90328" y="1771650"/>
            <a:ext cx="123794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阴阳平衡法则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151" y="22933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46E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875039" y="2238375"/>
            <a:ext cx="271513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创始人 IP（阴）与品牌 IP（阳）共生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95151" y="26362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46E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875039" y="2581275"/>
            <a:ext cx="255533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'创始人故事 + 品牌价值观'双轮驱动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5151" y="5695950"/>
            <a:ext cx="3129669" cy="9525"/>
          </a:xfrm>
          <a:prstGeom prst="line">
            <a:avLst/>
          </a:prstGeom>
          <a:ln w="9525">
            <a:solidFill>
              <a:srgbClr val="FAE8FF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695151" y="5800725"/>
            <a:ext cx="3318782" cy="3429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案例：蜜室创始人 IP 打造'现代花木兰'形象，传递'柔</a:t>
            </a:r>
            <a:endParaRPr lang="en-US" sz="1100"/>
          </a:p>
          <a:p>
            <a:pPr algn="l"/>
            <a:r>
              <a:rPr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韧、智慧、创新'的女性力量</a:t>
            </a:r>
            <a:endParaRPr sz="1100" b="0" i="1" strike="noStrike">
              <a:solidFill>
                <a:srgbClr val="6B728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291428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529493" y="1685925"/>
            <a:ext cx="380905" cy="3810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4653138" y="18096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889" y="0"/>
                </a:moveTo>
                <a:cubicBezTo>
                  <a:pt x="3837" y="-1687"/>
                  <a:pt x="6208" y="-1687"/>
                  <a:pt x="7156" y="0"/>
                </a:cubicBezTo>
                <a:lnTo>
                  <a:pt x="7921" y="1363"/>
                </a:lnTo>
                <a:lnTo>
                  <a:pt x="8490" y="1025"/>
                </a:lnTo>
                <a:cubicBezTo>
                  <a:pt x="8662" y="922"/>
                  <a:pt x="8878" y="937"/>
                  <a:pt x="9036" y="1061"/>
                </a:cubicBezTo>
                <a:cubicBezTo>
                  <a:pt x="9194" y="1186"/>
                  <a:pt x="9264" y="1396"/>
                  <a:pt x="9212" y="1595"/>
                </a:cubicBezTo>
                <a:lnTo>
                  <a:pt x="8730" y="3438"/>
                </a:lnTo>
                <a:cubicBezTo>
                  <a:pt x="8660" y="3708"/>
                  <a:pt x="8389" y="3868"/>
                  <a:pt x="8126" y="3797"/>
                </a:cubicBezTo>
                <a:lnTo>
                  <a:pt x="6333" y="3303"/>
                </a:lnTo>
                <a:cubicBezTo>
                  <a:pt x="6140" y="3250"/>
                  <a:pt x="5998" y="3084"/>
                  <a:pt x="5972" y="2881"/>
                </a:cubicBezTo>
                <a:cubicBezTo>
                  <a:pt x="5946" y="2678"/>
                  <a:pt x="6041" y="2479"/>
                  <a:pt x="6214" y="2377"/>
                </a:cubicBezTo>
                <a:lnTo>
                  <a:pt x="6782" y="2040"/>
                </a:lnTo>
                <a:lnTo>
                  <a:pt x="6017" y="677"/>
                </a:lnTo>
                <a:cubicBezTo>
                  <a:pt x="5574" y="-110"/>
                  <a:pt x="4470" y="-110"/>
                  <a:pt x="4026" y="677"/>
                </a:cubicBezTo>
                <a:lnTo>
                  <a:pt x="3918" y="869"/>
                </a:lnTo>
                <a:cubicBezTo>
                  <a:pt x="3737" y="1192"/>
                  <a:pt x="3335" y="1301"/>
                  <a:pt x="3021" y="1116"/>
                </a:cubicBezTo>
                <a:cubicBezTo>
                  <a:pt x="2870" y="1026"/>
                  <a:pt x="2759" y="878"/>
                  <a:pt x="2714" y="705"/>
                </a:cubicBezTo>
                <a:cubicBezTo>
                  <a:pt x="2669" y="532"/>
                  <a:pt x="2693" y="347"/>
                  <a:pt x="2781" y="192"/>
                </a:cubicBezTo>
                <a:lnTo>
                  <a:pt x="2889" y="0"/>
                </a:lnTo>
                <a:close/>
                <a:moveTo>
                  <a:pt x="8992" y="4621"/>
                </a:moveTo>
                <a:cubicBezTo>
                  <a:pt x="9306" y="4436"/>
                  <a:pt x="9709" y="4545"/>
                  <a:pt x="9889" y="4868"/>
                </a:cubicBezTo>
                <a:lnTo>
                  <a:pt x="9998" y="5060"/>
                </a:lnTo>
                <a:cubicBezTo>
                  <a:pt x="10946" y="6748"/>
                  <a:pt x="9762" y="8857"/>
                  <a:pt x="7866" y="8857"/>
                </a:cubicBezTo>
                <a:lnTo>
                  <a:pt x="6335" y="8857"/>
                </a:lnTo>
                <a:lnTo>
                  <a:pt x="6335" y="9532"/>
                </a:lnTo>
                <a:cubicBezTo>
                  <a:pt x="6335" y="9736"/>
                  <a:pt x="6216" y="9922"/>
                  <a:pt x="6031" y="10000"/>
                </a:cubicBezTo>
                <a:cubicBezTo>
                  <a:pt x="5847" y="10079"/>
                  <a:pt x="5635" y="10035"/>
                  <a:pt x="5494" y="9890"/>
                </a:cubicBezTo>
                <a:lnTo>
                  <a:pt x="4180" y="8540"/>
                </a:lnTo>
                <a:cubicBezTo>
                  <a:pt x="3987" y="8342"/>
                  <a:pt x="3987" y="8022"/>
                  <a:pt x="4180" y="7825"/>
                </a:cubicBezTo>
                <a:lnTo>
                  <a:pt x="5494" y="6475"/>
                </a:lnTo>
                <a:cubicBezTo>
                  <a:pt x="5635" y="6330"/>
                  <a:pt x="5847" y="6288"/>
                  <a:pt x="6031" y="6366"/>
                </a:cubicBezTo>
                <a:cubicBezTo>
                  <a:pt x="6215" y="6444"/>
                  <a:pt x="6335" y="6629"/>
                  <a:pt x="6335" y="6834"/>
                </a:cubicBezTo>
                <a:lnTo>
                  <a:pt x="6335" y="7509"/>
                </a:lnTo>
                <a:lnTo>
                  <a:pt x="7866" y="7509"/>
                </a:lnTo>
                <a:cubicBezTo>
                  <a:pt x="8750" y="7509"/>
                  <a:pt x="9304" y="6524"/>
                  <a:pt x="8861" y="5737"/>
                </a:cubicBezTo>
                <a:lnTo>
                  <a:pt x="8752" y="5545"/>
                </a:lnTo>
                <a:cubicBezTo>
                  <a:pt x="8572" y="5223"/>
                  <a:pt x="8678" y="4809"/>
                  <a:pt x="8992" y="4623"/>
                </a:cubicBezTo>
                <a:close/>
                <a:moveTo>
                  <a:pt x="811" y="3700"/>
                </a:moveTo>
                <a:lnTo>
                  <a:pt x="242" y="3362"/>
                </a:lnTo>
                <a:cubicBezTo>
                  <a:pt x="70" y="3259"/>
                  <a:pt x="-27" y="3061"/>
                  <a:pt x="0" y="2858"/>
                </a:cubicBezTo>
                <a:cubicBezTo>
                  <a:pt x="26" y="2655"/>
                  <a:pt x="169" y="2489"/>
                  <a:pt x="361" y="2436"/>
                </a:cubicBezTo>
                <a:lnTo>
                  <a:pt x="2155" y="1941"/>
                </a:lnTo>
                <a:cubicBezTo>
                  <a:pt x="2417" y="1869"/>
                  <a:pt x="2688" y="2029"/>
                  <a:pt x="2758" y="2299"/>
                </a:cubicBezTo>
                <a:lnTo>
                  <a:pt x="3238" y="4143"/>
                </a:lnTo>
                <a:cubicBezTo>
                  <a:pt x="3290" y="4341"/>
                  <a:pt x="3220" y="4550"/>
                  <a:pt x="3062" y="4676"/>
                </a:cubicBezTo>
                <a:cubicBezTo>
                  <a:pt x="2904" y="4800"/>
                  <a:pt x="2688" y="4815"/>
                  <a:pt x="2516" y="4712"/>
                </a:cubicBezTo>
                <a:lnTo>
                  <a:pt x="1947" y="4375"/>
                </a:lnTo>
                <a:lnTo>
                  <a:pt x="1182" y="5737"/>
                </a:lnTo>
                <a:cubicBezTo>
                  <a:pt x="739" y="6524"/>
                  <a:pt x="1293" y="7509"/>
                  <a:pt x="2177" y="7509"/>
                </a:cubicBezTo>
                <a:lnTo>
                  <a:pt x="2395" y="7509"/>
                </a:lnTo>
                <a:cubicBezTo>
                  <a:pt x="2758" y="7509"/>
                  <a:pt x="3052" y="7811"/>
                  <a:pt x="3052" y="8184"/>
                </a:cubicBezTo>
                <a:cubicBezTo>
                  <a:pt x="3052" y="8556"/>
                  <a:pt x="2757" y="8859"/>
                  <a:pt x="2395" y="8859"/>
                </a:cubicBezTo>
                <a:lnTo>
                  <a:pt x="2177" y="8859"/>
                </a:lnTo>
                <a:cubicBezTo>
                  <a:pt x="283" y="8859"/>
                  <a:pt x="-901" y="6750"/>
                  <a:pt x="47" y="5062"/>
                </a:cubicBezTo>
                <a:lnTo>
                  <a:pt x="811" y="3700"/>
                </a:lnTo>
                <a:close/>
              </a:path>
            </a:pathLst>
          </a:custGeom>
          <a:solidFill>
            <a:srgbClr val="E11D4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5024670" y="1771650"/>
            <a:ext cx="123794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五行相生生态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529493" y="230080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5619"/>
                </a:moveTo>
                <a:cubicBezTo>
                  <a:pt x="10247" y="5276"/>
                  <a:pt x="10247" y="4721"/>
                  <a:pt x="9998" y="4379"/>
                </a:cubicBezTo>
                <a:lnTo>
                  <a:pt x="6815" y="0"/>
                </a:lnTo>
                <a:cubicBezTo>
                  <a:pt x="6567" y="-342"/>
                  <a:pt x="6163" y="-342"/>
                  <a:pt x="5914" y="0"/>
                </a:cubicBezTo>
                <a:cubicBezTo>
                  <a:pt x="5665" y="342"/>
                  <a:pt x="5665" y="897"/>
                  <a:pt x="5914" y="1240"/>
                </a:cubicBezTo>
                <a:lnTo>
                  <a:pt x="8011" y="4124"/>
                </a:lnTo>
                <a:lnTo>
                  <a:pt x="637" y="4124"/>
                </a:lnTo>
                <a:cubicBezTo>
                  <a:pt x="284" y="4124"/>
                  <a:pt x="0" y="4516"/>
                  <a:pt x="0" y="5000"/>
                </a:cubicBezTo>
                <a:cubicBezTo>
                  <a:pt x="0" y="5483"/>
                  <a:pt x="285" y="5876"/>
                  <a:pt x="637" y="5876"/>
                </a:cubicBezTo>
                <a:lnTo>
                  <a:pt x="8011" y="5876"/>
                </a:lnTo>
                <a:lnTo>
                  <a:pt x="5914" y="8760"/>
                </a:lnTo>
                <a:cubicBezTo>
                  <a:pt x="5665" y="9102"/>
                  <a:pt x="5665" y="9658"/>
                  <a:pt x="5914" y="10000"/>
                </a:cubicBezTo>
                <a:cubicBezTo>
                  <a:pt x="6163" y="10342"/>
                  <a:pt x="6566" y="10342"/>
                  <a:pt x="6815" y="10000"/>
                </a:cubicBezTo>
                <a:lnTo>
                  <a:pt x="9998" y="5621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4709381" y="2238375"/>
            <a:ext cx="2949929" cy="5810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蜜室（火）→ 产业园（土）→ 全球网络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（金）→ 文化输出（水）→ 人才培育</a:t>
            </a:r>
            <a:endParaRPr sz="1200" b="0" i="0" strike="noStrike">
              <a:solidFill>
                <a:srgbClr val="1F2937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/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（木）</a:t>
            </a:r>
            <a:endParaRPr sz="1200" b="0" i="0" strike="noStrike">
              <a:solidFill>
                <a:srgbClr val="1F2937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4529493" y="303634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4709381" y="2981325"/>
            <a:ext cx="181882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形成闭环生态，生生不息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529493" y="5695950"/>
            <a:ext cx="3129817" cy="9525"/>
          </a:xfrm>
          <a:prstGeom prst="line">
            <a:avLst/>
          </a:prstGeom>
          <a:ln w="9525">
            <a:solidFill>
              <a:srgbClr val="FFE4E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4529493" y="5800725"/>
            <a:ext cx="3313872" cy="3429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案例：蜜室孵化品牌→产业园规模化生产→全球网络</a:t>
            </a:r>
            <a:endParaRPr lang="en-US" sz="1100"/>
          </a:p>
          <a:p>
            <a:pPr algn="l"/>
            <a:r>
              <a:rPr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销售→文化 IP 输出→反哺人才培育</a:t>
            </a:r>
            <a:endParaRPr sz="1100" b="0" i="1" strike="noStrike">
              <a:solidFill>
                <a:srgbClr val="6B728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8125918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8363984" y="1685925"/>
            <a:ext cx="380905" cy="3810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8487630" y="181709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842" y="1250"/>
                </a:moveTo>
                <a:lnTo>
                  <a:pt x="6405" y="1250"/>
                </a:lnTo>
                <a:lnTo>
                  <a:pt x="6405" y="2321"/>
                </a:lnTo>
                <a:lnTo>
                  <a:pt x="4842" y="2321"/>
                </a:lnTo>
                <a:lnTo>
                  <a:pt x="4842" y="1250"/>
                </a:lnTo>
                <a:close/>
                <a:moveTo>
                  <a:pt x="4686" y="0"/>
                </a:moveTo>
                <a:cubicBezTo>
                  <a:pt x="4169" y="0"/>
                  <a:pt x="3749" y="480"/>
                  <a:pt x="3749" y="1071"/>
                </a:cubicBezTo>
                <a:lnTo>
                  <a:pt x="3749" y="2500"/>
                </a:lnTo>
                <a:cubicBezTo>
                  <a:pt x="3749" y="3092"/>
                  <a:pt x="4169" y="3571"/>
                  <a:pt x="4686" y="3571"/>
                </a:cubicBezTo>
                <a:lnTo>
                  <a:pt x="4999" y="3571"/>
                </a:lnTo>
                <a:lnTo>
                  <a:pt x="4999" y="4286"/>
                </a:lnTo>
                <a:lnTo>
                  <a:pt x="625" y="4286"/>
                </a:lnTo>
                <a:cubicBezTo>
                  <a:pt x="279" y="4286"/>
                  <a:pt x="0" y="4605"/>
                  <a:pt x="0" y="5000"/>
                </a:cubicBezTo>
                <a:cubicBezTo>
                  <a:pt x="0" y="5394"/>
                  <a:pt x="280" y="5714"/>
                  <a:pt x="625" y="5714"/>
                </a:cubicBezTo>
                <a:lnTo>
                  <a:pt x="2499" y="5714"/>
                </a:lnTo>
                <a:lnTo>
                  <a:pt x="2499" y="6429"/>
                </a:lnTo>
                <a:lnTo>
                  <a:pt x="2187" y="6429"/>
                </a:lnTo>
                <a:cubicBezTo>
                  <a:pt x="1669" y="6429"/>
                  <a:pt x="1250" y="6908"/>
                  <a:pt x="1250" y="7500"/>
                </a:cubicBezTo>
                <a:lnTo>
                  <a:pt x="1250" y="8929"/>
                </a:lnTo>
                <a:cubicBezTo>
                  <a:pt x="1250" y="9520"/>
                  <a:pt x="1669" y="10000"/>
                  <a:pt x="2187" y="10000"/>
                </a:cubicBezTo>
                <a:lnTo>
                  <a:pt x="4061" y="10000"/>
                </a:lnTo>
                <a:cubicBezTo>
                  <a:pt x="4579" y="10000"/>
                  <a:pt x="4999" y="9520"/>
                  <a:pt x="4999" y="8929"/>
                </a:cubicBezTo>
                <a:lnTo>
                  <a:pt x="4999" y="7500"/>
                </a:lnTo>
                <a:cubicBezTo>
                  <a:pt x="4999" y="6908"/>
                  <a:pt x="4579" y="6429"/>
                  <a:pt x="4061" y="6429"/>
                </a:cubicBezTo>
                <a:lnTo>
                  <a:pt x="3749" y="6429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6429"/>
                </a:lnTo>
                <a:lnTo>
                  <a:pt x="7186" y="6429"/>
                </a:lnTo>
                <a:cubicBezTo>
                  <a:pt x="6668" y="6429"/>
                  <a:pt x="6248" y="6908"/>
                  <a:pt x="6248" y="7500"/>
                </a:cubicBezTo>
                <a:lnTo>
                  <a:pt x="6248" y="8929"/>
                </a:lnTo>
                <a:cubicBezTo>
                  <a:pt x="6248" y="9520"/>
                  <a:pt x="6668" y="10000"/>
                  <a:pt x="7186" y="10000"/>
                </a:cubicBezTo>
                <a:lnTo>
                  <a:pt x="9060" y="10000"/>
                </a:lnTo>
                <a:cubicBezTo>
                  <a:pt x="9578" y="10000"/>
                  <a:pt x="9997" y="9520"/>
                  <a:pt x="9997" y="8929"/>
                </a:cubicBezTo>
                <a:lnTo>
                  <a:pt x="9997" y="7500"/>
                </a:lnTo>
                <a:cubicBezTo>
                  <a:pt x="9997" y="6908"/>
                  <a:pt x="9578" y="6429"/>
                  <a:pt x="9060" y="6429"/>
                </a:cubicBezTo>
                <a:lnTo>
                  <a:pt x="8748" y="6429"/>
                </a:lnTo>
                <a:lnTo>
                  <a:pt x="8748" y="5714"/>
                </a:lnTo>
                <a:lnTo>
                  <a:pt x="10622" y="5714"/>
                </a:lnTo>
                <a:cubicBezTo>
                  <a:pt x="10968" y="5714"/>
                  <a:pt x="11247" y="5395"/>
                  <a:pt x="11247" y="5000"/>
                </a:cubicBezTo>
                <a:cubicBezTo>
                  <a:pt x="11247" y="4606"/>
                  <a:pt x="10967" y="4286"/>
                  <a:pt x="10622" y="4286"/>
                </a:cubicBezTo>
                <a:lnTo>
                  <a:pt x="6248" y="4286"/>
                </a:lnTo>
                <a:lnTo>
                  <a:pt x="6248" y="3571"/>
                </a:lnTo>
                <a:lnTo>
                  <a:pt x="6561" y="3571"/>
                </a:lnTo>
                <a:cubicBezTo>
                  <a:pt x="7078" y="3571"/>
                  <a:pt x="7498" y="3092"/>
                  <a:pt x="7498" y="2500"/>
                </a:cubicBezTo>
                <a:lnTo>
                  <a:pt x="7498" y="1071"/>
                </a:lnTo>
                <a:cubicBezTo>
                  <a:pt x="7498" y="480"/>
                  <a:pt x="7078" y="0"/>
                  <a:pt x="6561" y="0"/>
                </a:cubicBezTo>
                <a:lnTo>
                  <a:pt x="4686" y="0"/>
                </a:lnTo>
                <a:close/>
                <a:moveTo>
                  <a:pt x="8748" y="7679"/>
                </a:moveTo>
                <a:lnTo>
                  <a:pt x="8904" y="7679"/>
                </a:lnTo>
                <a:lnTo>
                  <a:pt x="8904" y="8750"/>
                </a:lnTo>
                <a:lnTo>
                  <a:pt x="7342" y="8750"/>
                </a:lnTo>
                <a:lnTo>
                  <a:pt x="7342" y="7679"/>
                </a:lnTo>
                <a:lnTo>
                  <a:pt x="8748" y="7679"/>
                </a:lnTo>
                <a:close/>
                <a:moveTo>
                  <a:pt x="3749" y="7679"/>
                </a:moveTo>
                <a:lnTo>
                  <a:pt x="3905" y="7679"/>
                </a:lnTo>
                <a:lnTo>
                  <a:pt x="3905" y="8750"/>
                </a:lnTo>
                <a:lnTo>
                  <a:pt x="2343" y="8750"/>
                </a:lnTo>
                <a:lnTo>
                  <a:pt x="2343" y="7679"/>
                </a:lnTo>
                <a:lnTo>
                  <a:pt x="3749" y="7679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8859161" y="1771650"/>
            <a:ext cx="123794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78350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无为而治管理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363984" y="22933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8543872" y="2238375"/>
            <a:ext cx="273090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采用'去中心化自治组织（DAO）'模式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8363984" y="26362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8543872" y="2581275"/>
            <a:ext cx="3162104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蜜室合伙人拥有高度自主权，集团提供'规则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 资源'支持</a:t>
            </a:r>
            <a:endParaRPr sz="1200" b="0" i="0" strike="noStrike">
              <a:solidFill>
                <a:srgbClr val="1F2937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AutoShape 35"/>
          <p:cNvSpPr/>
          <p:nvPr/>
        </p:nvSpPr>
        <p:spPr>
          <a:xfrm>
            <a:off x="8363984" y="5886450"/>
            <a:ext cx="3129669" cy="9525"/>
          </a:xfrm>
          <a:prstGeom prst="line">
            <a:avLst/>
          </a:prstGeom>
          <a:ln w="9525">
            <a:solidFill>
              <a:srgbClr val="FEF3C7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8363984" y="5991225"/>
            <a:ext cx="265071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形成'蜂巢式'自组织生态，激发个体创造力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资本战略：百万亿市值的资本路径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228292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融资节奏与股权设计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5475506" cy="1123950"/>
          </a:xfrm>
          <a:prstGeom prst="roundRect">
            <a:avLst>
              <a:gd name="adj" fmla="val 827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57061" y="1647825"/>
            <a:ext cx="457086" cy="4572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811506" y="1817133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7515" y="625"/>
                </a:moveTo>
                <a:lnTo>
                  <a:pt x="10025" y="625"/>
                </a:lnTo>
                <a:cubicBezTo>
                  <a:pt x="10373" y="625"/>
                  <a:pt x="10653" y="904"/>
                  <a:pt x="10653" y="1250"/>
                </a:cubicBezTo>
                <a:cubicBezTo>
                  <a:pt x="10653" y="1595"/>
                  <a:pt x="10372" y="1875"/>
                  <a:pt x="10025" y="1875"/>
                </a:cubicBezTo>
                <a:lnTo>
                  <a:pt x="7797" y="1875"/>
                </a:lnTo>
                <a:cubicBezTo>
                  <a:pt x="7695" y="2379"/>
                  <a:pt x="7348" y="2795"/>
                  <a:pt x="6887" y="2994"/>
                </a:cubicBezTo>
                <a:lnTo>
                  <a:pt x="6887" y="8750"/>
                </a:lnTo>
                <a:lnTo>
                  <a:pt x="10025" y="8750"/>
                </a:lnTo>
                <a:cubicBezTo>
                  <a:pt x="10373" y="8750"/>
                  <a:pt x="10653" y="9029"/>
                  <a:pt x="10653" y="9375"/>
                </a:cubicBezTo>
                <a:cubicBezTo>
                  <a:pt x="10653" y="9720"/>
                  <a:pt x="10372" y="10000"/>
                  <a:pt x="10025" y="10000"/>
                </a:cubicBezTo>
                <a:lnTo>
                  <a:pt x="2493" y="10000"/>
                </a:lnTo>
                <a:cubicBezTo>
                  <a:pt x="2146" y="10000"/>
                  <a:pt x="1865" y="9721"/>
                  <a:pt x="1865" y="9375"/>
                </a:cubicBezTo>
                <a:cubicBezTo>
                  <a:pt x="1865" y="9030"/>
                  <a:pt x="2147" y="8750"/>
                  <a:pt x="2493" y="8750"/>
                </a:cubicBezTo>
                <a:lnTo>
                  <a:pt x="5632" y="8750"/>
                </a:lnTo>
                <a:lnTo>
                  <a:pt x="5632" y="2994"/>
                </a:lnTo>
                <a:cubicBezTo>
                  <a:pt x="5171" y="2793"/>
                  <a:pt x="4823" y="2377"/>
                  <a:pt x="4721" y="1875"/>
                </a:cubicBezTo>
                <a:lnTo>
                  <a:pt x="2493" y="1875"/>
                </a:lnTo>
                <a:cubicBezTo>
                  <a:pt x="2146" y="1875"/>
                  <a:pt x="1865" y="1596"/>
                  <a:pt x="1865" y="1250"/>
                </a:cubicBezTo>
                <a:cubicBezTo>
                  <a:pt x="1865" y="905"/>
                  <a:pt x="2147" y="625"/>
                  <a:pt x="2493" y="625"/>
                </a:cubicBezTo>
                <a:lnTo>
                  <a:pt x="5004" y="625"/>
                </a:lnTo>
                <a:cubicBezTo>
                  <a:pt x="5290" y="246"/>
                  <a:pt x="5745" y="0"/>
                  <a:pt x="6259" y="0"/>
                </a:cubicBezTo>
                <a:cubicBezTo>
                  <a:pt x="6753" y="0"/>
                  <a:pt x="7218" y="232"/>
                  <a:pt x="7515" y="625"/>
                </a:cubicBezTo>
                <a:close/>
                <a:moveTo>
                  <a:pt x="8605" y="6250"/>
                </a:moveTo>
                <a:lnTo>
                  <a:pt x="11446" y="6250"/>
                </a:lnTo>
                <a:lnTo>
                  <a:pt x="10025" y="3824"/>
                </a:lnTo>
                <a:lnTo>
                  <a:pt x="8605" y="6250"/>
                </a:lnTo>
                <a:close/>
                <a:moveTo>
                  <a:pt x="10025" y="8125"/>
                </a:moveTo>
                <a:cubicBezTo>
                  <a:pt x="8792" y="8125"/>
                  <a:pt x="7766" y="7461"/>
                  <a:pt x="7554" y="6584"/>
                </a:cubicBezTo>
                <a:cubicBezTo>
                  <a:pt x="7503" y="6369"/>
                  <a:pt x="7574" y="6148"/>
                  <a:pt x="7685" y="5957"/>
                </a:cubicBezTo>
                <a:lnTo>
                  <a:pt x="9553" y="2770"/>
                </a:lnTo>
                <a:cubicBezTo>
                  <a:pt x="9651" y="2602"/>
                  <a:pt x="9831" y="2500"/>
                  <a:pt x="10025" y="2500"/>
                </a:cubicBezTo>
                <a:cubicBezTo>
                  <a:pt x="10220" y="2500"/>
                  <a:pt x="10400" y="2603"/>
                  <a:pt x="10498" y="2770"/>
                </a:cubicBezTo>
                <a:lnTo>
                  <a:pt x="12366" y="5957"/>
                </a:lnTo>
                <a:cubicBezTo>
                  <a:pt x="12477" y="6148"/>
                  <a:pt x="12548" y="6369"/>
                  <a:pt x="12497" y="6584"/>
                </a:cubicBezTo>
                <a:cubicBezTo>
                  <a:pt x="12285" y="7459"/>
                  <a:pt x="11259" y="8125"/>
                  <a:pt x="10025" y="8125"/>
                </a:cubicBezTo>
                <a:close/>
                <a:moveTo>
                  <a:pt x="2470" y="3824"/>
                </a:moveTo>
                <a:lnTo>
                  <a:pt x="1049" y="6250"/>
                </a:lnTo>
                <a:lnTo>
                  <a:pt x="3892" y="6250"/>
                </a:lnTo>
                <a:lnTo>
                  <a:pt x="2470" y="3824"/>
                </a:lnTo>
                <a:close/>
                <a:moveTo>
                  <a:pt x="0" y="6584"/>
                </a:moveTo>
                <a:cubicBezTo>
                  <a:pt x="-51" y="6369"/>
                  <a:pt x="20" y="6148"/>
                  <a:pt x="131" y="5957"/>
                </a:cubicBezTo>
                <a:lnTo>
                  <a:pt x="1999" y="2770"/>
                </a:lnTo>
                <a:cubicBezTo>
                  <a:pt x="2097" y="2602"/>
                  <a:pt x="2277" y="2500"/>
                  <a:pt x="2472" y="2500"/>
                </a:cubicBezTo>
                <a:cubicBezTo>
                  <a:pt x="2666" y="2500"/>
                  <a:pt x="2846" y="2603"/>
                  <a:pt x="2944" y="2770"/>
                </a:cubicBezTo>
                <a:lnTo>
                  <a:pt x="4812" y="5957"/>
                </a:lnTo>
                <a:cubicBezTo>
                  <a:pt x="4923" y="6148"/>
                  <a:pt x="4994" y="6369"/>
                  <a:pt x="4943" y="6584"/>
                </a:cubicBezTo>
                <a:cubicBezTo>
                  <a:pt x="4731" y="7459"/>
                  <a:pt x="3705" y="8125"/>
                  <a:pt x="2472" y="8125"/>
                </a:cubicBezTo>
                <a:cubicBezTo>
                  <a:pt x="1238" y="8125"/>
                  <a:pt x="212" y="7461"/>
                  <a:pt x="0" y="6584"/>
                </a:cubicBez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266509" y="1685925"/>
            <a:ext cx="446610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股权设计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266509" y="1971675"/>
            <a:ext cx="4800738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'AB 股 + 合伙人制度'，创始人团队持有超级投票权，确保战略方向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不偏离。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7086" y="2724150"/>
            <a:ext cx="5475506" cy="1123950"/>
          </a:xfrm>
          <a:prstGeom prst="roundRect">
            <a:avLst>
              <a:gd name="adj" fmla="val 8273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57061" y="2924175"/>
            <a:ext cx="457086" cy="4572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811506" y="308689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266509" y="2962275"/>
            <a:ext cx="446610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利益共享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266509" y="3248025"/>
            <a:ext cx="4719202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全球合伙人通过'蜜室股权 + 产业园分红 + 集团股票'三维体系分享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收益。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57086" y="4000500"/>
            <a:ext cx="5475506" cy="1123950"/>
          </a:xfrm>
          <a:prstGeom prst="roundRect">
            <a:avLst>
              <a:gd name="adj" fmla="val 827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57061" y="4200525"/>
            <a:ext cx="457086" cy="4572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811506" y="435500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266509" y="4238625"/>
            <a:ext cx="446610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8350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资本定位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266509" y="4524375"/>
            <a:ext cx="4786902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打造'全球女性创业生态第一股'，强调'文化 + 科技 + 消费'三重属性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叠加。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57086" y="5276850"/>
            <a:ext cx="5475506" cy="1123950"/>
          </a:xfrm>
          <a:prstGeom prst="roundRect">
            <a:avLst>
              <a:gd name="adj" fmla="val 8273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57061" y="5476875"/>
            <a:ext cx="457086" cy="457200"/>
          </a:xfrm>
          <a:prstGeom prst="ellipse">
            <a:avLst/>
          </a:prstGeom>
          <a:solidFill>
            <a:srgbClr val="F3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811506" y="563135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8748" y="5000"/>
                </a:moveTo>
                <a:cubicBezTo>
                  <a:pt x="8748" y="2930"/>
                  <a:pt x="7068" y="1250"/>
                  <a:pt x="4999" y="1250"/>
                </a:cubicBezTo>
                <a:cubicBezTo>
                  <a:pt x="2930" y="1250"/>
                  <a:pt x="1250" y="2930"/>
                  <a:pt x="1250" y="5000"/>
                </a:cubicBezTo>
                <a:cubicBezTo>
                  <a:pt x="1250" y="7070"/>
                  <a:pt x="2930" y="8750"/>
                  <a:pt x="4999" y="8750"/>
                </a:cubicBezTo>
                <a:cubicBezTo>
                  <a:pt x="7068" y="8750"/>
                  <a:pt x="8748" y="7070"/>
                  <a:pt x="8748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4999" y="6563"/>
                </a:moveTo>
                <a:cubicBezTo>
                  <a:pt x="5861" y="6563"/>
                  <a:pt x="6561" y="5862"/>
                  <a:pt x="6561" y="5000"/>
                </a:cubicBezTo>
                <a:cubicBezTo>
                  <a:pt x="6561" y="4138"/>
                  <a:pt x="5861" y="3438"/>
                  <a:pt x="4999" y="3438"/>
                </a:cubicBezTo>
                <a:cubicBezTo>
                  <a:pt x="4137" y="3438"/>
                  <a:pt x="3437" y="4138"/>
                  <a:pt x="3437" y="5000"/>
                </a:cubicBezTo>
                <a:cubicBezTo>
                  <a:pt x="3437" y="5862"/>
                  <a:pt x="4137" y="6563"/>
                  <a:pt x="4999" y="6563"/>
                </a:cubicBezTo>
                <a:close/>
                <a:moveTo>
                  <a:pt x="4999" y="2188"/>
                </a:moveTo>
                <a:cubicBezTo>
                  <a:pt x="6551" y="2188"/>
                  <a:pt x="7811" y="3448"/>
                  <a:pt x="7811" y="5000"/>
                </a:cubicBezTo>
                <a:cubicBezTo>
                  <a:pt x="7811" y="6552"/>
                  <a:pt x="6551" y="7813"/>
                  <a:pt x="4999" y="7813"/>
                </a:cubicBezTo>
                <a:cubicBezTo>
                  <a:pt x="3447" y="7813"/>
                  <a:pt x="2187" y="6552"/>
                  <a:pt x="2187" y="5000"/>
                </a:cubicBezTo>
                <a:cubicBezTo>
                  <a:pt x="2187" y="3448"/>
                  <a:pt x="3447" y="2188"/>
                  <a:pt x="4999" y="2188"/>
                </a:cubicBezTo>
                <a:close/>
                <a:moveTo>
                  <a:pt x="4374" y="5000"/>
                </a:moveTo>
                <a:cubicBezTo>
                  <a:pt x="4374" y="4655"/>
                  <a:pt x="4654" y="4375"/>
                  <a:pt x="4999" y="4375"/>
                </a:cubicBezTo>
                <a:cubicBezTo>
                  <a:pt x="5344" y="4375"/>
                  <a:pt x="5624" y="4655"/>
                  <a:pt x="5624" y="5000"/>
                </a:cubicBezTo>
                <a:cubicBezTo>
                  <a:pt x="5624" y="5345"/>
                  <a:pt x="5344" y="5625"/>
                  <a:pt x="4999" y="5625"/>
                </a:cubicBezTo>
                <a:cubicBezTo>
                  <a:pt x="4654" y="5625"/>
                  <a:pt x="4374" y="5345"/>
                  <a:pt x="4374" y="5000"/>
                </a:cubicBezTo>
                <a:close/>
              </a:path>
            </a:pathLst>
          </a:custGeom>
          <a:solidFill>
            <a:srgbClr val="6B21A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266509" y="5514975"/>
            <a:ext cx="446610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581C8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对标企业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266509" y="5800725"/>
            <a:ext cx="477217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迪士尼（文化 IP）+ 阿里巴巴（生态平台）+ 特斯拉（科技赋能）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的混合体。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6237315" y="1447800"/>
            <a:ext cx="5494551" cy="4953000"/>
          </a:xfrm>
          <a:prstGeom prst="roundRect">
            <a:avLst>
              <a:gd name="adj" fmla="val 568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6475381" y="1685925"/>
            <a:ext cx="5018420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融资规划与估值增长路径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7495342" y="603460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6B728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7637140" y="5991225"/>
            <a:ext cx="385666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融资规模随发展阶段指数级增长，支撑全球扩张</a:t>
            </a:r>
            <a:endParaRPr lang="en-US" sz="1100"/>
          </a:p>
        </p:txBody>
      </p:sp>
      <p:graphicFrame>
        <p:nvGraphicFramePr>
          <p:cNvPr id="31" name="Chart 31"/>
          <p:cNvGraphicFramePr>
            <a:graphicFrameLocks noGrp="1"/>
          </p:cNvGraphicFramePr>
          <p:nvPr/>
        </p:nvGraphicFramePr>
        <p:xfrm>
          <a:off x="6475381" y="2105025"/>
          <a:ext cx="5018420" cy="379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304800"/>
          </a:xfrm>
          <a:prstGeom prst="roundRect">
            <a:avLst>
              <a:gd name="adj" fmla="val 50000"/>
            </a:avLst>
          </a:pr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47537" y="447675"/>
            <a:ext cx="50603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风险控制：中华智慧的危机应对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47537" y="942975"/>
            <a:ext cx="1108432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稳健发展的三大法则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6199224" cy="904875"/>
          </a:xfrm>
          <a:prstGeom prst="roundRect">
            <a:avLst>
              <a:gd name="adj" fmla="val 1273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47537" y="1562100"/>
            <a:ext cx="380905" cy="3810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71183" y="1676315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3135" y="0"/>
                </a:moveTo>
                <a:cubicBezTo>
                  <a:pt x="3316" y="-145"/>
                  <a:pt x="3584" y="-139"/>
                  <a:pt x="3758" y="17"/>
                </a:cubicBezTo>
                <a:cubicBezTo>
                  <a:pt x="3998" y="232"/>
                  <a:pt x="4213" y="470"/>
                  <a:pt x="4420" y="711"/>
                </a:cubicBezTo>
                <a:cubicBezTo>
                  <a:pt x="4684" y="1018"/>
                  <a:pt x="5000" y="1423"/>
                  <a:pt x="5305" y="1904"/>
                </a:cubicBezTo>
                <a:cubicBezTo>
                  <a:pt x="5406" y="1778"/>
                  <a:pt x="5500" y="1666"/>
                  <a:pt x="5582" y="1572"/>
                </a:cubicBezTo>
                <a:cubicBezTo>
                  <a:pt x="5603" y="1547"/>
                  <a:pt x="5625" y="1521"/>
                  <a:pt x="5646" y="1495"/>
                </a:cubicBezTo>
                <a:cubicBezTo>
                  <a:pt x="5801" y="1313"/>
                  <a:pt x="5992" y="1085"/>
                  <a:pt x="6248" y="1085"/>
                </a:cubicBezTo>
                <a:cubicBezTo>
                  <a:pt x="6510" y="1085"/>
                  <a:pt x="6693" y="1306"/>
                  <a:pt x="6850" y="1495"/>
                </a:cubicBezTo>
                <a:cubicBezTo>
                  <a:pt x="6875" y="1527"/>
                  <a:pt x="6900" y="1557"/>
                  <a:pt x="6926" y="1585"/>
                </a:cubicBezTo>
                <a:cubicBezTo>
                  <a:pt x="7127" y="1815"/>
                  <a:pt x="7394" y="2148"/>
                  <a:pt x="7662" y="2558"/>
                </a:cubicBezTo>
                <a:cubicBezTo>
                  <a:pt x="8193" y="3374"/>
                  <a:pt x="8748" y="4535"/>
                  <a:pt x="8748" y="5839"/>
                </a:cubicBezTo>
                <a:cubicBezTo>
                  <a:pt x="8748" y="8137"/>
                  <a:pt x="6789" y="10000"/>
                  <a:pt x="4373" y="10000"/>
                </a:cubicBezTo>
                <a:cubicBezTo>
                  <a:pt x="1958" y="9999"/>
                  <a:pt x="1" y="8138"/>
                  <a:pt x="0" y="5841"/>
                </a:cubicBezTo>
                <a:cubicBezTo>
                  <a:pt x="0" y="4148"/>
                  <a:pt x="803" y="2683"/>
                  <a:pt x="1572" y="1661"/>
                </a:cubicBezTo>
                <a:cubicBezTo>
                  <a:pt x="1961" y="1146"/>
                  <a:pt x="2348" y="734"/>
                  <a:pt x="2639" y="451"/>
                </a:cubicBezTo>
                <a:cubicBezTo>
                  <a:pt x="2799" y="295"/>
                  <a:pt x="2961" y="141"/>
                  <a:pt x="3137" y="2"/>
                </a:cubicBezTo>
                <a:close/>
                <a:moveTo>
                  <a:pt x="4408" y="8218"/>
                </a:moveTo>
                <a:cubicBezTo>
                  <a:pt x="4902" y="8218"/>
                  <a:pt x="5340" y="8088"/>
                  <a:pt x="5752" y="7828"/>
                </a:cubicBezTo>
                <a:cubicBezTo>
                  <a:pt x="6574" y="7282"/>
                  <a:pt x="6795" y="6190"/>
                  <a:pt x="6301" y="5332"/>
                </a:cubicBezTo>
                <a:cubicBezTo>
                  <a:pt x="6213" y="5164"/>
                  <a:pt x="5988" y="5153"/>
                  <a:pt x="5861" y="5294"/>
                </a:cubicBezTo>
                <a:lnTo>
                  <a:pt x="5369" y="5839"/>
                </a:lnTo>
                <a:cubicBezTo>
                  <a:pt x="5240" y="5980"/>
                  <a:pt x="5008" y="5976"/>
                  <a:pt x="4887" y="5829"/>
                </a:cubicBezTo>
                <a:cubicBezTo>
                  <a:pt x="4549" y="5419"/>
                  <a:pt x="3928" y="4670"/>
                  <a:pt x="3611" y="4288"/>
                </a:cubicBezTo>
                <a:cubicBezTo>
                  <a:pt x="3506" y="4159"/>
                  <a:pt x="3314" y="4139"/>
                  <a:pt x="3191" y="4252"/>
                </a:cubicBezTo>
                <a:cubicBezTo>
                  <a:pt x="2834" y="4583"/>
                  <a:pt x="2186" y="5307"/>
                  <a:pt x="2186" y="6190"/>
                </a:cubicBezTo>
                <a:cubicBezTo>
                  <a:pt x="2186" y="7464"/>
                  <a:pt x="3174" y="8218"/>
                  <a:pt x="4406" y="8218"/>
                </a:cubicBezTo>
                <a:close/>
              </a:path>
            </a:pathLst>
          </a:custGeom>
          <a:solidFill>
            <a:srgbClr val="E11D4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80804" y="1590675"/>
            <a:ext cx="532493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火过旺则焚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80804" y="1838325"/>
            <a:ext cx="532493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避免过度扩张，采用</a:t>
            </a:r>
            <a:r>
              <a:rPr sz="1100" b="1" i="0" strike="noStrike">
                <a:solidFill>
                  <a:srgbClr val="E11D4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'蜜室孵化成功率≥80%'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的严格筛选机制，确保质量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430661"/>
            <a:ext cx="6199224" cy="904875"/>
          </a:xfrm>
          <a:prstGeom prst="roundRect">
            <a:avLst>
              <a:gd name="adj" fmla="val 12737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47537" y="2583061"/>
            <a:ext cx="380905" cy="3810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71183" y="2706812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7" y="0"/>
                </a:moveTo>
                <a:cubicBezTo>
                  <a:pt x="5290" y="0"/>
                  <a:pt x="5558" y="169"/>
                  <a:pt x="5698" y="438"/>
                </a:cubicBezTo>
                <a:lnTo>
                  <a:pt x="9998" y="8771"/>
                </a:lnTo>
                <a:cubicBezTo>
                  <a:pt x="10131" y="9029"/>
                  <a:pt x="10125" y="9342"/>
                  <a:pt x="9982" y="9594"/>
                </a:cubicBezTo>
                <a:cubicBezTo>
                  <a:pt x="9839" y="9846"/>
                  <a:pt x="9578" y="10000"/>
                  <a:pt x="9299" y="10000"/>
                </a:cubicBezTo>
                <a:lnTo>
                  <a:pt x="699" y="10000"/>
                </a:lnTo>
                <a:cubicBezTo>
                  <a:pt x="418" y="10000"/>
                  <a:pt x="159" y="9846"/>
                  <a:pt x="16" y="9594"/>
                </a:cubicBezTo>
                <a:cubicBezTo>
                  <a:pt x="-128" y="9342"/>
                  <a:pt x="-134" y="9029"/>
                  <a:pt x="0" y="8771"/>
                </a:cubicBezTo>
                <a:lnTo>
                  <a:pt x="4300" y="438"/>
                </a:lnTo>
                <a:lnTo>
                  <a:pt x="4358" y="342"/>
                </a:lnTo>
                <a:cubicBezTo>
                  <a:pt x="4503" y="129"/>
                  <a:pt x="4740" y="0"/>
                  <a:pt x="4997" y="0"/>
                </a:cubicBezTo>
                <a:close/>
                <a:moveTo>
                  <a:pt x="3283" y="5206"/>
                </a:moveTo>
                <a:lnTo>
                  <a:pt x="3816" y="5765"/>
                </a:lnTo>
                <a:cubicBezTo>
                  <a:pt x="3940" y="5894"/>
                  <a:pt x="4143" y="5894"/>
                  <a:pt x="4266" y="5765"/>
                </a:cubicBezTo>
                <a:lnTo>
                  <a:pt x="5128" y="4862"/>
                </a:lnTo>
                <a:cubicBezTo>
                  <a:pt x="5248" y="4737"/>
                  <a:pt x="5409" y="4667"/>
                  <a:pt x="5578" y="4667"/>
                </a:cubicBezTo>
                <a:lnTo>
                  <a:pt x="6430" y="4667"/>
                </a:lnTo>
                <a:lnTo>
                  <a:pt x="4995" y="1885"/>
                </a:lnTo>
                <a:lnTo>
                  <a:pt x="3281" y="5206"/>
                </a:lnTo>
                <a:close/>
              </a:path>
            </a:pathLst>
          </a:custGeom>
          <a:solidFill>
            <a:srgbClr val="B4530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180804" y="2611636"/>
            <a:ext cx="532493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土过厚则滞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80804" y="2859286"/>
            <a:ext cx="532493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产业园建设需</a:t>
            </a:r>
            <a:r>
              <a:rPr sz="11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'因地制宜'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，结合当地产业特色，避免同质化竞争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451771"/>
            <a:ext cx="6199224" cy="904875"/>
          </a:xfrm>
          <a:prstGeom prst="roundRect">
            <a:avLst>
              <a:gd name="adj" fmla="val 12737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47537" y="3604171"/>
            <a:ext cx="380905" cy="381000"/>
          </a:xfrm>
          <a:prstGeom prst="ellipse">
            <a:avLst/>
          </a:prstGeom>
          <a:solidFill>
            <a:srgbClr val="FA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71183" y="3727921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28" y="215"/>
                </a:moveTo>
                <a:cubicBezTo>
                  <a:pt x="2317" y="81"/>
                  <a:pt x="2461" y="0"/>
                  <a:pt x="2612" y="0"/>
                </a:cubicBezTo>
                <a:lnTo>
                  <a:pt x="7386" y="0"/>
                </a:lnTo>
                <a:cubicBezTo>
                  <a:pt x="7537" y="0"/>
                  <a:pt x="7681" y="79"/>
                  <a:pt x="7770" y="215"/>
                </a:cubicBezTo>
                <a:lnTo>
                  <a:pt x="9998" y="3547"/>
                </a:lnTo>
                <a:cubicBezTo>
                  <a:pt x="10133" y="3749"/>
                  <a:pt x="10119" y="4028"/>
                  <a:pt x="9968" y="4214"/>
                </a:cubicBezTo>
                <a:lnTo>
                  <a:pt x="5353" y="9827"/>
                </a:lnTo>
                <a:cubicBezTo>
                  <a:pt x="5264" y="9936"/>
                  <a:pt x="5134" y="10000"/>
                  <a:pt x="4999" y="10000"/>
                </a:cubicBezTo>
                <a:cubicBezTo>
                  <a:pt x="4864" y="10000"/>
                  <a:pt x="4735" y="9937"/>
                  <a:pt x="4645" y="9827"/>
                </a:cubicBezTo>
                <a:lnTo>
                  <a:pt x="30" y="4214"/>
                </a:lnTo>
                <a:cubicBezTo>
                  <a:pt x="-123" y="4028"/>
                  <a:pt x="-135" y="3749"/>
                  <a:pt x="0" y="3547"/>
                </a:cubicBezTo>
                <a:lnTo>
                  <a:pt x="2228" y="215"/>
                </a:lnTo>
                <a:close/>
                <a:moveTo>
                  <a:pt x="2994" y="1087"/>
                </a:moveTo>
                <a:cubicBezTo>
                  <a:pt x="2928" y="1142"/>
                  <a:pt x="2910" y="1241"/>
                  <a:pt x="2952" y="1318"/>
                </a:cubicBezTo>
                <a:lnTo>
                  <a:pt x="4094" y="3416"/>
                </a:lnTo>
                <a:lnTo>
                  <a:pt x="1166" y="3683"/>
                </a:lnTo>
                <a:cubicBezTo>
                  <a:pt x="1084" y="3690"/>
                  <a:pt x="1020" y="3767"/>
                  <a:pt x="1020" y="3859"/>
                </a:cubicBezTo>
                <a:cubicBezTo>
                  <a:pt x="1020" y="3950"/>
                  <a:pt x="1083" y="4026"/>
                  <a:pt x="1166" y="4034"/>
                </a:cubicBezTo>
                <a:lnTo>
                  <a:pt x="4985" y="4385"/>
                </a:lnTo>
                <a:cubicBezTo>
                  <a:pt x="4993" y="4385"/>
                  <a:pt x="5003" y="4385"/>
                  <a:pt x="5011" y="4385"/>
                </a:cubicBezTo>
                <a:lnTo>
                  <a:pt x="8830" y="4034"/>
                </a:lnTo>
                <a:cubicBezTo>
                  <a:pt x="8912" y="4028"/>
                  <a:pt x="8976" y="3951"/>
                  <a:pt x="8976" y="3859"/>
                </a:cubicBezTo>
                <a:cubicBezTo>
                  <a:pt x="8976" y="3768"/>
                  <a:pt x="8913" y="3692"/>
                  <a:pt x="8830" y="3683"/>
                </a:cubicBezTo>
                <a:lnTo>
                  <a:pt x="5902" y="3414"/>
                </a:lnTo>
                <a:lnTo>
                  <a:pt x="7044" y="1318"/>
                </a:lnTo>
                <a:cubicBezTo>
                  <a:pt x="7086" y="1241"/>
                  <a:pt x="7068" y="1140"/>
                  <a:pt x="7002" y="1087"/>
                </a:cubicBezTo>
                <a:cubicBezTo>
                  <a:pt x="6937" y="1034"/>
                  <a:pt x="6845" y="1043"/>
                  <a:pt x="6789" y="1109"/>
                </a:cubicBezTo>
                <a:lnTo>
                  <a:pt x="4999" y="3249"/>
                </a:lnTo>
                <a:lnTo>
                  <a:pt x="3207" y="1109"/>
                </a:lnTo>
                <a:cubicBezTo>
                  <a:pt x="3151" y="1044"/>
                  <a:pt x="3059" y="1035"/>
                  <a:pt x="2994" y="1087"/>
                </a:cubicBezTo>
                <a:close/>
              </a:path>
            </a:pathLst>
          </a:custGeom>
          <a:solidFill>
            <a:srgbClr val="A21CA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80804" y="3632746"/>
            <a:ext cx="532493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金过刚则折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80804" y="3880396"/>
            <a:ext cx="532493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全球扩张需</a:t>
            </a:r>
            <a:r>
              <a:rPr sz="1100" b="1" i="0" strike="noStrike">
                <a:solidFill>
                  <a:srgbClr val="A21CA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'文化适配'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，在海外市场融入当地文化元素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472880"/>
            <a:ext cx="6199224" cy="904875"/>
          </a:xfrm>
          <a:prstGeom prst="roundRect">
            <a:avLst>
              <a:gd name="adj" fmla="val 12737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47537" y="4625280"/>
            <a:ext cx="380905" cy="381000"/>
          </a:xfrm>
          <a:prstGeom prst="ellipse">
            <a:avLst/>
          </a:prstGeom>
          <a:solidFill>
            <a:srgbClr val="F3E8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71183" y="4749032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7E22C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180804" y="4653855"/>
            <a:ext cx="532493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全球案例实践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180804" y="4901505"/>
            <a:ext cx="532493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巴黎蜜室中心融入</a:t>
            </a:r>
            <a:r>
              <a:rPr sz="1100" b="1" i="0" strike="noStrike">
                <a:solidFill>
                  <a:srgbClr val="7E22C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法式浪漫美学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，纽约蜜室中心链接</a:t>
            </a:r>
            <a:r>
              <a:rPr sz="1100" b="1" i="0" strike="noStrike">
                <a:solidFill>
                  <a:srgbClr val="7E22C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华尔街资本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493991"/>
            <a:ext cx="6199224" cy="904875"/>
          </a:xfrm>
          <a:prstGeom prst="roundRect">
            <a:avLst>
              <a:gd name="adj" fmla="val 12737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47537" y="5646391"/>
            <a:ext cx="380905" cy="381000"/>
          </a:xfrm>
          <a:prstGeom prst="ellipse">
            <a:avLst/>
          </a:prstGeom>
          <a:solidFill>
            <a:srgbClr val="FCE7F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71183" y="5770141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BE185D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80804" y="5674966"/>
            <a:ext cx="532493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数字化管理风控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80804" y="5922616"/>
            <a:ext cx="532493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部署数字化监控系统，实时监测各蜜室运营数据，智能预警潜在风险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962819" y="1409700"/>
            <a:ext cx="5075556" cy="4648200"/>
          </a:xfrm>
          <a:prstGeom prst="roundRect">
            <a:avLst>
              <a:gd name="adj" fmla="val 645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>
            <a:alphaModFix amt="100000"/>
          </a:blip>
          <a:srcRect l="15834" r="15834"/>
          <a:stretch>
            <a:fillRect/>
          </a:stretch>
        </p:blipFill>
        <p:spPr>
          <a:xfrm>
            <a:off x="7000911" y="1447800"/>
            <a:ext cx="4997441" cy="4572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AutoShape 34"/>
          <p:cNvSpPr/>
          <p:nvPr/>
        </p:nvSpPr>
        <p:spPr>
          <a:xfrm>
            <a:off x="8657847" y="6283107"/>
            <a:ext cx="103707" cy="82987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7515" y="625"/>
                </a:moveTo>
                <a:lnTo>
                  <a:pt x="10025" y="625"/>
                </a:lnTo>
                <a:cubicBezTo>
                  <a:pt x="10373" y="625"/>
                  <a:pt x="10653" y="904"/>
                  <a:pt x="10653" y="1250"/>
                </a:cubicBezTo>
                <a:cubicBezTo>
                  <a:pt x="10653" y="1595"/>
                  <a:pt x="10372" y="1875"/>
                  <a:pt x="10025" y="1875"/>
                </a:cubicBezTo>
                <a:lnTo>
                  <a:pt x="7797" y="1875"/>
                </a:lnTo>
                <a:cubicBezTo>
                  <a:pt x="7695" y="2379"/>
                  <a:pt x="7348" y="2795"/>
                  <a:pt x="6887" y="2994"/>
                </a:cubicBezTo>
                <a:lnTo>
                  <a:pt x="6887" y="8750"/>
                </a:lnTo>
                <a:lnTo>
                  <a:pt x="10025" y="8750"/>
                </a:lnTo>
                <a:cubicBezTo>
                  <a:pt x="10373" y="8750"/>
                  <a:pt x="10653" y="9029"/>
                  <a:pt x="10653" y="9375"/>
                </a:cubicBezTo>
                <a:cubicBezTo>
                  <a:pt x="10653" y="9720"/>
                  <a:pt x="10372" y="10000"/>
                  <a:pt x="10025" y="10000"/>
                </a:cubicBezTo>
                <a:lnTo>
                  <a:pt x="2493" y="10000"/>
                </a:lnTo>
                <a:cubicBezTo>
                  <a:pt x="2146" y="10000"/>
                  <a:pt x="1865" y="9721"/>
                  <a:pt x="1865" y="9375"/>
                </a:cubicBezTo>
                <a:cubicBezTo>
                  <a:pt x="1865" y="9030"/>
                  <a:pt x="2147" y="8750"/>
                  <a:pt x="2493" y="8750"/>
                </a:cubicBezTo>
                <a:lnTo>
                  <a:pt x="5632" y="8750"/>
                </a:lnTo>
                <a:lnTo>
                  <a:pt x="5632" y="2994"/>
                </a:lnTo>
                <a:cubicBezTo>
                  <a:pt x="5171" y="2793"/>
                  <a:pt x="4823" y="2377"/>
                  <a:pt x="4721" y="1875"/>
                </a:cubicBezTo>
                <a:lnTo>
                  <a:pt x="2493" y="1875"/>
                </a:lnTo>
                <a:cubicBezTo>
                  <a:pt x="2146" y="1875"/>
                  <a:pt x="1865" y="1596"/>
                  <a:pt x="1865" y="1250"/>
                </a:cubicBezTo>
                <a:cubicBezTo>
                  <a:pt x="1865" y="905"/>
                  <a:pt x="2147" y="625"/>
                  <a:pt x="2493" y="625"/>
                </a:cubicBezTo>
                <a:lnTo>
                  <a:pt x="5004" y="625"/>
                </a:lnTo>
                <a:cubicBezTo>
                  <a:pt x="5290" y="246"/>
                  <a:pt x="5745" y="0"/>
                  <a:pt x="6259" y="0"/>
                </a:cubicBezTo>
                <a:cubicBezTo>
                  <a:pt x="6753" y="0"/>
                  <a:pt x="7218" y="232"/>
                  <a:pt x="7515" y="625"/>
                </a:cubicBezTo>
                <a:close/>
                <a:moveTo>
                  <a:pt x="8605" y="6250"/>
                </a:moveTo>
                <a:lnTo>
                  <a:pt x="11446" y="6250"/>
                </a:lnTo>
                <a:lnTo>
                  <a:pt x="10025" y="3824"/>
                </a:lnTo>
                <a:lnTo>
                  <a:pt x="8605" y="6250"/>
                </a:lnTo>
                <a:close/>
                <a:moveTo>
                  <a:pt x="10025" y="8125"/>
                </a:moveTo>
                <a:cubicBezTo>
                  <a:pt x="8792" y="8125"/>
                  <a:pt x="7766" y="7461"/>
                  <a:pt x="7554" y="6584"/>
                </a:cubicBezTo>
                <a:cubicBezTo>
                  <a:pt x="7503" y="6369"/>
                  <a:pt x="7574" y="6148"/>
                  <a:pt x="7685" y="5957"/>
                </a:cubicBezTo>
                <a:lnTo>
                  <a:pt x="9553" y="2770"/>
                </a:lnTo>
                <a:cubicBezTo>
                  <a:pt x="9651" y="2602"/>
                  <a:pt x="9831" y="2500"/>
                  <a:pt x="10025" y="2500"/>
                </a:cubicBezTo>
                <a:cubicBezTo>
                  <a:pt x="10220" y="2500"/>
                  <a:pt x="10400" y="2603"/>
                  <a:pt x="10498" y="2770"/>
                </a:cubicBezTo>
                <a:lnTo>
                  <a:pt x="12366" y="5957"/>
                </a:lnTo>
                <a:cubicBezTo>
                  <a:pt x="12477" y="6148"/>
                  <a:pt x="12548" y="6369"/>
                  <a:pt x="12497" y="6584"/>
                </a:cubicBezTo>
                <a:cubicBezTo>
                  <a:pt x="12285" y="7459"/>
                  <a:pt x="11259" y="8125"/>
                  <a:pt x="10025" y="8125"/>
                </a:cubicBezTo>
                <a:close/>
                <a:moveTo>
                  <a:pt x="2470" y="3824"/>
                </a:moveTo>
                <a:lnTo>
                  <a:pt x="1049" y="6250"/>
                </a:lnTo>
                <a:lnTo>
                  <a:pt x="3892" y="6250"/>
                </a:lnTo>
                <a:lnTo>
                  <a:pt x="2470" y="3824"/>
                </a:lnTo>
                <a:close/>
                <a:moveTo>
                  <a:pt x="0" y="6584"/>
                </a:moveTo>
                <a:cubicBezTo>
                  <a:pt x="-51" y="6369"/>
                  <a:pt x="20" y="6148"/>
                  <a:pt x="131" y="5957"/>
                </a:cubicBezTo>
                <a:lnTo>
                  <a:pt x="1999" y="2770"/>
                </a:lnTo>
                <a:cubicBezTo>
                  <a:pt x="2097" y="2602"/>
                  <a:pt x="2277" y="2500"/>
                  <a:pt x="2472" y="2500"/>
                </a:cubicBezTo>
                <a:cubicBezTo>
                  <a:pt x="2666" y="2500"/>
                  <a:pt x="2846" y="2603"/>
                  <a:pt x="2944" y="2770"/>
                </a:cubicBezTo>
                <a:lnTo>
                  <a:pt x="4812" y="5957"/>
                </a:lnTo>
                <a:cubicBezTo>
                  <a:pt x="4923" y="6148"/>
                  <a:pt x="4994" y="6369"/>
                  <a:pt x="4943" y="6584"/>
                </a:cubicBezTo>
                <a:cubicBezTo>
                  <a:pt x="4731" y="7459"/>
                  <a:pt x="3705" y="8125"/>
                  <a:pt x="2472" y="8125"/>
                </a:cubicBezTo>
                <a:cubicBezTo>
                  <a:pt x="1238" y="8125"/>
                  <a:pt x="212" y="7461"/>
                  <a:pt x="0" y="6584"/>
                </a:cubicBez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8837734" y="6229350"/>
            <a:ext cx="162732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象征风险控制与平衡发展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3F4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FF1F2">
                  <a:alpha val="100000"/>
                </a:srgbClr>
              </a:gs>
              <a:gs pos="50000">
                <a:srgbClr val="FDF4FF">
                  <a:alpha val="100000"/>
                </a:srgbClr>
              </a:gs>
              <a:gs pos="100000">
                <a:srgbClr val="FFFBEB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95300"/>
            <a:ext cx="112747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F43F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超越商业的时代使命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819150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愿景与使命：</a:t>
            </a:r>
            <a:r>
              <a:rPr sz="2700" b="1" i="0" strike="noStrike">
                <a:solidFill>
                  <a:srgbClr val="C026D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百年品牌的火种传承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1381125"/>
            <a:ext cx="914171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026D3">
                  <a:alpha val="100000"/>
                </a:srgbClr>
              </a:gs>
              <a:gs pos="100000">
                <a:srgbClr val="F43F5E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1647825"/>
            <a:ext cx="3837615" cy="4752975"/>
          </a:xfrm>
          <a:prstGeom prst="roundRect">
            <a:avLst>
              <a:gd name="adj" fmla="val 70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3501" b="3501"/>
          <a:stretch>
            <a:fillRect/>
          </a:stretch>
        </p:blipFill>
        <p:spPr>
          <a:xfrm>
            <a:off x="476131" y="1666875"/>
            <a:ext cx="3801459" cy="47148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4601359" y="1647825"/>
            <a:ext cx="7132442" cy="857250"/>
          </a:xfrm>
          <a:prstGeom prst="roundRect">
            <a:avLst>
              <a:gd name="adj" fmla="val 946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4791812" y="1886971"/>
            <a:ext cx="148196" cy="169409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3135" y="0"/>
                </a:moveTo>
                <a:cubicBezTo>
                  <a:pt x="3316" y="-145"/>
                  <a:pt x="3584" y="-139"/>
                  <a:pt x="3758" y="17"/>
                </a:cubicBezTo>
                <a:cubicBezTo>
                  <a:pt x="3998" y="232"/>
                  <a:pt x="4213" y="470"/>
                  <a:pt x="4420" y="711"/>
                </a:cubicBezTo>
                <a:cubicBezTo>
                  <a:pt x="4684" y="1018"/>
                  <a:pt x="5000" y="1423"/>
                  <a:pt x="5305" y="1904"/>
                </a:cubicBezTo>
                <a:cubicBezTo>
                  <a:pt x="5406" y="1778"/>
                  <a:pt x="5500" y="1666"/>
                  <a:pt x="5582" y="1572"/>
                </a:cubicBezTo>
                <a:cubicBezTo>
                  <a:pt x="5603" y="1547"/>
                  <a:pt x="5625" y="1521"/>
                  <a:pt x="5646" y="1495"/>
                </a:cubicBezTo>
                <a:cubicBezTo>
                  <a:pt x="5801" y="1313"/>
                  <a:pt x="5992" y="1085"/>
                  <a:pt x="6248" y="1085"/>
                </a:cubicBezTo>
                <a:cubicBezTo>
                  <a:pt x="6510" y="1085"/>
                  <a:pt x="6693" y="1306"/>
                  <a:pt x="6850" y="1495"/>
                </a:cubicBezTo>
                <a:cubicBezTo>
                  <a:pt x="6875" y="1527"/>
                  <a:pt x="6900" y="1557"/>
                  <a:pt x="6926" y="1585"/>
                </a:cubicBezTo>
                <a:cubicBezTo>
                  <a:pt x="7127" y="1815"/>
                  <a:pt x="7394" y="2148"/>
                  <a:pt x="7662" y="2558"/>
                </a:cubicBezTo>
                <a:cubicBezTo>
                  <a:pt x="8193" y="3374"/>
                  <a:pt x="8748" y="4535"/>
                  <a:pt x="8748" y="5839"/>
                </a:cubicBezTo>
                <a:cubicBezTo>
                  <a:pt x="8748" y="8137"/>
                  <a:pt x="6789" y="10000"/>
                  <a:pt x="4373" y="10000"/>
                </a:cubicBezTo>
                <a:cubicBezTo>
                  <a:pt x="1958" y="9999"/>
                  <a:pt x="1" y="8138"/>
                  <a:pt x="0" y="5841"/>
                </a:cubicBezTo>
                <a:cubicBezTo>
                  <a:pt x="0" y="4148"/>
                  <a:pt x="803" y="2683"/>
                  <a:pt x="1572" y="1661"/>
                </a:cubicBezTo>
                <a:cubicBezTo>
                  <a:pt x="1961" y="1146"/>
                  <a:pt x="2348" y="734"/>
                  <a:pt x="2639" y="451"/>
                </a:cubicBezTo>
                <a:cubicBezTo>
                  <a:pt x="2799" y="295"/>
                  <a:pt x="2961" y="141"/>
                  <a:pt x="3137" y="2"/>
                </a:cubicBezTo>
                <a:close/>
                <a:moveTo>
                  <a:pt x="4408" y="8218"/>
                </a:moveTo>
                <a:cubicBezTo>
                  <a:pt x="4902" y="8218"/>
                  <a:pt x="5340" y="8088"/>
                  <a:pt x="5752" y="7828"/>
                </a:cubicBezTo>
                <a:cubicBezTo>
                  <a:pt x="6574" y="7282"/>
                  <a:pt x="6795" y="6190"/>
                  <a:pt x="6301" y="5332"/>
                </a:cubicBezTo>
                <a:cubicBezTo>
                  <a:pt x="6213" y="5164"/>
                  <a:pt x="5988" y="5153"/>
                  <a:pt x="5861" y="5294"/>
                </a:cubicBezTo>
                <a:lnTo>
                  <a:pt x="5369" y="5839"/>
                </a:lnTo>
                <a:cubicBezTo>
                  <a:pt x="5240" y="5980"/>
                  <a:pt x="5008" y="5976"/>
                  <a:pt x="4887" y="5829"/>
                </a:cubicBezTo>
                <a:cubicBezTo>
                  <a:pt x="4549" y="5419"/>
                  <a:pt x="3928" y="4670"/>
                  <a:pt x="3611" y="4288"/>
                </a:cubicBezTo>
                <a:cubicBezTo>
                  <a:pt x="3506" y="4159"/>
                  <a:pt x="3314" y="4139"/>
                  <a:pt x="3191" y="4252"/>
                </a:cubicBezTo>
                <a:cubicBezTo>
                  <a:pt x="2834" y="4583"/>
                  <a:pt x="2186" y="5307"/>
                  <a:pt x="2186" y="6190"/>
                </a:cubicBezTo>
                <a:cubicBezTo>
                  <a:pt x="2186" y="7464"/>
                  <a:pt x="3174" y="8218"/>
                  <a:pt x="4406" y="8218"/>
                </a:cubicBezTo>
                <a:close/>
              </a:path>
            </a:pathLst>
          </a:custGeom>
          <a:solidFill>
            <a:srgbClr val="C026D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5054279" y="1838325"/>
            <a:ext cx="5332666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使命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054279" y="2124075"/>
            <a:ext cx="576118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让每个女性创业者都能拥有自己的百年品牌，让中华文化通过商业载体走向全球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01359" y="2621161"/>
            <a:ext cx="7132442" cy="857250"/>
          </a:xfrm>
          <a:prstGeom prst="roundRect">
            <a:avLst>
              <a:gd name="adj" fmla="val 9460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4791812" y="2870895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5054279" y="2811661"/>
            <a:ext cx="341013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愿景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054279" y="3097411"/>
            <a:ext cx="368629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成为全球最具影响力的'品牌孵化中枢'，市值百万亿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601359" y="3594646"/>
            <a:ext cx="7132442" cy="857250"/>
          </a:xfrm>
          <a:prstGeom prst="roundRect">
            <a:avLst>
              <a:gd name="adj" fmla="val 9460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791812" y="384437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8748" y="5000"/>
                </a:moveTo>
                <a:cubicBezTo>
                  <a:pt x="8748" y="2930"/>
                  <a:pt x="7068" y="1250"/>
                  <a:pt x="4999" y="1250"/>
                </a:cubicBezTo>
                <a:cubicBezTo>
                  <a:pt x="2930" y="1250"/>
                  <a:pt x="1250" y="2930"/>
                  <a:pt x="1250" y="5000"/>
                </a:cubicBezTo>
                <a:cubicBezTo>
                  <a:pt x="1250" y="7070"/>
                  <a:pt x="2930" y="8750"/>
                  <a:pt x="4999" y="8750"/>
                </a:cubicBezTo>
                <a:cubicBezTo>
                  <a:pt x="7068" y="8750"/>
                  <a:pt x="8748" y="7070"/>
                  <a:pt x="8748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4999" y="6563"/>
                </a:moveTo>
                <a:cubicBezTo>
                  <a:pt x="5861" y="6563"/>
                  <a:pt x="6561" y="5862"/>
                  <a:pt x="6561" y="5000"/>
                </a:cubicBezTo>
                <a:cubicBezTo>
                  <a:pt x="6561" y="4138"/>
                  <a:pt x="5861" y="3438"/>
                  <a:pt x="4999" y="3438"/>
                </a:cubicBezTo>
                <a:cubicBezTo>
                  <a:pt x="4137" y="3438"/>
                  <a:pt x="3437" y="4138"/>
                  <a:pt x="3437" y="5000"/>
                </a:cubicBezTo>
                <a:cubicBezTo>
                  <a:pt x="3437" y="5862"/>
                  <a:pt x="4137" y="6563"/>
                  <a:pt x="4999" y="6563"/>
                </a:cubicBezTo>
                <a:close/>
                <a:moveTo>
                  <a:pt x="4999" y="2188"/>
                </a:moveTo>
                <a:cubicBezTo>
                  <a:pt x="6551" y="2188"/>
                  <a:pt x="7811" y="3448"/>
                  <a:pt x="7811" y="5000"/>
                </a:cubicBezTo>
                <a:cubicBezTo>
                  <a:pt x="7811" y="6552"/>
                  <a:pt x="6551" y="7813"/>
                  <a:pt x="4999" y="7813"/>
                </a:cubicBezTo>
                <a:cubicBezTo>
                  <a:pt x="3447" y="7813"/>
                  <a:pt x="2187" y="6552"/>
                  <a:pt x="2187" y="5000"/>
                </a:cubicBezTo>
                <a:cubicBezTo>
                  <a:pt x="2187" y="3448"/>
                  <a:pt x="3447" y="2188"/>
                  <a:pt x="4999" y="2188"/>
                </a:cubicBezTo>
                <a:close/>
                <a:moveTo>
                  <a:pt x="4374" y="5000"/>
                </a:moveTo>
                <a:cubicBezTo>
                  <a:pt x="4374" y="4655"/>
                  <a:pt x="4654" y="4375"/>
                  <a:pt x="4999" y="4375"/>
                </a:cubicBezTo>
                <a:cubicBezTo>
                  <a:pt x="5344" y="4375"/>
                  <a:pt x="5624" y="4655"/>
                  <a:pt x="5624" y="5000"/>
                </a:cubicBezTo>
                <a:cubicBezTo>
                  <a:pt x="5624" y="5345"/>
                  <a:pt x="5344" y="5625"/>
                  <a:pt x="4999" y="5625"/>
                </a:cubicBezTo>
                <a:cubicBezTo>
                  <a:pt x="4654" y="5625"/>
                  <a:pt x="4374" y="5345"/>
                  <a:pt x="4374" y="500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5054279" y="3785146"/>
            <a:ext cx="311553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目标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5054279" y="4070896"/>
            <a:ext cx="337264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孵化 1000 个百年品牌，影响 10 亿女性创业者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601359" y="4568130"/>
            <a:ext cx="7132442" cy="857250"/>
          </a:xfrm>
          <a:prstGeom prst="roundRect">
            <a:avLst>
              <a:gd name="adj" fmla="val 9460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4791812" y="481786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28" y="215"/>
                </a:moveTo>
                <a:cubicBezTo>
                  <a:pt x="2317" y="81"/>
                  <a:pt x="2461" y="0"/>
                  <a:pt x="2612" y="0"/>
                </a:cubicBezTo>
                <a:lnTo>
                  <a:pt x="7386" y="0"/>
                </a:lnTo>
                <a:cubicBezTo>
                  <a:pt x="7537" y="0"/>
                  <a:pt x="7681" y="79"/>
                  <a:pt x="7770" y="215"/>
                </a:cubicBezTo>
                <a:lnTo>
                  <a:pt x="9998" y="3547"/>
                </a:lnTo>
                <a:cubicBezTo>
                  <a:pt x="10133" y="3749"/>
                  <a:pt x="10119" y="4028"/>
                  <a:pt x="9968" y="4214"/>
                </a:cubicBezTo>
                <a:lnTo>
                  <a:pt x="5353" y="9827"/>
                </a:lnTo>
                <a:cubicBezTo>
                  <a:pt x="5264" y="9936"/>
                  <a:pt x="5134" y="10000"/>
                  <a:pt x="4999" y="10000"/>
                </a:cubicBezTo>
                <a:cubicBezTo>
                  <a:pt x="4864" y="10000"/>
                  <a:pt x="4735" y="9937"/>
                  <a:pt x="4645" y="9827"/>
                </a:cubicBezTo>
                <a:lnTo>
                  <a:pt x="30" y="4214"/>
                </a:lnTo>
                <a:cubicBezTo>
                  <a:pt x="-123" y="4028"/>
                  <a:pt x="-135" y="3749"/>
                  <a:pt x="0" y="3547"/>
                </a:cubicBezTo>
                <a:lnTo>
                  <a:pt x="2228" y="215"/>
                </a:lnTo>
                <a:close/>
                <a:moveTo>
                  <a:pt x="2994" y="1087"/>
                </a:moveTo>
                <a:cubicBezTo>
                  <a:pt x="2928" y="1142"/>
                  <a:pt x="2910" y="1241"/>
                  <a:pt x="2952" y="1318"/>
                </a:cubicBezTo>
                <a:lnTo>
                  <a:pt x="4094" y="3416"/>
                </a:lnTo>
                <a:lnTo>
                  <a:pt x="1166" y="3683"/>
                </a:lnTo>
                <a:cubicBezTo>
                  <a:pt x="1084" y="3690"/>
                  <a:pt x="1020" y="3767"/>
                  <a:pt x="1020" y="3859"/>
                </a:cubicBezTo>
                <a:cubicBezTo>
                  <a:pt x="1020" y="3950"/>
                  <a:pt x="1083" y="4026"/>
                  <a:pt x="1166" y="4034"/>
                </a:cubicBezTo>
                <a:lnTo>
                  <a:pt x="4985" y="4385"/>
                </a:lnTo>
                <a:cubicBezTo>
                  <a:pt x="4993" y="4385"/>
                  <a:pt x="5003" y="4385"/>
                  <a:pt x="5011" y="4385"/>
                </a:cubicBezTo>
                <a:lnTo>
                  <a:pt x="8830" y="4034"/>
                </a:lnTo>
                <a:cubicBezTo>
                  <a:pt x="8912" y="4028"/>
                  <a:pt x="8976" y="3951"/>
                  <a:pt x="8976" y="3859"/>
                </a:cubicBezTo>
                <a:cubicBezTo>
                  <a:pt x="8976" y="3768"/>
                  <a:pt x="8913" y="3692"/>
                  <a:pt x="8830" y="3683"/>
                </a:cubicBezTo>
                <a:lnTo>
                  <a:pt x="5902" y="3414"/>
                </a:lnTo>
                <a:lnTo>
                  <a:pt x="7044" y="1318"/>
                </a:lnTo>
                <a:cubicBezTo>
                  <a:pt x="7086" y="1241"/>
                  <a:pt x="7068" y="1140"/>
                  <a:pt x="7002" y="1087"/>
                </a:cubicBezTo>
                <a:cubicBezTo>
                  <a:pt x="6937" y="1034"/>
                  <a:pt x="6845" y="1043"/>
                  <a:pt x="6789" y="1109"/>
                </a:cubicBezTo>
                <a:lnTo>
                  <a:pt x="4999" y="3249"/>
                </a:lnTo>
                <a:lnTo>
                  <a:pt x="3207" y="1109"/>
                </a:lnTo>
                <a:cubicBezTo>
                  <a:pt x="3151" y="1044"/>
                  <a:pt x="3059" y="1035"/>
                  <a:pt x="2994" y="1087"/>
                </a:cubicBezTo>
                <a:close/>
              </a:path>
            </a:pathLst>
          </a:custGeom>
          <a:solidFill>
            <a:srgbClr val="6B21A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5054279" y="4758630"/>
            <a:ext cx="396140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价值观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5054279" y="5044380"/>
            <a:ext cx="428517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离火之心（创新）、坤土之德（包容）、乾金之志（卓越）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601359" y="5541616"/>
            <a:ext cx="7132442" cy="857250"/>
          </a:xfrm>
          <a:prstGeom prst="roundRect">
            <a:avLst>
              <a:gd name="adj" fmla="val 9460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4791812" y="5806172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628" y="0"/>
                  <a:pt x="8748" y="1120"/>
                  <a:pt x="8748" y="2500"/>
                </a:cubicBezTo>
                <a:cubicBezTo>
                  <a:pt x="8748" y="3880"/>
                  <a:pt x="7628" y="5000"/>
                  <a:pt x="6249" y="5000"/>
                </a:cubicBezTo>
                <a:cubicBezTo>
                  <a:pt x="4869" y="5000"/>
                  <a:pt x="3749" y="3880"/>
                  <a:pt x="3749" y="2500"/>
                </a:cubicBezTo>
                <a:cubicBezTo>
                  <a:pt x="3749" y="1120"/>
                  <a:pt x="4869" y="0"/>
                  <a:pt x="6249" y="0"/>
                </a:cubicBezTo>
                <a:close/>
                <a:moveTo>
                  <a:pt x="781" y="1250"/>
                </a:moveTo>
                <a:cubicBezTo>
                  <a:pt x="1213" y="1250"/>
                  <a:pt x="1562" y="1600"/>
                  <a:pt x="1562" y="2031"/>
                </a:cubicBezTo>
                <a:lnTo>
                  <a:pt x="1562" y="5160"/>
                </a:lnTo>
                <a:cubicBezTo>
                  <a:pt x="1562" y="5492"/>
                  <a:pt x="1693" y="5811"/>
                  <a:pt x="1927" y="6045"/>
                </a:cubicBezTo>
                <a:lnTo>
                  <a:pt x="2925" y="7043"/>
                </a:lnTo>
                <a:cubicBezTo>
                  <a:pt x="3087" y="7205"/>
                  <a:pt x="3341" y="7230"/>
                  <a:pt x="3530" y="7104"/>
                </a:cubicBezTo>
                <a:cubicBezTo>
                  <a:pt x="3782" y="6936"/>
                  <a:pt x="3817" y="6578"/>
                  <a:pt x="3603" y="6365"/>
                </a:cubicBezTo>
                <a:cubicBezTo>
                  <a:pt x="3460" y="6223"/>
                  <a:pt x="3152" y="5914"/>
                  <a:pt x="2681" y="5443"/>
                </a:cubicBezTo>
                <a:cubicBezTo>
                  <a:pt x="2437" y="5199"/>
                  <a:pt x="2437" y="4803"/>
                  <a:pt x="2681" y="4559"/>
                </a:cubicBezTo>
                <a:cubicBezTo>
                  <a:pt x="2925" y="4314"/>
                  <a:pt x="3321" y="4314"/>
                  <a:pt x="3566" y="4559"/>
                </a:cubicBezTo>
                <a:cubicBezTo>
                  <a:pt x="4036" y="5029"/>
                  <a:pt x="4345" y="5338"/>
                  <a:pt x="4487" y="5480"/>
                </a:cubicBezTo>
                <a:lnTo>
                  <a:pt x="4487" y="5480"/>
                </a:lnTo>
                <a:lnTo>
                  <a:pt x="4981" y="5975"/>
                </a:lnTo>
                <a:cubicBezTo>
                  <a:pt x="5391" y="6385"/>
                  <a:pt x="5622" y="6941"/>
                  <a:pt x="5622" y="7521"/>
                </a:cubicBezTo>
                <a:lnTo>
                  <a:pt x="5622" y="9063"/>
                </a:lnTo>
                <a:cubicBezTo>
                  <a:pt x="5622" y="9580"/>
                  <a:pt x="5202" y="10000"/>
                  <a:pt x="4684" y="10000"/>
                </a:cubicBezTo>
                <a:lnTo>
                  <a:pt x="3382" y="10000"/>
                </a:lnTo>
                <a:cubicBezTo>
                  <a:pt x="3050" y="10000"/>
                  <a:pt x="2732" y="9869"/>
                  <a:pt x="2497" y="9635"/>
                </a:cubicBezTo>
                <a:lnTo>
                  <a:pt x="549" y="7684"/>
                </a:lnTo>
                <a:cubicBezTo>
                  <a:pt x="197" y="7332"/>
                  <a:pt x="0" y="6855"/>
                  <a:pt x="0" y="6357"/>
                </a:cubicBezTo>
                <a:lnTo>
                  <a:pt x="0" y="2031"/>
                </a:lnTo>
                <a:cubicBezTo>
                  <a:pt x="0" y="1600"/>
                  <a:pt x="350" y="1250"/>
                  <a:pt x="781" y="1250"/>
                </a:cubicBezTo>
                <a:close/>
                <a:moveTo>
                  <a:pt x="11716" y="1250"/>
                </a:moveTo>
                <a:cubicBezTo>
                  <a:pt x="12147" y="1250"/>
                  <a:pt x="12497" y="1600"/>
                  <a:pt x="12497" y="2031"/>
                </a:cubicBezTo>
                <a:lnTo>
                  <a:pt x="12497" y="6357"/>
                </a:lnTo>
                <a:cubicBezTo>
                  <a:pt x="12497" y="6855"/>
                  <a:pt x="12300" y="7332"/>
                  <a:pt x="11948" y="7684"/>
                </a:cubicBezTo>
                <a:lnTo>
                  <a:pt x="9998" y="9635"/>
                </a:lnTo>
                <a:cubicBezTo>
                  <a:pt x="9763" y="9869"/>
                  <a:pt x="9445" y="10000"/>
                  <a:pt x="9113" y="10000"/>
                </a:cubicBezTo>
                <a:lnTo>
                  <a:pt x="7811" y="10000"/>
                </a:lnTo>
                <a:cubicBezTo>
                  <a:pt x="7293" y="10000"/>
                  <a:pt x="6873" y="9580"/>
                  <a:pt x="6873" y="9063"/>
                </a:cubicBezTo>
                <a:lnTo>
                  <a:pt x="6873" y="7521"/>
                </a:lnTo>
                <a:cubicBezTo>
                  <a:pt x="6873" y="6941"/>
                  <a:pt x="7104" y="6385"/>
                  <a:pt x="7514" y="5975"/>
                </a:cubicBezTo>
                <a:lnTo>
                  <a:pt x="8008" y="5480"/>
                </a:lnTo>
                <a:lnTo>
                  <a:pt x="8008" y="5480"/>
                </a:lnTo>
                <a:cubicBezTo>
                  <a:pt x="8150" y="5338"/>
                  <a:pt x="8459" y="5029"/>
                  <a:pt x="8929" y="4559"/>
                </a:cubicBezTo>
                <a:cubicBezTo>
                  <a:pt x="9174" y="4314"/>
                  <a:pt x="9570" y="4314"/>
                  <a:pt x="9814" y="4559"/>
                </a:cubicBezTo>
                <a:cubicBezTo>
                  <a:pt x="10058" y="4803"/>
                  <a:pt x="10058" y="5199"/>
                  <a:pt x="9814" y="5443"/>
                </a:cubicBezTo>
                <a:cubicBezTo>
                  <a:pt x="9343" y="5914"/>
                  <a:pt x="9035" y="6223"/>
                  <a:pt x="8892" y="6365"/>
                </a:cubicBezTo>
                <a:cubicBezTo>
                  <a:pt x="8678" y="6580"/>
                  <a:pt x="8713" y="6936"/>
                  <a:pt x="8965" y="7104"/>
                </a:cubicBezTo>
                <a:cubicBezTo>
                  <a:pt x="9154" y="7230"/>
                  <a:pt x="9408" y="7205"/>
                  <a:pt x="9570" y="7043"/>
                </a:cubicBezTo>
                <a:lnTo>
                  <a:pt x="10568" y="6045"/>
                </a:lnTo>
                <a:cubicBezTo>
                  <a:pt x="10802" y="5811"/>
                  <a:pt x="10933" y="5492"/>
                  <a:pt x="10933" y="5160"/>
                </a:cubicBezTo>
                <a:lnTo>
                  <a:pt x="10935" y="2031"/>
                </a:lnTo>
                <a:cubicBezTo>
                  <a:pt x="10935" y="1600"/>
                  <a:pt x="11284" y="1250"/>
                  <a:pt x="11716" y="1250"/>
                </a:cubicBezTo>
                <a:close/>
              </a:path>
            </a:pathLst>
          </a:custGeom>
          <a:solidFill>
            <a:srgbClr val="DB277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1"/>
          <p:nvPr/>
        </p:nvSpPr>
        <p:spPr>
          <a:xfrm>
            <a:off x="5054279" y="5732116"/>
            <a:ext cx="380904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701A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社会价值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5054279" y="6017866"/>
            <a:ext cx="411377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推动女性经济独立，促进文化软实力输出，创造就业机会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0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381000" y="8890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TextBox 5"/>
          <p:cNvSpPr txBox="1"/>
          <p:nvPr/>
        </p:nvSpPr>
        <p:spPr>
          <a:xfrm>
            <a:off x="2779902" y="3429000"/>
            <a:ext cx="7092565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>
            <a:scene3d>
              <a:camera prst="orthographicFront"/>
              <a:lightRig rig="threePt" dir="t"/>
            </a:scene3d>
          </a:bodyPr>
          <a:lstStyle/>
          <a:p>
            <a:pPr algn="ctr">
              <a:defRPr/>
            </a:pPr>
            <a:r>
              <a:rPr lang="en-US" sz="3600" b="1" i="0" strike="noStrike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</a:rPr>
              <a:t>蜜室，点燃全球女性的创业之火</a:t>
            </a:r>
            <a:endParaRPr lang="en-US" sz="3600" b="1" i="0" strike="noStrike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76938" y="5410200"/>
            <a:ext cx="3399575" cy="3143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2300" b="0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期待与您共创百年传奇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637390" y="3124200"/>
            <a:ext cx="914171" cy="38100"/>
          </a:xfrm>
          <a:prstGeom prst="rect">
            <a:avLst/>
          </a:prstGeom>
          <a:gradFill>
            <a:gsLst>
              <a:gs pos="0">
                <a:srgbClr val="F59E0B">
                  <a:alpha val="0"/>
                </a:srgbClr>
              </a:gs>
              <a:gs pos="50000">
                <a:srgbClr val="F59E0B">
                  <a:alpha val="100000"/>
                </a:srgbClr>
              </a:gs>
              <a:gs pos="100000">
                <a:srgbClr val="F59E0B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2589</Words>
  <Application>WPS 演示</Application>
  <PresentationFormat>On-screen Show (4:3)</PresentationFormat>
  <Paragraphs>341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wzx</cp:lastModifiedBy>
  <cp:revision>2</cp:revision>
  <dcterms:created xsi:type="dcterms:W3CDTF">2006-08-16T00:00:00Z</dcterms:created>
  <dcterms:modified xsi:type="dcterms:W3CDTF">2026-04-26T08:43:21Z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CF193DF1267E428088E1607D37D5F1EE_12</vt:lpwstr>
  </property>
  <property fmtid="{D5CDD505-2E9C-101B-9397-08002B2CF9AE}" pid="3" name="KSOProductBuildVer">
    <vt:lpwstr>2052-12.1.0.25865</vt:lpwstr>
  </property>
</Properties>
</file>