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 t="70952" r="51429" b="-952"/>
          <a:stretch>
            <a:fillRect/>
          </a:stretch>
        </p:blipFill>
        <p:spPr>
          <a:xfrm>
            <a:off x="-2" y="5029200"/>
            <a:ext cx="5921829" cy="1828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100000"/>
          </a:blip>
          <a:srcRect l="1864" t="29193" r="58385" b="1553"/>
          <a:stretch>
            <a:fillRect/>
          </a:stretch>
        </p:blipFill>
        <p:spPr>
          <a:xfrm>
            <a:off x="0" y="2612291"/>
            <a:ext cx="4413019" cy="3844153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100000"/>
          </a:blip>
          <a:srcRect t="3139" r="75938" b="48765"/>
          <a:stretch>
            <a:fillRect/>
          </a:stretch>
        </p:blipFill>
        <p:spPr>
          <a:xfrm>
            <a:off x="-12700" y="20865"/>
            <a:ext cx="2933701" cy="2931885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prstDash val="solid"/>
            <a:headEnd type="none"/>
            <a:tailEnd type="none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19764" y="534295"/>
            <a:ext cx="504170" cy="48805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4" name="AutoShape 4"/>
          <p:cNvSpPr/>
          <p:nvPr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rgbClr val="1C89C2">
              <a:alpha val="100000"/>
            </a:srgbClr>
          </a:solidFill>
          <a:ln>
            <a:prstDash val="solid"/>
            <a:headEnd type="none"/>
            <a:tailEnd type="none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 t="70952" r="51429" b="-952"/>
          <a:stretch>
            <a:fillRect/>
          </a:stretch>
        </p:blipFill>
        <p:spPr>
          <a:xfrm>
            <a:off x="-2" y="5029200"/>
            <a:ext cx="5921829" cy="1828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100000"/>
          </a:blip>
          <a:srcRect l="1864" t="29193" r="58385" b="1553"/>
          <a:stretch>
            <a:fillRect/>
          </a:stretch>
        </p:blipFill>
        <p:spPr>
          <a:xfrm>
            <a:off x="0" y="2612291"/>
            <a:ext cx="4413019" cy="3844153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100000"/>
          </a:blip>
          <a:srcRect t="3139" r="75938" b="48765"/>
          <a:stretch>
            <a:fillRect/>
          </a:stretch>
        </p:blipFill>
        <p:spPr>
          <a:xfrm>
            <a:off x="-12700" y="20865"/>
            <a:ext cx="2933701" cy="293188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100000"/>
          </a:blip>
          <a:srcRect l="10929" r="56459"/>
          <a:stretch>
            <a:fillRect/>
          </a:stretch>
        </p:blipFill>
        <p:spPr>
          <a:xfrm flipH="1">
            <a:off x="10768875" y="20865"/>
            <a:ext cx="1437640" cy="22041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100000"/>
          </a:blip>
          <a:srcRect l="53906" t="51719"/>
          <a:stretch>
            <a:fillRect/>
          </a:stretch>
        </p:blipFill>
        <p:spPr>
          <a:xfrm>
            <a:off x="8663215" y="5004564"/>
            <a:ext cx="3543300" cy="1855728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prstDash val="solid"/>
            <a:headEnd type="none"/>
            <a:tailEnd type="none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19764" y="534295"/>
            <a:ext cx="504170" cy="48805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4" name="AutoShape 4"/>
          <p:cNvSpPr/>
          <p:nvPr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rgbClr val="1C89C2">
              <a:alpha val="100000"/>
            </a:srgbClr>
          </a:solidFill>
          <a:ln>
            <a:prstDash val="solid"/>
            <a:headEnd type="none"/>
            <a:tailEnd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genda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24675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AutoShape 3"/>
          <p:cNvSpPr/>
          <p:nvPr/>
        </p:nvSpPr>
        <p:spPr>
          <a:xfrm>
            <a:off x="2626456" y="5219207"/>
            <a:ext cx="870506" cy="915667"/>
          </a:xfrm>
          <a:custGeom>
            <a:avLst/>
            <a:gdLst/>
            <a:ahLst/>
            <a:cxnLst/>
            <a:rect l="l" t="t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rgbClr val="FFFFFF">
              <a:alpha val="100000"/>
              <a:lumMod val="85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 l="53906" t="51719"/>
          <a:stretch>
            <a:fillRect/>
          </a:stretch>
        </p:blipFill>
        <p:spPr>
          <a:xfrm>
            <a:off x="8663215" y="5004564"/>
            <a:ext cx="3543300" cy="1855728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100000"/>
          </a:blip>
          <a:srcRect t="3139" r="75938" b="48765"/>
          <a:stretch>
            <a:fillRect/>
          </a:stretch>
        </p:blipFill>
        <p:spPr>
          <a:xfrm flipH="1">
            <a:off x="9853753" y="124335"/>
            <a:ext cx="2338247" cy="2336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100000"/>
          </a:blip>
          <a:srcRect t="70952" r="51429" b="-952"/>
          <a:stretch>
            <a:fillRect/>
          </a:stretch>
        </p:blipFill>
        <p:spPr>
          <a:xfrm>
            <a:off x="-2" y="5029200"/>
            <a:ext cx="5921829" cy="1828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100000"/>
          </a:blip>
          <a:srcRect l="1864" t="29193" r="58385" b="1553"/>
          <a:stretch>
            <a:fillRect/>
          </a:stretch>
        </p:blipFill>
        <p:spPr>
          <a:xfrm>
            <a:off x="388184" y="50973"/>
            <a:ext cx="1471096" cy="128146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100000"/>
          </a:blip>
          <a:srcRect l="24018" t="39655" r="45982" b="7604"/>
          <a:stretch>
            <a:fillRect/>
          </a:stretch>
        </p:blipFill>
        <p:spPr>
          <a:xfrm>
            <a:off x="9666905" y="2970758"/>
            <a:ext cx="2215527" cy="3895037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losing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00000"/>
          </a:blip>
          <a:srcRect t="70952" r="51429" b="-952"/>
          <a:stretch>
            <a:fillRect/>
          </a:stretch>
        </p:blipFill>
        <p:spPr>
          <a:xfrm>
            <a:off x="-2" y="5029200"/>
            <a:ext cx="5921829" cy="18288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100000"/>
          </a:blip>
          <a:srcRect l="1864" t="29193" r="58385" b="1553"/>
          <a:stretch>
            <a:fillRect/>
          </a:stretch>
        </p:blipFill>
        <p:spPr>
          <a:xfrm>
            <a:off x="0" y="2612291"/>
            <a:ext cx="4413019" cy="3844153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100000"/>
          </a:blip>
          <a:srcRect t="3139" r="75938" b="48765"/>
          <a:stretch>
            <a:fillRect/>
          </a:stretch>
        </p:blipFill>
        <p:spPr>
          <a:xfrm>
            <a:off x="-12700" y="20865"/>
            <a:ext cx="2933701" cy="2931885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04457" y="1154582"/>
            <a:ext cx="8514443" cy="219283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茗医生 科技集团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5527040" y="3510583"/>
            <a:ext cx="5991860" cy="114007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万亿级大健康生态控股平台商业计划书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10053320" y="4879299"/>
            <a:ext cx="1465580" cy="375920"/>
          </a:xfrm>
          <a:prstGeom prst="roundRect">
            <a:avLst>
              <a:gd name="adj" fmla="val 50000"/>
            </a:avLst>
          </a:prstGeom>
          <a:solidFill>
            <a:srgbClr val="1C89C2">
              <a:alpha val="100000"/>
            </a:srgbClr>
          </a:solidFill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lnSpc>
                <a:spcPct val="96000"/>
              </a:lnSpc>
              <a:spcBef>
                <a:spcPts val="1000"/>
              </a:spcBef>
              <a:defRPr/>
            </a:pPr>
            <a:r>
              <a:rPr lang="en-US" sz="11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报告人名称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8097520" y="4879299"/>
            <a:ext cx="1465580" cy="375920"/>
          </a:xfrm>
          <a:prstGeom prst="roundRect">
            <a:avLst>
              <a:gd name="adj" fmla="val 50000"/>
            </a:avLst>
          </a:prstGeom>
          <a:solidFill>
            <a:srgbClr val="1C89C2">
              <a:alpha val="100000"/>
            </a:srgbClr>
          </a:solidFill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lnSpc>
                <a:spcPct val="96000"/>
              </a:lnSpc>
              <a:spcBef>
                <a:spcPts val="1000"/>
              </a:spcBef>
              <a:defRPr/>
            </a:pPr>
            <a:r>
              <a:rPr lang="en-US" sz="11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20xx.xx.xx</a:t>
            </a:r>
            <a:endParaRPr lang="en-US" sz="1100"/>
          </a:p>
        </p:txBody>
      </p:sp>
      <p:sp>
        <p:nvSpPr>
          <p:cNvPr id="6" name="文本框 5"/>
          <p:cNvSpPr txBox="1"/>
          <p:nvPr/>
        </p:nvSpPr>
        <p:spPr>
          <a:xfrm>
            <a:off x="8153400" y="2362200"/>
            <a:ext cx="461645" cy="462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400">
                <a:solidFill>
                  <a:schemeClr val="bg1"/>
                </a:solidFill>
              </a:rPr>
              <a:t>®</a:t>
            </a:r>
            <a:endParaRPr lang="en-US" altLang="zh-CN" sz="4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caed9d6-c0d5-402d-a13c-963d60d56e8c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0" y="1130300"/>
            <a:ext cx="12192000" cy="4305311"/>
            <a:chOff x="0" y="1130300"/>
            <a:chExt cx="12192000" cy="4305311"/>
          </a:xfrm>
        </p:grpSpPr>
        <p:sp>
          <p:nvSpPr>
            <p:cNvPr id="4" name="AutoShape 4"/>
            <p:cNvSpPr/>
            <p:nvPr/>
          </p:nvSpPr>
          <p:spPr>
            <a:xfrm>
              <a:off x="0" y="3406786"/>
              <a:ext cx="12192000" cy="1076060"/>
            </a:xfrm>
            <a:prstGeom prst="rect">
              <a:avLst/>
            </a:prstGeom>
            <a:solidFill>
              <a:srgbClr val="1C89C2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660400" y="3944816"/>
              <a:ext cx="10858500" cy="0"/>
            </a:xfrm>
            <a:prstGeom prst="straightConnector1">
              <a:avLst/>
            </a:prstGeom>
            <a:ln w="6350">
              <a:gradFill>
                <a:gsLst>
                  <a:gs pos="0">
                    <a:srgbClr val="1C89C2">
                      <a:alpha val="0"/>
                    </a:srgbClr>
                  </a:gs>
                  <a:gs pos="100000">
                    <a:srgbClr val="1C89C2">
                      <a:alpha val="100000"/>
                    </a:srgbClr>
                  </a:gs>
                </a:gsLst>
                <a:lin ang="0"/>
              </a:gradFill>
              <a:prstDash val="solid"/>
              <a:headEnd type="none"/>
              <a:tailEnd type="triangle"/>
            </a:ln>
          </p:spPr>
        </p:sp>
        <p:grpSp>
          <p:nvGrpSpPr>
            <p:cNvPr id="6" name="Group 6"/>
            <p:cNvGrpSpPr/>
            <p:nvPr/>
          </p:nvGrpSpPr>
          <p:grpSpPr>
            <a:xfrm rot="0">
              <a:off x="666750" y="3650127"/>
              <a:ext cx="2108228" cy="1785484"/>
              <a:chOff x="666750" y="3650127"/>
              <a:chExt cx="2108228" cy="1785484"/>
            </a:xfrm>
          </p:grpSpPr>
          <p:sp>
            <p:nvSpPr>
              <p:cNvPr id="7" name="TextBox 7"/>
              <p:cNvSpPr txBox="1"/>
              <p:nvPr/>
            </p:nvSpPr>
            <p:spPr>
              <a:xfrm>
                <a:off x="1411803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1C89C2">
                      <a:alpha val="100000"/>
                      <a:lumMod val="60000"/>
                      <a:lumOff val="40000"/>
                    </a:srgbClr>
                  </a:gs>
                  <a:gs pos="75000">
                    <a:srgbClr val="1C89C2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grpSp>
            <p:nvGrpSpPr>
              <p:cNvPr id="8" name="Group 8"/>
              <p:cNvGrpSpPr/>
              <p:nvPr/>
            </p:nvGrpSpPr>
            <p:grpSpPr>
              <a:xfrm rot="0">
                <a:off x="666750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9" name="TextBox 9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战略定位</a:t>
                  </a:r>
                  <a:endParaRPr lang="en-US" sz="1100"/>
                </a:p>
              </p:txBody>
            </p:sp>
            <p:sp>
              <p:nvSpPr>
                <p:cNvPr id="10" name="AutoShape 10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1C89C2">
                          <a:alpha val="0"/>
                        </a:srgbClr>
                      </a:gs>
                      <a:gs pos="100000">
                        <a:srgbClr val="1C89C2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11" name="Group 11"/>
            <p:cNvGrpSpPr/>
            <p:nvPr/>
          </p:nvGrpSpPr>
          <p:grpSpPr>
            <a:xfrm rot="0">
              <a:off x="2327623" y="2441361"/>
              <a:ext cx="2108228" cy="1795270"/>
              <a:chOff x="2327623" y="2441361"/>
              <a:chExt cx="2108228" cy="1795270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3088485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FF6B42">
                      <a:alpha val="100000"/>
                      <a:lumMod val="60000"/>
                      <a:lumOff val="40000"/>
                    </a:srgbClr>
                  </a:gs>
                  <a:gs pos="75000">
                    <a:srgbClr val="FF6B42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grpSp>
            <p:nvGrpSpPr>
              <p:cNvPr id="13" name="Group 13"/>
              <p:cNvGrpSpPr/>
              <p:nvPr/>
            </p:nvGrpSpPr>
            <p:grpSpPr>
              <a:xfrm rot="0">
                <a:off x="2327623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14" name="TextBox 14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商业模式</a:t>
                  </a:r>
                  <a:endParaRPr lang="en-US" sz="1100"/>
                </a:p>
              </p:txBody>
            </p:sp>
            <p:sp>
              <p:nvSpPr>
                <p:cNvPr id="15" name="AutoShape 15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1C89C2">
                          <a:alpha val="0"/>
                        </a:srgbClr>
                      </a:gs>
                      <a:gs pos="100000">
                        <a:srgbClr val="1C89C2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sp>
          <p:nvSpPr>
            <p:cNvPr id="16" name="AutoShape 16"/>
            <p:cNvSpPr/>
            <p:nvPr/>
          </p:nvSpPr>
          <p:spPr>
            <a:xfrm>
              <a:off x="666750" y="1130300"/>
              <a:ext cx="10858500" cy="1002918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</p:sp>
        <p:grpSp>
          <p:nvGrpSpPr>
            <p:cNvPr id="17" name="Group 17"/>
            <p:cNvGrpSpPr/>
            <p:nvPr/>
          </p:nvGrpSpPr>
          <p:grpSpPr>
            <a:xfrm rot="0">
              <a:off x="3987772" y="3650127"/>
              <a:ext cx="2108228" cy="1785484"/>
              <a:chOff x="3987772" y="3650127"/>
              <a:chExt cx="2108228" cy="1785484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4765167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1C89C2">
                      <a:alpha val="100000"/>
                      <a:lumMod val="60000"/>
                      <a:lumOff val="40000"/>
                    </a:srgbClr>
                  </a:gs>
                  <a:gs pos="75000">
                    <a:srgbClr val="1C89C2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grpSp>
            <p:nvGrpSpPr>
              <p:cNvPr id="19" name="Group 19"/>
              <p:cNvGrpSpPr/>
              <p:nvPr/>
            </p:nvGrpSpPr>
            <p:grpSpPr>
              <a:xfrm rot="0">
                <a:off x="3987772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20" name="TextBox 20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市场策略</a:t>
                  </a:r>
                  <a:endParaRPr lang="en-US" sz="1100"/>
                </a:p>
              </p:txBody>
            </p:sp>
            <p:sp>
              <p:nvSpPr>
                <p:cNvPr id="21" name="AutoShape 21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1C89C2">
                          <a:alpha val="0"/>
                        </a:srgbClr>
                      </a:gs>
                      <a:gs pos="100000">
                        <a:srgbClr val="1C89C2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22" name="Group 22"/>
            <p:cNvGrpSpPr/>
            <p:nvPr/>
          </p:nvGrpSpPr>
          <p:grpSpPr>
            <a:xfrm rot="0">
              <a:off x="5680987" y="2441361"/>
              <a:ext cx="2108228" cy="1795270"/>
              <a:chOff x="5680987" y="2441361"/>
              <a:chExt cx="2108228" cy="1795270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6441849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FF6B42">
                      <a:alpha val="100000"/>
                      <a:lumMod val="60000"/>
                      <a:lumOff val="40000"/>
                    </a:srgbClr>
                  </a:gs>
                  <a:gs pos="75000">
                    <a:srgbClr val="FF6B42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grpSp>
            <p:nvGrpSpPr>
              <p:cNvPr id="24" name="Group 24"/>
              <p:cNvGrpSpPr/>
              <p:nvPr/>
            </p:nvGrpSpPr>
            <p:grpSpPr>
              <a:xfrm rot="0">
                <a:off x="5680987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25" name="TextBox 25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发展规划</a:t>
                  </a:r>
                  <a:endParaRPr lang="en-US" sz="1100"/>
                </a:p>
              </p:txBody>
            </p:sp>
            <p:sp>
              <p:nvSpPr>
                <p:cNvPr id="26" name="AutoShape 26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1C89C2">
                          <a:alpha val="0"/>
                        </a:srgbClr>
                      </a:gs>
                      <a:gs pos="100000">
                        <a:srgbClr val="1C89C2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27" name="Group 27"/>
            <p:cNvGrpSpPr/>
            <p:nvPr/>
          </p:nvGrpSpPr>
          <p:grpSpPr>
            <a:xfrm rot="0">
              <a:off x="7364019" y="3650127"/>
              <a:ext cx="2108228" cy="1785484"/>
              <a:chOff x="7364019" y="3650127"/>
              <a:chExt cx="2108228" cy="1785484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8118531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1C89C2">
                      <a:alpha val="100000"/>
                      <a:lumMod val="60000"/>
                      <a:lumOff val="40000"/>
                    </a:srgbClr>
                  </a:gs>
                  <a:gs pos="75000">
                    <a:srgbClr val="1C89C2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05</a:t>
                </a:r>
                <a:endParaRPr lang="en-US" sz="1100"/>
              </a:p>
            </p:txBody>
          </p:sp>
          <p:grpSp>
            <p:nvGrpSpPr>
              <p:cNvPr id="29" name="Group 29"/>
              <p:cNvGrpSpPr/>
              <p:nvPr/>
            </p:nvGrpSpPr>
            <p:grpSpPr>
              <a:xfrm rot="0">
                <a:off x="7364019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30" name="TextBox 30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核心壁垒</a:t>
                  </a:r>
                  <a:endParaRPr lang="en-US" sz="1100"/>
                </a:p>
              </p:txBody>
            </p:sp>
            <p:sp>
              <p:nvSpPr>
                <p:cNvPr id="31" name="AutoShape 31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1C89C2">
                          <a:alpha val="0"/>
                        </a:srgbClr>
                      </a:gs>
                      <a:gs pos="100000">
                        <a:srgbClr val="1C89C2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32" name="Group 32"/>
            <p:cNvGrpSpPr/>
            <p:nvPr/>
          </p:nvGrpSpPr>
          <p:grpSpPr>
            <a:xfrm rot="0">
              <a:off x="9034351" y="2441361"/>
              <a:ext cx="2108228" cy="1795270"/>
              <a:chOff x="9034351" y="2441361"/>
              <a:chExt cx="2108228" cy="1795270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9795213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FF6B42">
                      <a:alpha val="100000"/>
                      <a:lumMod val="60000"/>
                      <a:lumOff val="40000"/>
                    </a:srgbClr>
                  </a:gs>
                  <a:gs pos="75000">
                    <a:srgbClr val="FF6B42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06</a:t>
                </a:r>
                <a:endParaRPr lang="en-US" sz="1100"/>
              </a:p>
            </p:txBody>
          </p:sp>
          <p:grpSp>
            <p:nvGrpSpPr>
              <p:cNvPr id="34" name="Group 34"/>
              <p:cNvGrpSpPr/>
              <p:nvPr/>
            </p:nvGrpSpPr>
            <p:grpSpPr>
              <a:xfrm rot="0">
                <a:off x="9034351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35" name="TextBox 35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携手未来</a:t>
                  </a:r>
                  <a:endParaRPr lang="en-US" sz="1100"/>
                </a:p>
              </p:txBody>
            </p:sp>
            <p:sp>
              <p:nvSpPr>
                <p:cNvPr id="36" name="AutoShape 36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1C89C2">
                          <a:alpha val="0"/>
                        </a:srgbClr>
                      </a:gs>
                      <a:gs pos="100000">
                        <a:srgbClr val="1C89C2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</p:grpSp>
      <p:sp>
        <p:nvSpPr>
          <p:cNvPr id="37" name="TextBox 37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目录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000" y="1130300"/>
            <a:ext cx="7200900" cy="235669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战略定位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679313"/>
            <a:ext cx="5435600" cy="11286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从“健康连锁”到“社会信任节点”，重构健康生态，成为全球健康管理基础设施的构建者。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c7a85b4-e4a6-42a5-b2de-337d961c0e65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400" y="1130300"/>
            <a:ext cx="10858500" cy="4900083"/>
            <a:chOff x="660400" y="1130300"/>
            <a:chExt cx="10858500" cy="4900083"/>
          </a:xfrm>
        </p:grpSpPr>
        <p:sp>
          <p:nvSpPr>
            <p:cNvPr id="4" name="TextBox 4"/>
            <p:cNvSpPr txBox="1"/>
            <p:nvPr/>
          </p:nvSpPr>
          <p:spPr>
            <a:xfrm>
              <a:off x="660400" y="1130300"/>
              <a:ext cx="10858500" cy="900112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政策与市场的双重驱动，孕育万亿级蓝海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4580364" y="2614633"/>
              <a:ext cx="3018571" cy="3018570"/>
            </a:xfrm>
            <a:prstGeom prst="ellipse">
              <a:avLst/>
            </a:prstGeom>
            <a:ln w="101600">
              <a:solidFill>
                <a:srgbClr val="F0F0F0">
                  <a:alpha val="50196"/>
                  <a:lumMod val="75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5490268" y="3524537"/>
              <a:ext cx="1198763" cy="1198762"/>
            </a:xfrm>
            <a:custGeom>
              <a:avLst/>
              <a:gdLst/>
              <a:ahLst/>
              <a:cxnLst/>
              <a:rect l="l" t="t" r="r" b="b"/>
              <a:pathLst>
                <a:path w="3836781" h="3836781">
                  <a:moveTo>
                    <a:pt x="0" y="1918391"/>
                  </a:moveTo>
                  <a:cubicBezTo>
                    <a:pt x="0" y="858893"/>
                    <a:pt x="858893" y="0"/>
                    <a:pt x="1918391" y="0"/>
                  </a:cubicBezTo>
                  <a:cubicBezTo>
                    <a:pt x="2977889" y="0"/>
                    <a:pt x="3836782" y="858893"/>
                    <a:pt x="3836782" y="1918391"/>
                  </a:cubicBezTo>
                  <a:cubicBezTo>
                    <a:pt x="3836782" y="2977889"/>
                    <a:pt x="2977889" y="3836782"/>
                    <a:pt x="1918391" y="3836782"/>
                  </a:cubicBezTo>
                  <a:cubicBezTo>
                    <a:pt x="858893" y="3836782"/>
                    <a:pt x="0" y="2977889"/>
                    <a:pt x="0" y="1918391"/>
                  </a:cubicBezTo>
                  <a:close/>
                </a:path>
              </a:pathLst>
            </a:cu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739621" y="2974473"/>
              <a:ext cx="821146" cy="0"/>
            </a:xfrm>
            <a:prstGeom prst="line">
              <a:avLst/>
            </a:prstGeom>
            <a:ln w="1270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>
              <a:off x="739621" y="2974473"/>
              <a:ext cx="3021428" cy="0"/>
            </a:xfrm>
            <a:prstGeom prst="line">
              <a:avLst/>
            </a:prstGeom>
            <a:ln w="635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>
              <a:off x="739621" y="4986157"/>
              <a:ext cx="821146" cy="0"/>
            </a:xfrm>
            <a:prstGeom prst="line">
              <a:avLst/>
            </a:prstGeom>
            <a:ln w="1270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739621" y="4986157"/>
              <a:ext cx="3021428" cy="0"/>
            </a:xfrm>
            <a:prstGeom prst="line">
              <a:avLst/>
            </a:prstGeom>
            <a:ln w="635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1" name="AutoShape 11"/>
            <p:cNvSpPr/>
            <p:nvPr/>
          </p:nvSpPr>
          <p:spPr>
            <a:xfrm flipH="1">
              <a:off x="10553554" y="2974473"/>
              <a:ext cx="821146" cy="0"/>
            </a:xfrm>
            <a:prstGeom prst="line">
              <a:avLst/>
            </a:prstGeom>
            <a:ln w="1270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2" name="AutoShape 12"/>
            <p:cNvSpPr/>
            <p:nvPr/>
          </p:nvSpPr>
          <p:spPr>
            <a:xfrm flipH="1">
              <a:off x="8353272" y="2974473"/>
              <a:ext cx="3021428" cy="0"/>
            </a:xfrm>
            <a:prstGeom prst="line">
              <a:avLst/>
            </a:prstGeom>
            <a:ln w="635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10553554" y="4986157"/>
              <a:ext cx="821146" cy="0"/>
            </a:xfrm>
            <a:prstGeom prst="line">
              <a:avLst/>
            </a:prstGeom>
            <a:ln w="1270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4" name="AutoShape 14"/>
            <p:cNvSpPr/>
            <p:nvPr/>
          </p:nvSpPr>
          <p:spPr>
            <a:xfrm flipH="1">
              <a:off x="8353272" y="4986157"/>
              <a:ext cx="3021428" cy="0"/>
            </a:xfrm>
            <a:prstGeom prst="line">
              <a:avLst/>
            </a:prstGeom>
            <a:ln w="6350">
              <a:solidFill>
                <a:srgbClr val="2F2F2F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5" name="AutoShape 15"/>
            <p:cNvSpPr/>
            <p:nvPr/>
          </p:nvSpPr>
          <p:spPr>
            <a:xfrm>
              <a:off x="5784807" y="3819536"/>
              <a:ext cx="609685" cy="608764"/>
            </a:xfrm>
            <a:custGeom>
              <a:avLst/>
              <a:gdLst/>
              <a:ahLst/>
              <a:cxnLst/>
              <a:rect l="l" t="t" r="r" b="b"/>
              <a:pathLst>
                <a:path w="607639" h="606722">
                  <a:moveTo>
                    <a:pt x="437800" y="392569"/>
                  </a:moveTo>
                  <a:lnTo>
                    <a:pt x="437800" y="437177"/>
                  </a:lnTo>
                  <a:lnTo>
                    <a:pt x="393115" y="437177"/>
                  </a:lnTo>
                  <a:lnTo>
                    <a:pt x="393115" y="490759"/>
                  </a:lnTo>
                  <a:lnTo>
                    <a:pt x="437800" y="490759"/>
                  </a:lnTo>
                  <a:lnTo>
                    <a:pt x="437800" y="535367"/>
                  </a:lnTo>
                  <a:lnTo>
                    <a:pt x="491476" y="535367"/>
                  </a:lnTo>
                  <a:lnTo>
                    <a:pt x="491476" y="490759"/>
                  </a:lnTo>
                  <a:lnTo>
                    <a:pt x="536161" y="490759"/>
                  </a:lnTo>
                  <a:lnTo>
                    <a:pt x="536161" y="437177"/>
                  </a:lnTo>
                  <a:lnTo>
                    <a:pt x="491476" y="437177"/>
                  </a:lnTo>
                  <a:lnTo>
                    <a:pt x="491476" y="392569"/>
                  </a:lnTo>
                  <a:close/>
                  <a:moveTo>
                    <a:pt x="464593" y="321214"/>
                  </a:moveTo>
                  <a:cubicBezTo>
                    <a:pt x="543638" y="321214"/>
                    <a:pt x="607639" y="385105"/>
                    <a:pt x="607639" y="463924"/>
                  </a:cubicBezTo>
                  <a:cubicBezTo>
                    <a:pt x="607639" y="542831"/>
                    <a:pt x="543638" y="606722"/>
                    <a:pt x="464593" y="606722"/>
                  </a:cubicBezTo>
                  <a:cubicBezTo>
                    <a:pt x="385638" y="606722"/>
                    <a:pt x="321637" y="542831"/>
                    <a:pt x="321637" y="463924"/>
                  </a:cubicBezTo>
                  <a:cubicBezTo>
                    <a:pt x="321637" y="385105"/>
                    <a:pt x="385638" y="321214"/>
                    <a:pt x="464593" y="321214"/>
                  </a:cubicBezTo>
                  <a:close/>
                  <a:moveTo>
                    <a:pt x="89359" y="0"/>
                  </a:moveTo>
                  <a:cubicBezTo>
                    <a:pt x="138667" y="0"/>
                    <a:pt x="178719" y="39904"/>
                    <a:pt x="178719" y="89230"/>
                  </a:cubicBezTo>
                  <a:cubicBezTo>
                    <a:pt x="178719" y="39904"/>
                    <a:pt x="218681" y="0"/>
                    <a:pt x="268078" y="0"/>
                  </a:cubicBezTo>
                  <a:cubicBezTo>
                    <a:pt x="317386" y="0"/>
                    <a:pt x="357437" y="39904"/>
                    <a:pt x="357437" y="89230"/>
                  </a:cubicBezTo>
                  <a:cubicBezTo>
                    <a:pt x="357437" y="39904"/>
                    <a:pt x="397400" y="0"/>
                    <a:pt x="446797" y="0"/>
                  </a:cubicBezTo>
                  <a:cubicBezTo>
                    <a:pt x="496105" y="0"/>
                    <a:pt x="536156" y="39904"/>
                    <a:pt x="536156" y="89230"/>
                  </a:cubicBezTo>
                  <a:lnTo>
                    <a:pt x="536156" y="267689"/>
                  </a:lnTo>
                  <a:cubicBezTo>
                    <a:pt x="536156" y="272132"/>
                    <a:pt x="535800" y="276398"/>
                    <a:pt x="535088" y="280664"/>
                  </a:cubicBezTo>
                  <a:cubicBezTo>
                    <a:pt x="513193" y="272310"/>
                    <a:pt x="489518" y="267689"/>
                    <a:pt x="464597" y="267689"/>
                  </a:cubicBezTo>
                  <a:cubicBezTo>
                    <a:pt x="374437" y="267689"/>
                    <a:pt x="298517" y="328301"/>
                    <a:pt x="275287" y="410954"/>
                  </a:cubicBezTo>
                  <a:cubicBezTo>
                    <a:pt x="272973" y="410598"/>
                    <a:pt x="270481" y="410421"/>
                    <a:pt x="268078" y="410421"/>
                  </a:cubicBezTo>
                  <a:cubicBezTo>
                    <a:pt x="238440" y="410421"/>
                    <a:pt x="214409" y="434417"/>
                    <a:pt x="214409" y="463923"/>
                  </a:cubicBezTo>
                  <a:lnTo>
                    <a:pt x="214409" y="508538"/>
                  </a:lnTo>
                  <a:cubicBezTo>
                    <a:pt x="214409" y="543021"/>
                    <a:pt x="186462" y="571016"/>
                    <a:pt x="151929" y="571016"/>
                  </a:cubicBezTo>
                  <a:cubicBezTo>
                    <a:pt x="117395" y="571016"/>
                    <a:pt x="89359" y="543021"/>
                    <a:pt x="89359" y="508538"/>
                  </a:cubicBezTo>
                  <a:lnTo>
                    <a:pt x="89359" y="455035"/>
                  </a:lnTo>
                  <a:cubicBezTo>
                    <a:pt x="89359" y="383669"/>
                    <a:pt x="0" y="339055"/>
                    <a:pt x="0" y="267689"/>
                  </a:cubicBezTo>
                  <a:lnTo>
                    <a:pt x="0" y="89230"/>
                  </a:lnTo>
                  <a:cubicBezTo>
                    <a:pt x="0" y="39904"/>
                    <a:pt x="39962" y="0"/>
                    <a:pt x="89359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id="16" name="Group 16"/>
            <p:cNvGrpSpPr/>
            <p:nvPr/>
          </p:nvGrpSpPr>
          <p:grpSpPr>
            <a:xfrm rot="0">
              <a:off x="5627475" y="2217452"/>
              <a:ext cx="5891425" cy="1759578"/>
              <a:chOff x="5627475" y="2217452"/>
              <a:chExt cx="5891425" cy="1759578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5627475" y="2217452"/>
                <a:ext cx="924347" cy="922903"/>
              </a:xfrm>
              <a:custGeom>
                <a:avLst/>
                <a:gdLst/>
                <a:ahLst/>
                <a:cxnLst/>
                <a:rect l="l" t="t" r="r" b="b"/>
                <a:pathLst>
                  <a:path w="2685747" h="2685747">
                    <a:moveTo>
                      <a:pt x="0" y="1342874"/>
                    </a:moveTo>
                    <a:cubicBezTo>
                      <a:pt x="0" y="601225"/>
                      <a:pt x="601225" y="0"/>
                      <a:pt x="1342874" y="0"/>
                    </a:cubicBezTo>
                    <a:cubicBezTo>
                      <a:pt x="2084523" y="0"/>
                      <a:pt x="2685748" y="601225"/>
                      <a:pt x="2685748" y="1342874"/>
                    </a:cubicBezTo>
                    <a:cubicBezTo>
                      <a:pt x="2685748" y="2084523"/>
                      <a:pt x="2084523" y="2685748"/>
                      <a:pt x="1342874" y="2685748"/>
                    </a:cubicBezTo>
                    <a:cubicBezTo>
                      <a:pt x="601225" y="2685748"/>
                      <a:pt x="0" y="2084523"/>
                      <a:pt x="0" y="1342874"/>
                    </a:cubicBezTo>
                    <a:close/>
                  </a:path>
                </a:pathLst>
              </a:cu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274051" y="3054129"/>
                <a:ext cx="3244849" cy="92290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r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“健康中国2030”战略全面推进，国家大力支持预防医学与健康管理，为创新模式提供广阔空间。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274051" y="2217452"/>
                <a:ext cx="3244849" cy="6979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政策东风</a:t>
                </a:r>
                <a:endParaRPr lang="en-US" sz="11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0">
              <a:off x="7074657" y="3661744"/>
              <a:ext cx="4444243" cy="2326970"/>
              <a:chOff x="7074657" y="3661744"/>
              <a:chExt cx="4444243" cy="2326970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7074657" y="3661744"/>
                <a:ext cx="922903" cy="922903"/>
              </a:xfrm>
              <a:custGeom>
                <a:avLst/>
                <a:gdLst/>
                <a:ahLst/>
                <a:cxnLst/>
                <a:rect l="l" t="t" r="r" b="b"/>
                <a:pathLst>
                  <a:path w="2685747" h="2685747">
                    <a:moveTo>
                      <a:pt x="0" y="1342874"/>
                    </a:moveTo>
                    <a:cubicBezTo>
                      <a:pt x="0" y="601225"/>
                      <a:pt x="601225" y="0"/>
                      <a:pt x="1342874" y="0"/>
                    </a:cubicBezTo>
                    <a:cubicBezTo>
                      <a:pt x="2084523" y="0"/>
                      <a:pt x="2685748" y="601225"/>
                      <a:pt x="2685748" y="1342874"/>
                    </a:cubicBezTo>
                    <a:cubicBezTo>
                      <a:pt x="2685748" y="2084523"/>
                      <a:pt x="2084523" y="2685748"/>
                      <a:pt x="1342874" y="2685748"/>
                    </a:cubicBezTo>
                    <a:cubicBezTo>
                      <a:pt x="601225" y="2685748"/>
                      <a:pt x="0" y="2084523"/>
                      <a:pt x="0" y="1342874"/>
                    </a:cubicBezTo>
                    <a:close/>
                  </a:path>
                </a:pathLst>
              </a:custGeom>
              <a:solidFill>
                <a:srgbClr val="FF6B4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8274051" y="5065813"/>
                <a:ext cx="3244849" cy="92290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r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传统医疗体系面临“重治疗、轻预防”、“资源不均”等痛点，14亿人口的健康管理需求远未被满足。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8274051" y="4229136"/>
                <a:ext cx="3244849" cy="6979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市场痛点</a:t>
                </a:r>
                <a:endParaRPr lang="en-US" sz="110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0">
              <a:off x="660400" y="4229136"/>
              <a:ext cx="5891422" cy="1801247"/>
              <a:chOff x="660400" y="4229136"/>
              <a:chExt cx="5891422" cy="1801247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5627475" y="5107481"/>
                <a:ext cx="924347" cy="922902"/>
              </a:xfrm>
              <a:custGeom>
                <a:avLst/>
                <a:gdLst/>
                <a:ahLst/>
                <a:cxnLst/>
                <a:rect l="l" t="t" r="r" b="b"/>
                <a:pathLst>
                  <a:path w="2685747" h="2685747">
                    <a:moveTo>
                      <a:pt x="0" y="1342874"/>
                    </a:moveTo>
                    <a:cubicBezTo>
                      <a:pt x="0" y="601225"/>
                      <a:pt x="601225" y="0"/>
                      <a:pt x="1342874" y="0"/>
                    </a:cubicBezTo>
                    <a:cubicBezTo>
                      <a:pt x="2084523" y="0"/>
                      <a:pt x="2685748" y="601225"/>
                      <a:pt x="2685748" y="1342874"/>
                    </a:cubicBezTo>
                    <a:cubicBezTo>
                      <a:pt x="2685748" y="2084523"/>
                      <a:pt x="2084523" y="2685748"/>
                      <a:pt x="1342874" y="2685748"/>
                    </a:cubicBezTo>
                    <a:cubicBezTo>
                      <a:pt x="601225" y="2685748"/>
                      <a:pt x="0" y="2084523"/>
                      <a:pt x="0" y="1342874"/>
                    </a:cubicBezTo>
                    <a:close/>
                  </a:path>
                </a:pathLst>
              </a:cu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660400" y="5065813"/>
                <a:ext cx="3244849" cy="92290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AI、大数据、物联网技术在医疗领域的应用日益成熟，为实现“预测性干预”和“个性化管理”提供了可能。</a:t>
                </a:r>
                <a:endParaRPr lang="en-US" sz="1100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60400" y="4229136"/>
                <a:ext cx="3244849" cy="6979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技术成熟</a:t>
                </a:r>
                <a:endParaRPr lang="en-US" sz="1100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0">
              <a:off x="660400" y="2217452"/>
              <a:ext cx="4444242" cy="2367195"/>
              <a:chOff x="660400" y="2217452"/>
              <a:chExt cx="4444242" cy="2367195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4181740" y="3661744"/>
                <a:ext cx="922902" cy="922903"/>
              </a:xfrm>
              <a:custGeom>
                <a:avLst/>
                <a:gdLst/>
                <a:ahLst/>
                <a:cxnLst/>
                <a:rect l="l" t="t" r="r" b="b"/>
                <a:pathLst>
                  <a:path w="2685747" h="2685747">
                    <a:moveTo>
                      <a:pt x="0" y="1342874"/>
                    </a:moveTo>
                    <a:cubicBezTo>
                      <a:pt x="0" y="601225"/>
                      <a:pt x="601225" y="0"/>
                      <a:pt x="1342874" y="0"/>
                    </a:cubicBezTo>
                    <a:cubicBezTo>
                      <a:pt x="2084523" y="0"/>
                      <a:pt x="2685748" y="601225"/>
                      <a:pt x="2685748" y="1342874"/>
                    </a:cubicBezTo>
                    <a:cubicBezTo>
                      <a:pt x="2685748" y="2084523"/>
                      <a:pt x="2084523" y="2685748"/>
                      <a:pt x="1342874" y="2685748"/>
                    </a:cubicBezTo>
                    <a:cubicBezTo>
                      <a:pt x="601225" y="2685748"/>
                      <a:pt x="0" y="2084523"/>
                      <a:pt x="0" y="1342874"/>
                    </a:cubicBezTo>
                    <a:close/>
                  </a:path>
                </a:pathLst>
              </a:custGeom>
              <a:solidFill>
                <a:srgbClr val="FF6B4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4</a:t>
                </a:r>
                <a:endParaRPr lang="en-US" sz="1100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0400" y="3054129"/>
                <a:ext cx="3244849" cy="92290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集团总部位于中国数字经济高地杭州，可整合阿里健康、支付宝等生态资源，实现快速赋能。</a:t>
                </a:r>
                <a:endParaRPr lang="en-US" sz="1100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0400" y="2217452"/>
                <a:ext cx="3244849" cy="6979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杭州优势</a:t>
                </a:r>
                <a:endParaRPr lang="en-US" sz="1100"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时代机遇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89553a1-8fd0-4848-8956-46d9ef5e7e3c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400" y="1493520"/>
            <a:ext cx="10858500" cy="4375435"/>
            <a:chOff x="660400" y="1493520"/>
            <a:chExt cx="10858500" cy="4375435"/>
          </a:xfrm>
        </p:grpSpPr>
        <p:sp>
          <p:nvSpPr>
            <p:cNvPr id="4" name="AutoShape 4"/>
            <p:cNvSpPr/>
            <p:nvPr/>
          </p:nvSpPr>
          <p:spPr>
            <a:xfrm>
              <a:off x="914400" y="3813240"/>
              <a:ext cx="10363200" cy="45720"/>
            </a:xfrm>
            <a:prstGeom prst="rect">
              <a:avLst/>
            </a:prstGeom>
            <a:solidFill>
              <a:srgbClr val="FF6B42">
                <a:alpha val="50196"/>
                <a:lumMod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660400" y="1493520"/>
              <a:ext cx="10858500" cy="992203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解构传统模式，重塑健康服务范式</a:t>
              </a:r>
              <a:endParaRPr lang="en-US" sz="1100"/>
            </a:p>
          </p:txBody>
        </p:sp>
        <p:grpSp>
          <p:nvGrpSpPr>
            <p:cNvPr id="6" name="Group 6"/>
            <p:cNvGrpSpPr/>
            <p:nvPr/>
          </p:nvGrpSpPr>
          <p:grpSpPr>
            <a:xfrm rot="0">
              <a:off x="660400" y="2924893"/>
              <a:ext cx="3293962" cy="2944062"/>
              <a:chOff x="660400" y="2924893"/>
              <a:chExt cx="3293962" cy="2944062"/>
            </a:xfrm>
          </p:grpSpPr>
          <p:sp>
            <p:nvSpPr>
              <p:cNvPr id="7" name="TextBox 7"/>
              <p:cNvSpPr txBox="1"/>
              <p:nvPr/>
            </p:nvSpPr>
            <p:spPr>
              <a:xfrm>
                <a:off x="660401" y="3497812"/>
                <a:ext cx="3293961" cy="676576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 w="1905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传统模式之困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60400" y="2924893"/>
                <a:ext cx="3293961" cy="47167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660400" y="4220108"/>
                <a:ext cx="3293961" cy="164884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传统健康门店模式单一，依赖线下流量，服务同质化，难以形成数据沉淀与规模效应。</a:t>
                </a:r>
                <a:endParaRPr lang="en-US" sz="11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0">
              <a:off x="4442668" y="2924893"/>
              <a:ext cx="3294168" cy="2944062"/>
              <a:chOff x="4442668" y="2924893"/>
              <a:chExt cx="3294168" cy="2944062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4442670" y="3497812"/>
                <a:ext cx="3293961" cy="676576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 w="1905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茗医生破局点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442668" y="2924893"/>
                <a:ext cx="3293961" cy="47167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442875" y="4220108"/>
                <a:ext cx="3293961" cy="164884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构建“线下触点+数据平台+生态服务”的三层飞轮模型，将一次性服务转化为持续性价值。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8224937" y="2924893"/>
              <a:ext cx="3293963" cy="2944062"/>
              <a:chOff x="8224937" y="2924893"/>
              <a:chExt cx="3293963" cy="2944062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8224939" y="3497812"/>
                <a:ext cx="3293961" cy="676576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 w="1905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核心价值重构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224937" y="2924893"/>
                <a:ext cx="3293961" cy="47167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224937" y="4220108"/>
                <a:ext cx="3293961" cy="164884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从“治病”到“防病”，从“数据孤岛”到“健康银行”，从“商业机构”到“社会信任节点”。</a:t>
                </a:r>
                <a:endParaRPr lang="en-US" sz="1100"/>
              </a:p>
            </p:txBody>
          </p:sp>
        </p:grpSp>
      </p:grpSp>
      <p:sp>
        <p:nvSpPr>
          <p:cNvPr id="18" name="TextBox 18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顶层逻辑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3c1c06f-33e9-4413-8d92-4555894c3d0e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228599" y="1130300"/>
            <a:ext cx="11734802" cy="5003800"/>
            <a:chOff x="228599" y="1130300"/>
            <a:chExt cx="11734802" cy="5003800"/>
          </a:xfrm>
        </p:grpSpPr>
        <p:sp>
          <p:nvSpPr>
            <p:cNvPr id="4" name="TextBox 4"/>
            <p:cNvSpPr txBox="1"/>
            <p:nvPr/>
          </p:nvSpPr>
          <p:spPr>
            <a:xfrm>
              <a:off x="660399" y="1130300"/>
              <a:ext cx="6643221" cy="100800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2400" b="1" i="0" strike="noStrike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十年万亿路径，三步跨越实现愿景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660400" y="3073562"/>
              <a:ext cx="2815694" cy="2844305"/>
              <a:chOff x="718918" y="3111990"/>
              <a:chExt cx="4815932" cy="2844305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718918" y="3436295"/>
                <a:ext cx="0" cy="2520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1C89C2">
                        <a:alpha val="100000"/>
                      </a:srgbClr>
                    </a:gs>
                    <a:gs pos="89999">
                      <a:srgbClr val="1C89C2">
                        <a:alpha val="0"/>
                      </a:srgbClr>
                    </a:gs>
                  </a:gsLst>
                  <a:lin ang="5400000"/>
                </a:gradFill>
                <a:prstDash val="solid"/>
                <a:headEnd type="oval"/>
                <a:tailEnd type="none"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978287" y="3111990"/>
                <a:ext cx="1108332" cy="648000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862437" y="3757398"/>
                <a:ext cx="4672413" cy="648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第一阶段：网络铺设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862435" y="4405396"/>
                <a:ext cx="4672413" cy="1368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3年内铺设3000家“健康小屋”，覆盖100个城市，沉淀1000万家庭健康档案，建立线下网络与数据基础。</a:t>
                </a:r>
                <a:endParaRPr lang="en-US" sz="11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0">
              <a:off x="4275736" y="2635165"/>
              <a:ext cx="2815694" cy="3384305"/>
              <a:chOff x="718918" y="3583691"/>
              <a:chExt cx="4815932" cy="3384305"/>
            </a:xfrm>
          </p:grpSpPr>
          <p:sp>
            <p:nvSpPr>
              <p:cNvPr id="11" name="AutoShape 11"/>
              <p:cNvSpPr/>
              <p:nvPr/>
            </p:nvSpPr>
            <p:spPr>
              <a:xfrm>
                <a:off x="718918" y="3907996"/>
                <a:ext cx="0" cy="3060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1C89C2">
                        <a:alpha val="100000"/>
                      </a:srgbClr>
                    </a:gs>
                    <a:gs pos="89999">
                      <a:srgbClr val="1C89C2">
                        <a:alpha val="0"/>
                      </a:srgbClr>
                    </a:gs>
                  </a:gsLst>
                  <a:lin ang="5400000"/>
                </a:gradFill>
                <a:prstDash val="solid"/>
                <a:headEnd type="oval"/>
                <a:tailEnd type="none"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978287" y="3583691"/>
                <a:ext cx="1108332" cy="648000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62437" y="4229099"/>
                <a:ext cx="4672413" cy="648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第二阶段：生态闭环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62435" y="4877098"/>
                <a:ext cx="4672413" cy="180639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6年内覆盖1亿家庭，与保险巨头合资，推出数据驱动型健康险，启动数据资产证券化（ABS）。</a:t>
                </a:r>
                <a:endParaRPr lang="en-US" sz="11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7891072" y="1694917"/>
              <a:ext cx="2815694" cy="3924305"/>
              <a:chOff x="718918" y="3583691"/>
              <a:chExt cx="4815932" cy="3924305"/>
            </a:xfrm>
          </p:grpSpPr>
          <p:sp>
            <p:nvSpPr>
              <p:cNvPr id="16" name="AutoShape 16"/>
              <p:cNvSpPr/>
              <p:nvPr/>
            </p:nvSpPr>
            <p:spPr>
              <a:xfrm>
                <a:off x="718918" y="3907996"/>
                <a:ext cx="0" cy="3600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1C89C2">
                        <a:alpha val="100000"/>
                      </a:srgbClr>
                    </a:gs>
                    <a:gs pos="89999">
                      <a:srgbClr val="1C89C2">
                        <a:alpha val="0"/>
                      </a:srgbClr>
                    </a:gs>
                  </a:gsLst>
                  <a:lin ang="5400000"/>
                </a:gradFill>
                <a:prstDash val="solid"/>
                <a:headEnd type="oval"/>
                <a:tailEnd type="none"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978287" y="3583691"/>
                <a:ext cx="1108332" cy="648000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62437" y="4229099"/>
                <a:ext cx="4672413" cy="648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第三阶段：基础设施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62435" y="4877099"/>
                <a:ext cx="4672413" cy="161261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10年内成为国家级健康数据平台，主导行业标准，孵化垂直子品牌，实现万亿市值。</a:t>
                </a:r>
                <a:endParaRPr lang="en-US" sz="1100"/>
              </a:p>
            </p:txBody>
          </p:sp>
        </p:grpSp>
        <p:sp>
          <p:nvSpPr>
            <p:cNvPr id="20" name="AutoShape 20"/>
            <p:cNvSpPr/>
            <p:nvPr/>
          </p:nvSpPr>
          <p:spPr>
            <a:xfrm>
              <a:off x="228599" y="3923494"/>
              <a:ext cx="11734802" cy="2210606"/>
            </a:xfrm>
            <a:custGeom>
              <a:avLst/>
              <a:gdLst/>
              <a:ahLst/>
              <a:cxnLst/>
              <a:rect l="l" t="t" r="r" b="b"/>
              <a:pathLst>
                <a:path w="12001025" h="2296734">
                  <a:moveTo>
                    <a:pt x="12001025" y="0"/>
                  </a:moveTo>
                  <a:lnTo>
                    <a:pt x="11689702" y="682297"/>
                  </a:lnTo>
                  <a:lnTo>
                    <a:pt x="11590219" y="565751"/>
                  </a:lnTo>
                  <a:lnTo>
                    <a:pt x="11551210" y="593785"/>
                  </a:lnTo>
                  <a:cubicBezTo>
                    <a:pt x="10054115" y="1608138"/>
                    <a:pt x="7134260" y="2296734"/>
                    <a:pt x="3777444" y="2296734"/>
                  </a:cubicBezTo>
                  <a:cubicBezTo>
                    <a:pt x="2575857" y="2296734"/>
                    <a:pt x="1430258" y="2208503"/>
                    <a:pt x="385861" y="2048684"/>
                  </a:cubicBezTo>
                  <a:lnTo>
                    <a:pt x="0" y="1985000"/>
                  </a:lnTo>
                  <a:lnTo>
                    <a:pt x="0" y="1974736"/>
                  </a:lnTo>
                  <a:lnTo>
                    <a:pt x="722263" y="2072035"/>
                  </a:lnTo>
                  <a:cubicBezTo>
                    <a:pt x="1552759" y="2167110"/>
                    <a:pt x="2435752" y="2218328"/>
                    <a:pt x="3351247" y="2218328"/>
                  </a:cubicBezTo>
                  <a:cubicBezTo>
                    <a:pt x="6703892" y="2218328"/>
                    <a:pt x="9620659" y="1531444"/>
                    <a:pt x="11119424" y="519160"/>
                  </a:cubicBezTo>
                  <a:lnTo>
                    <a:pt x="11384043" y="324213"/>
                  </a:lnTo>
                  <a:lnTo>
                    <a:pt x="11278314" y="200349"/>
                  </a:lnTo>
                  <a:close/>
                </a:path>
              </a:pathLst>
            </a:custGeom>
            <a:solidFill>
              <a:srgbClr val="1C89C2">
                <a:alpha val="50196"/>
              </a:srgbClr>
            </a:solidFill>
            <a:ln>
              <a:prstDash val="solid"/>
              <a:headEnd type="none"/>
              <a:tailEnd type="none"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战略总览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000" y="1130300"/>
            <a:ext cx="7200900" cy="235669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商业模式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679313"/>
            <a:ext cx="5435600" cy="11286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以“健康小屋”为入口，构建数据驱动的三层收入飞轮，撬动万亿市值。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1bcb4da-1e2f-44cb-abdf-60cff04e7dcc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0" y="838200"/>
            <a:ext cx="11518900" cy="4993889"/>
            <a:chOff x="0" y="838200"/>
            <a:chExt cx="11518900" cy="4993889"/>
          </a:xfrm>
        </p:grpSpPr>
        <p:grpSp>
          <p:nvGrpSpPr>
            <p:cNvPr id="4" name="Group 4"/>
            <p:cNvGrpSpPr/>
            <p:nvPr/>
          </p:nvGrpSpPr>
          <p:grpSpPr>
            <a:xfrm rot="0">
              <a:off x="0" y="838200"/>
              <a:ext cx="5101620" cy="1326389"/>
              <a:chOff x="0" y="838200"/>
              <a:chExt cx="5101620" cy="1326389"/>
            </a:xfrm>
          </p:grpSpPr>
          <p:sp>
            <p:nvSpPr>
              <p:cNvPr id="5" name="AutoShape 5"/>
              <p:cNvSpPr/>
              <p:nvPr/>
            </p:nvSpPr>
            <p:spPr>
              <a:xfrm rot="5400000">
                <a:off x="499207" y="338993"/>
                <a:ext cx="687452" cy="1685865"/>
              </a:xfrm>
              <a:prstGeom prst="round2SameRect">
                <a:avLst>
                  <a:gd name="adj1" fmla="val 31782"/>
                  <a:gd name="adj2" fmla="val 0"/>
                </a:avLst>
              </a:prstGeom>
              <a:solidFill>
                <a:srgbClr val="2F2F2F">
                  <a:alpha val="10196"/>
                  <a:lumMod val="50000"/>
                  <a:lumOff val="5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AutoShape 6"/>
              <p:cNvSpPr/>
              <p:nvPr/>
            </p:nvSpPr>
            <p:spPr>
              <a:xfrm>
                <a:off x="4268528" y="1871680"/>
                <a:ext cx="833092" cy="292909"/>
              </a:xfrm>
              <a:prstGeom prst="roundRect">
                <a:avLst>
                  <a:gd name="adj" fmla="val 23171"/>
                </a:avLst>
              </a:prstGeom>
              <a:solidFill>
                <a:srgbClr val="2F2F2F">
                  <a:alpha val="10196"/>
                  <a:lumMod val="50000"/>
                  <a:lumOff val="5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660400" y="1154735"/>
              <a:ext cx="4441220" cy="834825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b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线下流量枢纽与现金流引擎</a:t>
              </a:r>
              <a:endParaRPr lang="en-US" sz="1100"/>
            </a:p>
          </p:txBody>
        </p:sp>
        <p:grpSp>
          <p:nvGrpSpPr>
            <p:cNvPr id="8" name="Group 8"/>
            <p:cNvGrpSpPr/>
            <p:nvPr/>
          </p:nvGrpSpPr>
          <p:grpSpPr>
            <a:xfrm rot="0">
              <a:off x="732814" y="3798797"/>
              <a:ext cx="2825163" cy="2033292"/>
              <a:chOff x="732814" y="3930297"/>
              <a:chExt cx="2825163" cy="2033292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966689" y="4191835"/>
                <a:ext cx="2591288" cy="780442"/>
              </a:xfrm>
              <a:prstGeom prst="roundRect">
                <a:avLst/>
              </a:prstGeom>
              <a:solidFill>
                <a:srgbClr val="1C89C2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门店形态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32814" y="3930297"/>
                <a:ext cx="467750" cy="467750"/>
              </a:xfrm>
              <a:prstGeom prst="roundRect">
                <a:avLst>
                  <a:gd name="adj" fmla="val 20000"/>
                </a:avLst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5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966689" y="4999941"/>
                <a:ext cx="2591288" cy="963648"/>
              </a:xfrm>
              <a:prstGeom prst="roundRect">
                <a:avLst>
                  <a:gd name="adj" fmla="val 0"/>
                </a:avLst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深入社区的“健康小屋”，提供基础检测、健康咨询、轻医疗服务，是连接用户的第一触点。</a:t>
                </a:r>
                <a:endParaRPr lang="en-US" sz="11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4713275" y="3798797"/>
              <a:ext cx="2825163" cy="2033292"/>
              <a:chOff x="852732" y="3930297"/>
              <a:chExt cx="2825163" cy="2033292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1086607" y="4191835"/>
                <a:ext cx="2591288" cy="780442"/>
              </a:xfrm>
              <a:prstGeom prst="roundRect">
                <a:avLst/>
              </a:prstGeom>
              <a:solidFill>
                <a:srgbClr val="FF6B42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核心功能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52732" y="3930297"/>
                <a:ext cx="467750" cy="467750"/>
              </a:xfrm>
              <a:prstGeom prst="roundRect">
                <a:avLst>
                  <a:gd name="adj" fmla="val 20000"/>
                </a:avLst>
              </a:prstGeom>
              <a:solidFill>
                <a:srgbClr val="FF6B4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5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86607" y="4999941"/>
                <a:ext cx="2591288" cy="963648"/>
              </a:xfrm>
              <a:prstGeom prst="roundRect">
                <a:avLst>
                  <a:gd name="adj" fmla="val 0"/>
                </a:avLst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建立家庭健康档案，提供持续的健康监测与咨询服务，成为社区健康服务的“前哨站”。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8693737" y="3798797"/>
              <a:ext cx="2825163" cy="2033292"/>
              <a:chOff x="852732" y="3930297"/>
              <a:chExt cx="2825163" cy="2033292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1086607" y="4191835"/>
                <a:ext cx="2591288" cy="780442"/>
              </a:xfrm>
              <a:prstGeom prst="roundRect">
                <a:avLst/>
              </a:prstGeom>
              <a:solidFill>
                <a:srgbClr val="5BA3EB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收入来源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52732" y="3930297"/>
                <a:ext cx="467750" cy="467750"/>
              </a:xfrm>
              <a:prstGeom prst="roundRect">
                <a:avLst>
                  <a:gd name="adj" fmla="val 20000"/>
                </a:avLst>
              </a:prstGeom>
              <a:solidFill>
                <a:srgbClr val="5BA3EB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5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086607" y="4999941"/>
                <a:ext cx="2591288" cy="963648"/>
              </a:xfrm>
              <a:prstGeom prst="roundRect">
                <a:avLst>
                  <a:gd name="adj" fmla="val 0"/>
                </a:avLst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会员费、检测费、轻医疗项目费、健康产品零售，形成稳定、可预测的现金流。</a:t>
                </a:r>
                <a:endParaRPr lang="en-US" sz="1100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基础层：健康小屋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77c3e33-28ea-4d80-bd14-f9fac8742f29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6750" y="1130300"/>
            <a:ext cx="10858500" cy="5003800"/>
            <a:chOff x="666750" y="1130300"/>
            <a:chExt cx="10858500" cy="5003800"/>
          </a:xfrm>
        </p:grpSpPr>
        <p:sp>
          <p:nvSpPr>
            <p:cNvPr id="4" name="TextBox 4"/>
            <p:cNvSpPr txBox="1"/>
            <p:nvPr/>
          </p:nvSpPr>
          <p:spPr>
            <a:xfrm>
              <a:off x="666750" y="1130300"/>
              <a:ext cx="10858500" cy="867312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10倍杠杆增长的核心引擎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1009493" y="2461846"/>
              <a:ext cx="2984499" cy="3672254"/>
              <a:chOff x="4997244" y="2736526"/>
              <a:chExt cx="4134055" cy="1791346"/>
            </a:xfrm>
          </p:grpSpPr>
          <p:grpSp>
            <p:nvGrpSpPr>
              <p:cNvPr id="6" name="Group 6"/>
              <p:cNvGrpSpPr/>
              <p:nvPr/>
            </p:nvGrpSpPr>
            <p:grpSpPr>
              <a:xfrm rot="0">
                <a:off x="4997244" y="2736526"/>
                <a:ext cx="4134055" cy="1791346"/>
                <a:chOff x="5054954" y="2736526"/>
                <a:chExt cx="3088229" cy="1791346"/>
              </a:xfrm>
            </p:grpSpPr>
            <p:sp>
              <p:nvSpPr>
                <p:cNvPr id="7" name="AutoShape 7"/>
                <p:cNvSpPr/>
                <p:nvPr/>
              </p:nvSpPr>
              <p:spPr>
                <a:xfrm>
                  <a:off x="5054954" y="2736526"/>
                  <a:ext cx="3088229" cy="1791346"/>
                </a:xfrm>
                <a:prstGeom prst="roundRect">
                  <a:avLst>
                    <a:gd name="adj" fmla="val 8077"/>
                  </a:avLst>
                </a:prstGeom>
                <a:solidFill>
                  <a:srgbClr val="1C89C2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8" name="TextBox 8"/>
                <p:cNvSpPr txBox="1"/>
                <p:nvPr/>
              </p:nvSpPr>
              <p:spPr>
                <a:xfrm flipH="1">
                  <a:off x="5186683" y="3441486"/>
                  <a:ext cx="2868769" cy="98540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思源黑体 CN Regular"/>
                      <a:ea typeface="思源黑体 CN Regular"/>
                      <a:cs typeface="思源黑体 CN Regular"/>
                    </a:rPr>
                    <a:t>基于海量健康数据，通过AI算法为用户精准推荐保健品、可穿戴设备、保险产品等。</a:t>
                  </a:r>
                  <a:endParaRPr lang="en-US" sz="1100"/>
                </a:p>
              </p:txBody>
            </p:sp>
            <p:sp>
              <p:nvSpPr>
                <p:cNvPr id="9" name="TextBox 9"/>
                <p:cNvSpPr txBox="1"/>
                <p:nvPr/>
              </p:nvSpPr>
              <p:spPr>
                <a:xfrm>
                  <a:off x="5186688" y="3089006"/>
                  <a:ext cx="2868767" cy="352479"/>
                </a:xfrm>
                <a:prstGeom prst="rect">
                  <a:avLst/>
                </a:prstGeom>
                <a:ln>
                  <a:prstDash val="solid"/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个性化解决方案</a:t>
                  </a:r>
                  <a:endParaRPr lang="en-US" sz="1100"/>
                </a:p>
              </p:txBody>
            </p:sp>
          </p:grpSp>
          <p:sp>
            <p:nvSpPr>
              <p:cNvPr id="10" name="TextBox 10"/>
              <p:cNvSpPr txBox="1"/>
              <p:nvPr/>
            </p:nvSpPr>
            <p:spPr>
              <a:xfrm>
                <a:off x="5173589" y="2779010"/>
                <a:ext cx="827991" cy="291585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4603750" y="2461846"/>
              <a:ext cx="2984499" cy="3672254"/>
              <a:chOff x="4764264" y="2736526"/>
              <a:chExt cx="4134055" cy="1791346"/>
            </a:xfrm>
          </p:grpSpPr>
          <p:grpSp>
            <p:nvGrpSpPr>
              <p:cNvPr id="12" name="Group 12"/>
              <p:cNvGrpSpPr/>
              <p:nvPr/>
            </p:nvGrpSpPr>
            <p:grpSpPr>
              <a:xfrm rot="0">
                <a:off x="4764264" y="2736526"/>
                <a:ext cx="4134055" cy="1791346"/>
                <a:chOff x="4880913" y="2736526"/>
                <a:chExt cx="3088229" cy="1791346"/>
              </a:xfrm>
            </p:grpSpPr>
            <p:sp>
              <p:nvSpPr>
                <p:cNvPr id="13" name="AutoShape 13"/>
                <p:cNvSpPr/>
                <p:nvPr/>
              </p:nvSpPr>
              <p:spPr>
                <a:xfrm>
                  <a:off x="4880913" y="2736526"/>
                  <a:ext cx="3088229" cy="1791346"/>
                </a:xfrm>
                <a:prstGeom prst="roundRect">
                  <a:avLst>
                    <a:gd name="adj" fmla="val 8077"/>
                  </a:avLst>
                </a:prstGeom>
                <a:solidFill>
                  <a:srgbClr val="FF6B42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 flipH="1">
                  <a:off x="5012642" y="3441486"/>
                  <a:ext cx="2868769" cy="98540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思源黑体 CN Regular"/>
                      <a:ea typeface="思源黑体 CN Regular"/>
                      <a:cs typeface="思源黑体 CN Regular"/>
                    </a:rPr>
                    <a:t>与药企、器械商、保险公司合作，通过产品分成、数据服务订阅费、方案定制费等方式变现。</a:t>
                  </a:r>
                  <a:endParaRPr lang="en-US" sz="1100"/>
                </a:p>
              </p:txBody>
            </p:sp>
            <p:sp>
              <p:nvSpPr>
                <p:cNvPr id="15" name="TextBox 15"/>
                <p:cNvSpPr txBox="1"/>
                <p:nvPr/>
              </p:nvSpPr>
              <p:spPr>
                <a:xfrm>
                  <a:off x="5012647" y="3089006"/>
                  <a:ext cx="2868767" cy="352479"/>
                </a:xfrm>
                <a:prstGeom prst="rect">
                  <a:avLst/>
                </a:prstGeom>
                <a:ln>
                  <a:prstDash val="solid"/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生态合作分成</a:t>
                  </a:r>
                  <a:endParaRPr lang="en-US" sz="1100"/>
                </a:p>
              </p:txBody>
            </p:sp>
          </p:grpSp>
          <p:sp>
            <p:nvSpPr>
              <p:cNvPr id="16" name="TextBox 16"/>
              <p:cNvSpPr txBox="1"/>
              <p:nvPr/>
            </p:nvSpPr>
            <p:spPr>
              <a:xfrm>
                <a:off x="4940608" y="2779010"/>
                <a:ext cx="827991" cy="291585"/>
              </a:xfrm>
              <a:prstGeom prst="ellipse">
                <a:avLst/>
              </a:prstGeom>
              <a:solidFill>
                <a:srgbClr val="FF6B4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0">
              <a:off x="8198008" y="2461846"/>
              <a:ext cx="2984499" cy="3672254"/>
              <a:chOff x="4531282" y="2736526"/>
              <a:chExt cx="4134055" cy="1791346"/>
            </a:xfrm>
          </p:grpSpPr>
          <p:grpSp>
            <p:nvGrpSpPr>
              <p:cNvPr id="18" name="Group 18"/>
              <p:cNvGrpSpPr/>
              <p:nvPr/>
            </p:nvGrpSpPr>
            <p:grpSpPr>
              <a:xfrm rot="0">
                <a:off x="4531282" y="2736526"/>
                <a:ext cx="4134055" cy="1791346"/>
                <a:chOff x="4706872" y="2736526"/>
                <a:chExt cx="3088229" cy="1791346"/>
              </a:xfrm>
            </p:grpSpPr>
            <p:sp>
              <p:nvSpPr>
                <p:cNvPr id="19" name="AutoShape 19"/>
                <p:cNvSpPr/>
                <p:nvPr/>
              </p:nvSpPr>
              <p:spPr>
                <a:xfrm>
                  <a:off x="4706872" y="2736526"/>
                  <a:ext cx="3088229" cy="1791346"/>
                </a:xfrm>
                <a:prstGeom prst="roundRect">
                  <a:avLst>
                    <a:gd name="adj" fmla="val 8077"/>
                  </a:avLst>
                </a:prstGeom>
                <a:solidFill>
                  <a:srgbClr val="5BA3EB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20" name="TextBox 20"/>
                <p:cNvSpPr txBox="1"/>
                <p:nvPr/>
              </p:nvSpPr>
              <p:spPr>
                <a:xfrm flipH="1">
                  <a:off x="4838601" y="3441486"/>
                  <a:ext cx="2868769" cy="98540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思源黑体 CN Regular"/>
                      <a:ea typeface="思源黑体 CN Regular"/>
                      <a:cs typeface="思源黑体 CN Regular"/>
                    </a:rPr>
                    <a:t>推出“家庭健康管家”等付费增值服务，为用户提供更深度的个性化管理方案。</a:t>
                  </a:r>
                  <a:endParaRPr lang="en-US" sz="1100"/>
                </a:p>
              </p:txBody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4838606" y="3089006"/>
                  <a:ext cx="2868767" cy="352479"/>
                </a:xfrm>
                <a:prstGeom prst="rect">
                  <a:avLst/>
                </a:prstGeom>
                <a:ln>
                  <a:prstDash val="solid"/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增值服务订阅</a:t>
                  </a:r>
                  <a:endParaRPr lang="en-US" sz="1100"/>
                </a:p>
              </p:txBody>
            </p:sp>
          </p:grpSp>
          <p:sp>
            <p:nvSpPr>
              <p:cNvPr id="22" name="TextBox 22"/>
              <p:cNvSpPr txBox="1"/>
              <p:nvPr/>
            </p:nvSpPr>
            <p:spPr>
              <a:xfrm>
                <a:off x="4707627" y="2779010"/>
                <a:ext cx="827991" cy="291585"/>
              </a:xfrm>
              <a:prstGeom prst="ellipse">
                <a:avLst/>
              </a:prstGeom>
              <a:solidFill>
                <a:srgbClr val="5BA3EB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裂变层：数据驱动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7c8f417-c5a1-4e02-b75b-e4e03b986986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400" y="0"/>
            <a:ext cx="11531600" cy="5659121"/>
            <a:chOff x="660400" y="0"/>
            <a:chExt cx="11531600" cy="5659121"/>
          </a:xfrm>
        </p:grpSpPr>
        <p:sp>
          <p:nvSpPr>
            <p:cNvPr id="4" name="AutoShape 4"/>
            <p:cNvSpPr/>
            <p:nvPr/>
          </p:nvSpPr>
          <p:spPr>
            <a:xfrm>
              <a:off x="9098280" y="0"/>
              <a:ext cx="3093720" cy="3108960"/>
            </a:xfrm>
            <a:custGeom>
              <a:avLst/>
              <a:gdLst/>
              <a:ahLst/>
              <a:cxnLst/>
              <a:rect l="l" t="t" r="r" b="b"/>
              <a:pathLst>
                <a:path w="3093720" h="3108960">
                  <a:moveTo>
                    <a:pt x="122419" y="0"/>
                  </a:moveTo>
                  <a:lnTo>
                    <a:pt x="1054926" y="0"/>
                  </a:lnTo>
                  <a:lnTo>
                    <a:pt x="1037511" y="28665"/>
                  </a:lnTo>
                  <a:cubicBezTo>
                    <a:pt x="921551" y="242128"/>
                    <a:pt x="855683" y="486752"/>
                    <a:pt x="855683" y="746760"/>
                  </a:cubicBezTo>
                  <a:cubicBezTo>
                    <a:pt x="855683" y="1578786"/>
                    <a:pt x="1530174" y="2253277"/>
                    <a:pt x="2362200" y="2253277"/>
                  </a:cubicBezTo>
                  <a:cubicBezTo>
                    <a:pt x="2622208" y="2253277"/>
                    <a:pt x="2866832" y="2187409"/>
                    <a:pt x="3080295" y="2071449"/>
                  </a:cubicBezTo>
                  <a:lnTo>
                    <a:pt x="3093720" y="2063293"/>
                  </a:lnTo>
                  <a:lnTo>
                    <a:pt x="3093720" y="2992119"/>
                  </a:lnTo>
                  <a:lnTo>
                    <a:pt x="3064646" y="3002760"/>
                  </a:lnTo>
                  <a:cubicBezTo>
                    <a:pt x="2842744" y="3071779"/>
                    <a:pt x="2606814" y="3108960"/>
                    <a:pt x="2362200" y="3108960"/>
                  </a:cubicBezTo>
                  <a:cubicBezTo>
                    <a:pt x="1057593" y="3108960"/>
                    <a:pt x="0" y="2051367"/>
                    <a:pt x="0" y="746760"/>
                  </a:cubicBezTo>
                  <a:cubicBezTo>
                    <a:pt x="0" y="502146"/>
                    <a:pt x="37181" y="266217"/>
                    <a:pt x="106200" y="44314"/>
                  </a:cubicBezTo>
                  <a:close/>
                </a:path>
              </a:pathLst>
            </a:custGeom>
            <a:solidFill>
              <a:srgbClr val="1C89C2">
                <a:alpha val="100000"/>
                <a:lumMod val="20000"/>
                <a:lumOff val="8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660400" y="1130300"/>
              <a:ext cx="8326120" cy="900112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万亿估值的终极引擎</a:t>
              </a:r>
              <a:endParaRPr lang="en-US" sz="1100"/>
            </a:p>
          </p:txBody>
        </p:sp>
        <p:grpSp>
          <p:nvGrpSpPr>
            <p:cNvPr id="6" name="Group 6"/>
            <p:cNvGrpSpPr/>
            <p:nvPr/>
          </p:nvGrpSpPr>
          <p:grpSpPr>
            <a:xfrm rot="0">
              <a:off x="660400" y="2453640"/>
              <a:ext cx="3275522" cy="3205481"/>
              <a:chOff x="804449" y="2453640"/>
              <a:chExt cx="2420620" cy="3205481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804449" y="2453640"/>
                <a:ext cx="2420620" cy="3205481"/>
              </a:xfrm>
              <a:prstGeom prst="roundRect">
                <a:avLst>
                  <a:gd name="adj" fmla="val 9042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897826" y="3632200"/>
                <a:ext cx="2211134" cy="65721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资产证券化(ABS)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897826" y="4289413"/>
                <a:ext cx="2211134" cy="107635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将脱敏、合规的健康数据资产打包，通过金融工具释放其巨大价值，实现“数据变资本”。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459039" y="2592753"/>
                <a:ext cx="1111442" cy="9003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1C89C2">
                        <a:alpha val="100000"/>
                        <a:lumMod val="5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4451889" y="2453640"/>
              <a:ext cx="3275522" cy="3205481"/>
              <a:chOff x="804449" y="2453640"/>
              <a:chExt cx="2420620" cy="3205481"/>
            </a:xfrm>
          </p:grpSpPr>
          <p:sp>
            <p:nvSpPr>
              <p:cNvPr id="12" name="AutoShape 12"/>
              <p:cNvSpPr/>
              <p:nvPr/>
            </p:nvSpPr>
            <p:spPr>
              <a:xfrm>
                <a:off x="804449" y="2453640"/>
                <a:ext cx="2420620" cy="3205481"/>
              </a:xfrm>
              <a:prstGeom prst="roundRect">
                <a:avLst>
                  <a:gd name="adj" fmla="val 9042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97826" y="3632200"/>
                <a:ext cx="2211134" cy="65721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平台生态化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97826" y="4289413"/>
                <a:ext cx="2211134" cy="107635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开放API接口，接入第三方服务（如养老社区、远程医疗），构建开放生态，收取平台佣金。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459039" y="2592753"/>
                <a:ext cx="1111442" cy="9003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1C89C2">
                        <a:alpha val="100000"/>
                        <a:lumMod val="5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8243377" y="2453640"/>
              <a:ext cx="3275522" cy="3205481"/>
              <a:chOff x="804449" y="2453640"/>
              <a:chExt cx="2420620" cy="3205481"/>
            </a:xfrm>
          </p:grpSpPr>
          <p:sp>
            <p:nvSpPr>
              <p:cNvPr id="17" name="AutoShape 17"/>
              <p:cNvSpPr/>
              <p:nvPr/>
            </p:nvSpPr>
            <p:spPr>
              <a:xfrm>
                <a:off x="804449" y="2453640"/>
                <a:ext cx="2420620" cy="3205481"/>
              </a:xfrm>
              <a:prstGeom prst="roundRect">
                <a:avLst>
                  <a:gd name="adj" fmla="val 9042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897826" y="3632200"/>
                <a:ext cx="2211134" cy="65721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数据价值交易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97826" y="4289413"/>
                <a:ext cx="2211134" cy="107635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在严格合规框架下，探索与药企、研究机构的数据授权合作，开辟全新收入来源。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459039" y="2592753"/>
                <a:ext cx="1111442" cy="9003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1C89C2">
                        <a:alpha val="100000"/>
                        <a:lumMod val="5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资本层：数据资产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000" y="1130300"/>
            <a:ext cx="7200900" cy="235669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市场策略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679313"/>
            <a:ext cx="5435600" cy="11286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以“信任”为核心，通过“裂变”与“生态”双轮驱动，实现从国民品牌到全球符号的进化。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5eeff07-8355-4598-9d0a-b16c5ba3b7ac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583146" y="1143190"/>
            <a:ext cx="10858500" cy="4990910"/>
            <a:chOff x="583146" y="1143190"/>
            <a:chExt cx="10858500" cy="4990910"/>
          </a:xfrm>
        </p:grpSpPr>
        <p:sp>
          <p:nvSpPr>
            <p:cNvPr id="4" name="AutoShape 4"/>
            <p:cNvSpPr/>
            <p:nvPr/>
          </p:nvSpPr>
          <p:spPr>
            <a:xfrm>
              <a:off x="1557061" y="1828622"/>
              <a:ext cx="1978587" cy="2225763"/>
            </a:xfrm>
            <a:prstGeom prst="blockArc">
              <a:avLst>
                <a:gd name="adj1" fmla="val 10800000"/>
                <a:gd name="adj2" fmla="val 173084"/>
                <a:gd name="adj3" fmla="val 10394"/>
              </a:avLst>
            </a:pr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5097218" y="1863648"/>
              <a:ext cx="1978587" cy="2225763"/>
            </a:xfrm>
            <a:prstGeom prst="blockArc">
              <a:avLst>
                <a:gd name="adj1" fmla="val 10800000"/>
                <a:gd name="adj2" fmla="val 173084"/>
                <a:gd name="adj3" fmla="val 10394"/>
              </a:avLst>
            </a:pr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8656352" y="1828622"/>
              <a:ext cx="1978587" cy="2225763"/>
            </a:xfrm>
            <a:prstGeom prst="blockArc">
              <a:avLst>
                <a:gd name="adj1" fmla="val 10800000"/>
                <a:gd name="adj2" fmla="val 173084"/>
                <a:gd name="adj3" fmla="val 10394"/>
              </a:avLst>
            </a:pr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 flipV="1">
              <a:off x="3328866" y="1874185"/>
              <a:ext cx="1978587" cy="2225763"/>
            </a:xfrm>
            <a:prstGeom prst="blockArc">
              <a:avLst>
                <a:gd name="adj1" fmla="val 10800000"/>
                <a:gd name="adj2" fmla="val 173084"/>
                <a:gd name="adj3" fmla="val 10394"/>
              </a:avLst>
            </a:prstGeom>
            <a:solidFill>
              <a:srgbClr val="FF6B42">
                <a:alpha val="3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 flipV="1">
              <a:off x="6876784" y="1874185"/>
              <a:ext cx="1978587" cy="2225763"/>
            </a:xfrm>
            <a:prstGeom prst="blockArc">
              <a:avLst>
                <a:gd name="adj1" fmla="val 10800000"/>
                <a:gd name="adj2" fmla="val 173084"/>
                <a:gd name="adj3" fmla="val 10394"/>
              </a:avLst>
            </a:prstGeom>
            <a:solidFill>
              <a:srgbClr val="FF6B42">
                <a:alpha val="3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83146" y="1143190"/>
              <a:ext cx="10858500" cy="461665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1C89C2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从国民品牌到全球符号</a:t>
              </a:r>
              <a:endParaRPr lang="en-US" sz="1100"/>
            </a:p>
          </p:txBody>
        </p:sp>
        <p:grpSp>
          <p:nvGrpSpPr>
            <p:cNvPr id="10" name="Group 10"/>
            <p:cNvGrpSpPr/>
            <p:nvPr/>
          </p:nvGrpSpPr>
          <p:grpSpPr>
            <a:xfrm rot="0">
              <a:off x="1164976" y="2276368"/>
              <a:ext cx="2758268" cy="3857461"/>
              <a:chOff x="1164976" y="2276368"/>
              <a:chExt cx="2758268" cy="3857461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1164976" y="4072022"/>
                <a:ext cx="2758268" cy="71540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主品牌：茗医生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164976" y="4787429"/>
                <a:ext cx="2758268" cy="13464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定位为“中国家庭健康的第一道防线”，负责集团品牌背书与文化传播，占据“家庭健康守门人”的心智高地。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001579" y="2276368"/>
                <a:ext cx="1095311" cy="1095311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0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4716867" y="2276368"/>
              <a:ext cx="2758267" cy="3857460"/>
              <a:chOff x="4716867" y="2276368"/>
              <a:chExt cx="2758267" cy="3857460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4716867" y="4072022"/>
                <a:ext cx="2758267" cy="71540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子品牌矩阵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716867" y="4787429"/>
                <a:ext cx="2758267" cy="134639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针对不同健康场景与品类，孵化“茗健康”（保健品）、“茗护”（护理服务）、“茗保”（保险）等系列子品牌。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538855" y="2276368"/>
                <a:ext cx="1095311" cy="1095311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0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8268756" y="2276367"/>
              <a:ext cx="2758268" cy="3857733"/>
              <a:chOff x="8268756" y="2276367"/>
              <a:chExt cx="2758268" cy="3857733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8268756" y="4072022"/>
                <a:ext cx="2758268" cy="71540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全球符号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268756" y="4787429"/>
                <a:ext cx="2758268" cy="134667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最终目标是将“茗医生”打造成代表东方健康智慧的全球性文化符号，输出中国式健康管理理念。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095110" y="2276367"/>
                <a:ext cx="1095311" cy="1095311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0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2" name="TextBox 22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品牌定位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cea92ca-2bc3-440c-b89c-bee1d52afb62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399" y="1130301"/>
            <a:ext cx="10858500" cy="4642316"/>
            <a:chOff x="660399" y="1130301"/>
            <a:chExt cx="10858500" cy="4642316"/>
          </a:xfrm>
        </p:grpSpPr>
        <p:grpSp>
          <p:nvGrpSpPr>
            <p:cNvPr id="4" name="Group 4"/>
            <p:cNvGrpSpPr/>
            <p:nvPr/>
          </p:nvGrpSpPr>
          <p:grpSpPr>
            <a:xfrm rot="0">
              <a:off x="807177" y="2290970"/>
              <a:ext cx="3451176" cy="2494722"/>
              <a:chOff x="1624835" y="2290970"/>
              <a:chExt cx="3097155" cy="2494722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1624835" y="2290970"/>
                <a:ext cx="3097155" cy="2494722"/>
              </a:xfrm>
              <a:prstGeom prst="roundRect">
                <a:avLst>
                  <a:gd name="adj" fmla="val 9155"/>
                </a:avLst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1831674" y="2473960"/>
                <a:ext cx="2683477" cy="67229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线上渠道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831674" y="3146257"/>
                <a:ext cx="2683477" cy="14613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整合天猫、京东等传统电商，抖音、快手等兴趣电商，以及自有小程序与社群矩阵，实现全域覆盖。</a:t>
                </a:r>
                <a:endParaRPr lang="en-US" sz="11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288444" y="5279857"/>
              <a:ext cx="492760" cy="492760"/>
            </a:xfrm>
            <a:prstGeom prst="ellipse">
              <a:avLst/>
            </a:pr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  <p:txBody>
            <a:bodyPr vert="horz" wrap="non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1600" b="1" i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</a:t>
              </a:r>
              <a:endParaRPr lang="en-US" sz="1100"/>
            </a:p>
          </p:txBody>
        </p:sp>
        <p:grpSp>
          <p:nvGrpSpPr>
            <p:cNvPr id="9" name="Group 9"/>
            <p:cNvGrpSpPr/>
            <p:nvPr/>
          </p:nvGrpSpPr>
          <p:grpSpPr>
            <a:xfrm rot="0">
              <a:off x="4258354" y="2290970"/>
              <a:ext cx="3655678" cy="2494722"/>
              <a:chOff x="4449311" y="2290970"/>
              <a:chExt cx="3280679" cy="2494722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4449311" y="2290970"/>
                <a:ext cx="3280679" cy="2494722"/>
              </a:xfrm>
              <a:prstGeom prst="roundRect">
                <a:avLst>
                  <a:gd name="adj" fmla="val 9155"/>
                </a:avLst>
              </a:prstGeom>
              <a:ln w="12700">
                <a:solidFill>
                  <a:srgbClr val="1C89C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4747912" y="2473960"/>
                <a:ext cx="2683476" cy="67229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线下渠道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747912" y="3146257"/>
                <a:ext cx="2683476" cy="14613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与头部连锁药店、商超、养老社区建立战略合作，开设品牌专柜或体验店，打造服务闭环。</a:t>
                </a:r>
                <a:endParaRPr lang="en-US" sz="110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846163" y="5279857"/>
              <a:ext cx="492760" cy="492760"/>
            </a:xfrm>
            <a:prstGeom prst="ellipse">
              <a:avLst/>
            </a:pr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  <p:txBody>
            <a:bodyPr vert="horz" wrap="non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1600" b="1" i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</a:t>
              </a:r>
              <a:endParaRPr lang="en-US" sz="1100"/>
            </a:p>
          </p:txBody>
        </p:sp>
        <p:grpSp>
          <p:nvGrpSpPr>
            <p:cNvPr id="14" name="Group 14"/>
            <p:cNvGrpSpPr/>
            <p:nvPr/>
          </p:nvGrpSpPr>
          <p:grpSpPr>
            <a:xfrm rot="0">
              <a:off x="7920946" y="2290970"/>
              <a:ext cx="3451176" cy="2494722"/>
              <a:chOff x="7470010" y="2290970"/>
              <a:chExt cx="3097155" cy="2494722"/>
            </a:xfrm>
          </p:grpSpPr>
          <p:sp>
            <p:nvSpPr>
              <p:cNvPr id="15" name="AutoShape 15"/>
              <p:cNvSpPr/>
              <p:nvPr/>
            </p:nvSpPr>
            <p:spPr>
              <a:xfrm>
                <a:off x="7470010" y="2290970"/>
                <a:ext cx="3097155" cy="2494722"/>
              </a:xfrm>
              <a:prstGeom prst="roundRect">
                <a:avLst>
                  <a:gd name="adj" fmla="val 9155"/>
                </a:avLst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76850" y="2473960"/>
                <a:ext cx="2683477" cy="67229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海外渠道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76850" y="3146257"/>
                <a:ext cx="2683477" cy="14613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通过跨境电商平台、海外华人社区、亚洲健康产品专卖店等路径，将产品与服务推向全球。</a:t>
                </a:r>
                <a:endParaRPr lang="en-US" sz="1100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9371746" y="5279857"/>
              <a:ext cx="492760" cy="492760"/>
            </a:xfrm>
            <a:prstGeom prst="ellipse">
              <a:avLst/>
            </a:prstGeom>
            <a:solidFill>
              <a:srgbClr val="1C89C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  <p:txBody>
            <a:bodyPr vert="horz" wrap="non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1600" b="1" i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03</a:t>
              </a:r>
              <a:endParaRPr lang="en-US" sz="11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0399" y="1130301"/>
              <a:ext cx="10858500" cy="48006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线上线下融合，国内国际并举</a:t>
              </a:r>
              <a:endParaRPr lang="en-US" sz="1100"/>
            </a:p>
          </p:txBody>
        </p:sp>
        <p:grpSp>
          <p:nvGrpSpPr>
            <p:cNvPr id="20" name="Group 20"/>
            <p:cNvGrpSpPr/>
            <p:nvPr/>
          </p:nvGrpSpPr>
          <p:grpSpPr>
            <a:xfrm rot="0">
              <a:off x="4109050" y="3385931"/>
              <a:ext cx="304800" cy="304800"/>
              <a:chOff x="4579938" y="3385931"/>
              <a:chExt cx="304800" cy="304800"/>
            </a:xfrm>
          </p:grpSpPr>
          <p:sp>
            <p:nvSpPr>
              <p:cNvPr id="21" name="AutoShape 21"/>
              <p:cNvSpPr/>
              <p:nvPr/>
            </p:nvSpPr>
            <p:spPr>
              <a:xfrm>
                <a:off x="4579938" y="3385931"/>
                <a:ext cx="304800" cy="304800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2" name="AutoShape 22"/>
              <p:cNvSpPr/>
              <p:nvPr/>
            </p:nvSpPr>
            <p:spPr>
              <a:xfrm>
                <a:off x="4673069" y="3459304"/>
                <a:ext cx="118539" cy="158052"/>
              </a:xfrm>
              <a:custGeom>
                <a:avLst/>
                <a:gdLst/>
                <a:ahLst/>
                <a:cxnLst/>
                <a:rect l="l" t="t" r="r" b="b"/>
                <a:pathLst>
                  <a:path w="118539" h="158052">
                    <a:moveTo>
                      <a:pt x="39513" y="0"/>
                    </a:moveTo>
                    <a:lnTo>
                      <a:pt x="118539" y="79026"/>
                    </a:lnTo>
                    <a:lnTo>
                      <a:pt x="39513" y="158052"/>
                    </a:lnTo>
                    <a:lnTo>
                      <a:pt x="0" y="118539"/>
                    </a:lnTo>
                    <a:lnTo>
                      <a:pt x="39513" y="79026"/>
                    </a:lnTo>
                    <a:lnTo>
                      <a:pt x="0" y="39513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 rot="0">
              <a:off x="7758534" y="3385931"/>
              <a:ext cx="304800" cy="304800"/>
              <a:chOff x="7294561" y="3385931"/>
              <a:chExt cx="304800" cy="304800"/>
            </a:xfrm>
          </p:grpSpPr>
          <p:sp>
            <p:nvSpPr>
              <p:cNvPr id="24" name="AutoShape 24"/>
              <p:cNvSpPr/>
              <p:nvPr/>
            </p:nvSpPr>
            <p:spPr>
              <a:xfrm>
                <a:off x="7294561" y="3385931"/>
                <a:ext cx="304800" cy="304800"/>
              </a:xfrm>
              <a:prstGeom prst="ellipse">
                <a:avLst/>
              </a:prstGeom>
              <a:solidFill>
                <a:srgbClr val="1C89C2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5" name="AutoShape 25"/>
              <p:cNvSpPr/>
              <p:nvPr/>
            </p:nvSpPr>
            <p:spPr>
              <a:xfrm>
                <a:off x="7387692" y="3459305"/>
                <a:ext cx="118539" cy="158052"/>
              </a:xfrm>
              <a:custGeom>
                <a:avLst/>
                <a:gdLst/>
                <a:ahLst/>
                <a:cxnLst/>
                <a:rect l="l" t="t" r="r" b="b"/>
                <a:pathLst>
                  <a:path w="118539" h="158052">
                    <a:moveTo>
                      <a:pt x="39513" y="0"/>
                    </a:moveTo>
                    <a:lnTo>
                      <a:pt x="118539" y="79026"/>
                    </a:lnTo>
                    <a:lnTo>
                      <a:pt x="39513" y="158052"/>
                    </a:lnTo>
                    <a:lnTo>
                      <a:pt x="0" y="118539"/>
                    </a:lnTo>
                    <a:lnTo>
                      <a:pt x="39513" y="79026"/>
                    </a:lnTo>
                    <a:lnTo>
                      <a:pt x="0" y="39513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  <p:sp>
        <p:nvSpPr>
          <p:cNvPr id="26" name="TextBox 2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全渠道通路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cc5c697-2685-44a6-aae1-1bc27fb813ed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943604" y="1255790"/>
            <a:ext cx="10304792" cy="4852910"/>
            <a:chOff x="937254" y="1281190"/>
            <a:chExt cx="10304792" cy="4852910"/>
          </a:xfrm>
        </p:grpSpPr>
        <p:sp>
          <p:nvSpPr>
            <p:cNvPr id="4" name="AutoShape 4"/>
            <p:cNvSpPr/>
            <p:nvPr/>
          </p:nvSpPr>
          <p:spPr>
            <a:xfrm>
              <a:off x="4225566" y="2977043"/>
              <a:ext cx="0" cy="2277128"/>
            </a:xfrm>
            <a:prstGeom prst="line">
              <a:avLst/>
            </a:prstGeom>
            <a:ln w="12700">
              <a:solidFill>
                <a:srgbClr val="2F2F2F">
                  <a:alpha val="10196"/>
                  <a:lumMod val="50000"/>
                  <a:lumOff val="5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7966435" y="2977043"/>
              <a:ext cx="0" cy="2277128"/>
            </a:xfrm>
            <a:prstGeom prst="line">
              <a:avLst/>
            </a:prstGeom>
            <a:ln w="12700">
              <a:solidFill>
                <a:srgbClr val="2F2F2F">
                  <a:alpha val="10196"/>
                  <a:lumMod val="50000"/>
                  <a:lumOff val="5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322096" y="1281190"/>
              <a:ext cx="7547808" cy="650638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b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  <a:lumMod val="95000"/>
                      <a:lumOff val="5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病毒式增长的核心机制</a:t>
              </a:r>
              <a:endParaRPr lang="en-US" sz="1100"/>
            </a:p>
          </p:txBody>
        </p:sp>
        <p:grpSp>
          <p:nvGrpSpPr>
            <p:cNvPr id="7" name="Group 7"/>
            <p:cNvGrpSpPr/>
            <p:nvPr/>
          </p:nvGrpSpPr>
          <p:grpSpPr>
            <a:xfrm rot="0">
              <a:off x="937254" y="2977043"/>
              <a:ext cx="2799445" cy="3157057"/>
              <a:chOff x="937254" y="2977043"/>
              <a:chExt cx="2799445" cy="3157057"/>
            </a:xfrm>
          </p:grpSpPr>
          <p:sp>
            <p:nvSpPr>
              <p:cNvPr id="8" name="TextBox 8"/>
              <p:cNvSpPr txBox="1"/>
              <p:nvPr/>
            </p:nvSpPr>
            <p:spPr>
              <a:xfrm>
                <a:off x="937254" y="3853874"/>
                <a:ext cx="2799445" cy="14002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95000"/>
                        <a:lumOff val="5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推出“带一个朋友，免一年会员费”等活动，利用中老年用户的社交网络实现快速扩散。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988161" y="2977043"/>
                <a:ext cx="697628" cy="646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6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311214" y="5727700"/>
                <a:ext cx="2051524" cy="406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5BA3EB">
                      <a:alpha val="100000"/>
                      <a:lumMod val="60000"/>
                      <a:lumOff val="40000"/>
                    </a:srgbClr>
                  </a:gs>
                  <a:gs pos="60000">
                    <a:srgbClr val="5BA3EB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1"/>
              <a:lstStyle/>
              <a:p>
                <a:pPr algn="ctr">
                  <a:defRPr/>
                </a:pPr>
                <a:r>
                  <a:rPr lang="en-US" sz="15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社交裂变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4689928" y="2977043"/>
              <a:ext cx="2799445" cy="3157057"/>
              <a:chOff x="4689928" y="2977043"/>
              <a:chExt cx="2799445" cy="3157057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4689928" y="3853874"/>
                <a:ext cx="2799445" cy="14002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95000"/>
                        <a:lumOff val="5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设计“家庭健康积分”，积分可兑换保险折扣、药品优惠，并支持“积分继承”，绑定家族用户。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5740835" y="2977043"/>
                <a:ext cx="697628" cy="646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6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5063888" y="5727700"/>
                <a:ext cx="2051524" cy="406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6B42">
                      <a:alpha val="100000"/>
                      <a:lumMod val="60000"/>
                      <a:lumOff val="40000"/>
                    </a:srgbClr>
                  </a:gs>
                  <a:gs pos="60000">
                    <a:srgbClr val="FF6B42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1"/>
              <a:lstStyle/>
              <a:p>
                <a:pPr algn="ctr">
                  <a:defRPr/>
                </a:pPr>
                <a:r>
                  <a:rPr lang="en-US" sz="15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积分体系</a:t>
                </a:r>
                <a:endParaRPr lang="en-US" sz="11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8442601" y="2977043"/>
              <a:ext cx="2799445" cy="3157057"/>
              <a:chOff x="8442601" y="2977043"/>
              <a:chExt cx="2799445" cy="3157057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8442601" y="3853874"/>
                <a:ext cx="2799445" cy="14002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95000"/>
                        <a:lumOff val="5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若AI预测用户未来有健康风险，用户提前干预成功可获得积分奖励，强化用户依从性与品牌忠诚度。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9493508" y="2977043"/>
                <a:ext cx="697628" cy="646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6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816561" y="5727700"/>
                <a:ext cx="2051524" cy="406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6BB9A">
                      <a:alpha val="100000"/>
                      <a:lumMod val="60000"/>
                      <a:lumOff val="40000"/>
                    </a:srgbClr>
                  </a:gs>
                  <a:gs pos="60000">
                    <a:srgbClr val="06BB9A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1"/>
              <a:lstStyle/>
              <a:p>
                <a:pPr algn="ctr">
                  <a:defRPr/>
                </a:pPr>
                <a:r>
                  <a:rPr lang="en-US" sz="1500" b="1" i="0">
                    <a:solidFill>
                      <a:srgbClr val="FFFFF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预测奖励</a:t>
                </a:r>
                <a:endParaRPr lang="en-US" sz="1100"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用户裂变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000" y="1130300"/>
            <a:ext cx="7200900" cy="235669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发展规划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679313"/>
            <a:ext cx="5435600" cy="11286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我们为这座万亿级的商业大厦，设计了清晰的四步走资本路径，每一步都脚踏实地。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ad6fde6-1572-4922-bad7-3146316565f6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399" y="1130301"/>
            <a:ext cx="10858501" cy="5003795"/>
            <a:chOff x="660399" y="1130301"/>
            <a:chExt cx="10858501" cy="5003795"/>
          </a:xfrm>
        </p:grpSpPr>
        <p:sp>
          <p:nvSpPr>
            <p:cNvPr id="4" name="AutoShape 4"/>
            <p:cNvSpPr/>
            <p:nvPr/>
          </p:nvSpPr>
          <p:spPr>
            <a:xfrm>
              <a:off x="660400" y="2914451"/>
              <a:ext cx="3619552" cy="0"/>
            </a:xfrm>
            <a:prstGeom prst="straightConnector1">
              <a:avLst/>
            </a:prstGeom>
            <a:ln w="25400">
              <a:solidFill>
                <a:srgbClr val="1C89C2">
                  <a:alpha val="100000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4279874" y="2914451"/>
              <a:ext cx="3619552" cy="0"/>
            </a:xfrm>
            <a:prstGeom prst="straightConnector1">
              <a:avLst/>
            </a:prstGeom>
            <a:ln w="25400">
              <a:solidFill>
                <a:srgbClr val="1C89C2">
                  <a:alpha val="100000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7899348" y="2914451"/>
              <a:ext cx="3619552" cy="0"/>
            </a:xfrm>
            <a:prstGeom prst="straightConnector1">
              <a:avLst/>
            </a:prstGeom>
            <a:ln w="25400">
              <a:solidFill>
                <a:srgbClr val="1C89C2">
                  <a:alpha val="100000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787722" y="2945916"/>
              <a:ext cx="289367" cy="249454"/>
            </a:xfrm>
            <a:prstGeom prst="triangle">
              <a:avLst/>
            </a:prstGeom>
            <a:solidFill>
              <a:srgbClr val="778495">
                <a:alpha val="2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>
              <a:off x="8026504" y="2945916"/>
              <a:ext cx="289367" cy="249454"/>
            </a:xfrm>
            <a:prstGeom prst="triangle">
              <a:avLst/>
            </a:prstGeom>
            <a:solidFill>
              <a:srgbClr val="778495">
                <a:alpha val="2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60400" y="1130301"/>
              <a:ext cx="10858500" cy="854234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迈向万亿市值的三个阶梯</a:t>
              </a:r>
              <a:endParaRPr lang="en-US" sz="1100"/>
            </a:p>
          </p:txBody>
        </p:sp>
        <p:grpSp>
          <p:nvGrpSpPr>
            <p:cNvPr id="10" name="Group 10"/>
            <p:cNvGrpSpPr/>
            <p:nvPr/>
          </p:nvGrpSpPr>
          <p:grpSpPr>
            <a:xfrm rot="0">
              <a:off x="660399" y="2265454"/>
              <a:ext cx="3170987" cy="3868642"/>
              <a:chOff x="660399" y="2265454"/>
              <a:chExt cx="3170987" cy="3868642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660400" y="2265454"/>
                <a:ext cx="1197544" cy="6489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108000" tIns="108000" rIns="108000" bIns="108000" rtlCol="0" anchor="b" anchorCtr="0"/>
              <a:lstStyle/>
              <a:p>
                <a:pPr algn="l">
                  <a:defRPr/>
                </a:pPr>
                <a:r>
                  <a:rPr lang="en-US" sz="2800" b="1" i="0">
                    <a:solidFill>
                      <a:srgbClr val="1C89C2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Step1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660566" y="3195370"/>
                <a:ext cx="3170820" cy="2360753"/>
              </a:xfrm>
              <a:prstGeom prst="rect">
                <a:avLst/>
              </a:prstGeom>
              <a:solidFill>
                <a:srgbClr val="778495">
                  <a:alpha val="2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180000" tIns="45720" rIns="180000" bIns="45720" rtlCol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网络铺设期。目标营收10亿，估值50亿。完成3000家门店布局，跑通商业模式，完成A轮融资。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660399" y="5556123"/>
                <a:ext cx="3170819" cy="57797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第一阶段（0-3年）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4279789" y="2265454"/>
              <a:ext cx="3170988" cy="3868642"/>
              <a:chOff x="4279789" y="2265454"/>
              <a:chExt cx="3170988" cy="3868642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4279874" y="2265454"/>
                <a:ext cx="1197544" cy="6489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108000" tIns="108000" rIns="108000" bIns="108000" rtlCol="0" anchor="b" anchorCtr="0"/>
              <a:lstStyle/>
              <a:p>
                <a:pPr algn="l">
                  <a:defRPr/>
                </a:pPr>
                <a:r>
                  <a:rPr lang="en-US" sz="2800" b="1" i="0">
                    <a:solidFill>
                      <a:srgbClr val="1C89C2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Step2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279789" y="5556123"/>
                <a:ext cx="3170819" cy="57797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第二阶段（3-6年）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4279957" y="2987026"/>
                <a:ext cx="3170820" cy="2569097"/>
              </a:xfrm>
              <a:custGeom>
                <a:avLst/>
                <a:gdLst/>
                <a:ahLst/>
                <a:cxnLst/>
                <a:rect l="l" t="t" r="r" b="b"/>
                <a:pathLst>
                  <a:path w="3170820" h="2569097">
                    <a:moveTo>
                      <a:pt x="346919" y="0"/>
                    </a:moveTo>
                    <a:lnTo>
                      <a:pt x="474472" y="219919"/>
                    </a:lnTo>
                    <a:lnTo>
                      <a:pt x="3170820" y="219919"/>
                    </a:lnTo>
                    <a:lnTo>
                      <a:pt x="3170820" y="2569097"/>
                    </a:lnTo>
                    <a:lnTo>
                      <a:pt x="0" y="2569097"/>
                    </a:lnTo>
                    <a:lnTo>
                      <a:pt x="0" y="219919"/>
                    </a:lnTo>
                    <a:lnTo>
                      <a:pt x="219366" y="219919"/>
                    </a:lnTo>
                  </a:path>
                </a:pathLst>
              </a:cu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生态构建期。目标营收100亿，估值500亿。覆盖1亿家庭，启动Pre-IPO轮融资，准备上市。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7899011" y="2265454"/>
              <a:ext cx="3171157" cy="3868642"/>
              <a:chOff x="7899011" y="2265454"/>
              <a:chExt cx="3171157" cy="3868642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7899348" y="2265454"/>
                <a:ext cx="1197544" cy="6489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108000" tIns="108000" rIns="108000" bIns="108000" rtlCol="0" anchor="b" anchorCtr="0"/>
              <a:lstStyle/>
              <a:p>
                <a:pPr algn="l">
                  <a:defRPr/>
                </a:pPr>
                <a:r>
                  <a:rPr lang="en-US" sz="2800" b="1" i="0">
                    <a:solidFill>
                      <a:srgbClr val="1C89C2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Step3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899348" y="3195370"/>
                <a:ext cx="3170820" cy="2360753"/>
              </a:xfrm>
              <a:prstGeom prst="rect">
                <a:avLst/>
              </a:prstGeom>
              <a:solidFill>
                <a:srgbClr val="778495">
                  <a:alpha val="2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180000" tIns="45720" rIns="180000" bIns="45720" rtlCol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生态与资本期。目标营收1000亿，市值万亿。成功上市，通过并购整合产业链，形成上市公司集群。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899011" y="5556123"/>
                <a:ext cx="3170819" cy="57797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第三阶段（6-10年）</a:t>
                </a:r>
                <a:endParaRPr lang="en-US" sz="1100"/>
              </a:p>
            </p:txBody>
          </p:sp>
        </p:grpSp>
      </p:grpSp>
      <p:sp>
        <p:nvSpPr>
          <p:cNvPr id="22" name="TextBox 22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十年路线图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8db756e-c35a-45fe-93f4-fd8cf382dcff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399" y="1130300"/>
            <a:ext cx="10858501" cy="5003800"/>
            <a:chOff x="660399" y="1130300"/>
            <a:chExt cx="10858501" cy="5003800"/>
          </a:xfrm>
        </p:grpSpPr>
        <p:sp>
          <p:nvSpPr>
            <p:cNvPr id="4" name="TextBox 4"/>
            <p:cNvSpPr txBox="1"/>
            <p:nvPr/>
          </p:nvSpPr>
          <p:spPr>
            <a:xfrm>
              <a:off x="660400" y="1130300"/>
              <a:ext cx="10858500" cy="106810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控制权与资本共赢的设计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660399" y="2629967"/>
              <a:ext cx="2523513" cy="3504133"/>
              <a:chOff x="660399" y="2629967"/>
              <a:chExt cx="2523513" cy="3504133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1477655" y="2629967"/>
                <a:ext cx="889000" cy="888998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60399" y="3747236"/>
                <a:ext cx="2523513" cy="79723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AB股设计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60399" y="4544469"/>
                <a:ext cx="2523513" cy="15896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创始人团队持有超级投票权股（1股=10票），确保对公司的绝对控制权。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3438728" y="2629967"/>
              <a:ext cx="2523513" cy="3504132"/>
              <a:chOff x="2854324" y="2629967"/>
              <a:chExt cx="2523513" cy="3504132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3671580" y="2629967"/>
                <a:ext cx="889000" cy="888998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2854324" y="3747236"/>
                <a:ext cx="2523513" cy="79723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动态期权池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2854324" y="4544468"/>
                <a:ext cx="2523513" cy="15896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预留30%股权，用于吸引顶级医疗资源、保险巨头和数据科技公司等战略投资者。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6217057" y="2629967"/>
              <a:ext cx="2523513" cy="3504132"/>
              <a:chOff x="5048249" y="2629967"/>
              <a:chExt cx="2523513" cy="3504132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5865505" y="2629967"/>
                <a:ext cx="889000" cy="888998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048249" y="3747236"/>
                <a:ext cx="2523513" cy="79723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金色降落伞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048249" y="4544468"/>
                <a:ext cx="2523513" cy="15896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设置反恶意收购条款，保障公司长期战略的稳定性。</a:t>
                </a:r>
                <a:endParaRPr lang="en-US" sz="11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0">
              <a:off x="8995387" y="2629967"/>
              <a:ext cx="2523513" cy="3504132"/>
              <a:chOff x="7242174" y="2629967"/>
              <a:chExt cx="2523513" cy="35041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8059430" y="2629967"/>
                <a:ext cx="889000" cy="888998"/>
              </a:xfrm>
              <a:prstGeom prst="rect">
                <a:avLst/>
              </a:prstGeom>
              <a:solidFill>
                <a:srgbClr val="1C89C2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4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242174" y="3747236"/>
                <a:ext cx="2523513" cy="79723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万亿里程碑奖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242174" y="4544468"/>
                <a:ext cx="2523513" cy="15896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上市后，若达成万亿市值目标，额外授予核心团队2%股权，共享成功果实。</a:t>
                </a:r>
                <a:endParaRPr lang="en-US" sz="1100"/>
              </a:p>
            </p:txBody>
          </p:sp>
        </p:grp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股权结构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86f7573-f877-4ea3-a183-4877f03f4f4a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399" y="1130299"/>
            <a:ext cx="10858500" cy="5003801"/>
            <a:chOff x="660399" y="1130299"/>
            <a:chExt cx="10858500" cy="5003801"/>
          </a:xfrm>
        </p:grpSpPr>
        <p:sp>
          <p:nvSpPr>
            <p:cNvPr id="4" name="TextBox 4"/>
            <p:cNvSpPr txBox="1"/>
            <p:nvPr/>
          </p:nvSpPr>
          <p:spPr>
            <a:xfrm>
              <a:off x="660399" y="1130299"/>
              <a:ext cx="10858500" cy="825499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1C89C2">
                      <a:alpha val="100000"/>
                      <a:lumMod val="75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支撑高速增长的资金蓝图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25650" y="2335421"/>
              <a:ext cx="10728000" cy="0"/>
            </a:xfrm>
            <a:prstGeom prst="line">
              <a:avLst/>
            </a:prstGeom>
            <a:ln w="6350">
              <a:solidFill>
                <a:srgbClr val="2F2F2F">
                  <a:alpha val="4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6" name="Group 6"/>
            <p:cNvGrpSpPr/>
            <p:nvPr/>
          </p:nvGrpSpPr>
          <p:grpSpPr>
            <a:xfrm rot="0">
              <a:off x="703580" y="2283935"/>
              <a:ext cx="2560286" cy="3850165"/>
              <a:chOff x="703580" y="2283935"/>
              <a:chExt cx="2560286" cy="3850165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703580" y="2611120"/>
                <a:ext cx="2560286" cy="3522980"/>
              </a:xfrm>
              <a:prstGeom prst="roundRect">
                <a:avLst>
                  <a:gd name="adj" fmla="val 6119"/>
                </a:avLst>
              </a:prstGeom>
              <a:ln w="6350">
                <a:solidFill>
                  <a:srgbClr val="2F2F2F">
                    <a:alpha val="4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97191" y="3129280"/>
                <a:ext cx="2373064" cy="65388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本轮估值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97191" y="3808567"/>
                <a:ext cx="2373064" cy="22112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600"/>
                  </a:spcAft>
                  <a:buClr>
                    <a:srgbClr val="0D66C4">
                      <a:alpha val="100000"/>
                    </a:srgbClr>
                  </a:buClr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50亿人民币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445260" y="2765526"/>
                <a:ext cx="1076926" cy="324000"/>
              </a:xfrm>
              <a:prstGeom prst="roundRect">
                <a:avLst>
                  <a:gd name="adj" fmla="val 50000"/>
                </a:avLst>
              </a:prstGeom>
              <a:solidFill>
                <a:srgbClr val="1C89C2">
                  <a:alpha val="100000"/>
                  <a:lumMod val="75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11" name="AutoShape 11"/>
              <p:cNvSpPr/>
              <p:nvPr/>
            </p:nvSpPr>
            <p:spPr>
              <a:xfrm>
                <a:off x="1932238" y="2283935"/>
                <a:ext cx="102971" cy="102971"/>
              </a:xfrm>
              <a:prstGeom prst="ellipse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1C89C2">
                    <a:alpha val="100000"/>
                    <a:lumMod val="75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id="12" name="Group 12"/>
            <p:cNvGrpSpPr/>
            <p:nvPr/>
          </p:nvGrpSpPr>
          <p:grpSpPr>
            <a:xfrm rot="0">
              <a:off x="3440864" y="2283935"/>
              <a:ext cx="2560286" cy="3850165"/>
              <a:chOff x="3440864" y="2283935"/>
              <a:chExt cx="2560286" cy="3850165"/>
            </a:xfrm>
          </p:grpSpPr>
          <p:sp>
            <p:nvSpPr>
              <p:cNvPr id="13" name="AutoShape 13"/>
              <p:cNvSpPr/>
              <p:nvPr/>
            </p:nvSpPr>
            <p:spPr>
              <a:xfrm>
                <a:off x="3440864" y="2611120"/>
                <a:ext cx="2560286" cy="3522980"/>
              </a:xfrm>
              <a:prstGeom prst="roundRect">
                <a:avLst>
                  <a:gd name="adj" fmla="val 6119"/>
                </a:avLst>
              </a:prstGeom>
              <a:ln w="6350">
                <a:solidFill>
                  <a:srgbClr val="2F2F2F">
                    <a:alpha val="4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534475" y="3129280"/>
                <a:ext cx="2373064" cy="65388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融资金额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534475" y="3808567"/>
                <a:ext cx="2373064" cy="22112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600"/>
                  </a:spcAft>
                  <a:buClr>
                    <a:srgbClr val="0D66C4">
                      <a:alpha val="100000"/>
                    </a:srgbClr>
                  </a:buClr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本轮计划出让10%股权，融资人民币5亿元。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182544" y="2765526"/>
                <a:ext cx="1076926" cy="324000"/>
              </a:xfrm>
              <a:prstGeom prst="roundRect">
                <a:avLst>
                  <a:gd name="adj" fmla="val 50000"/>
                </a:avLst>
              </a:prstGeom>
              <a:solidFill>
                <a:srgbClr val="1C89C2">
                  <a:alpha val="100000"/>
                  <a:lumMod val="75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7" name="AutoShape 17"/>
              <p:cNvSpPr/>
              <p:nvPr/>
            </p:nvSpPr>
            <p:spPr>
              <a:xfrm>
                <a:off x="4669522" y="2283935"/>
                <a:ext cx="102971" cy="102971"/>
              </a:xfrm>
              <a:prstGeom prst="ellipse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1C89C2">
                    <a:alpha val="100000"/>
                    <a:lumMod val="75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 rot="0">
              <a:off x="6178149" y="2283935"/>
              <a:ext cx="2560286" cy="3850165"/>
              <a:chOff x="6178149" y="2283935"/>
              <a:chExt cx="2560286" cy="3850165"/>
            </a:xfrm>
          </p:grpSpPr>
          <p:sp>
            <p:nvSpPr>
              <p:cNvPr id="19" name="AutoShape 19"/>
              <p:cNvSpPr/>
              <p:nvPr/>
            </p:nvSpPr>
            <p:spPr>
              <a:xfrm>
                <a:off x="6178149" y="2611120"/>
                <a:ext cx="2560286" cy="3522980"/>
              </a:xfrm>
              <a:prstGeom prst="roundRect">
                <a:avLst>
                  <a:gd name="adj" fmla="val 6119"/>
                </a:avLst>
              </a:prstGeom>
              <a:ln w="6350">
                <a:solidFill>
                  <a:srgbClr val="2F2F2F">
                    <a:alpha val="4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6271760" y="3129280"/>
                <a:ext cx="2373064" cy="65388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资金用途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271760" y="3808567"/>
                <a:ext cx="2373064" cy="22112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600"/>
                  </a:spcAft>
                  <a:buClr>
                    <a:srgbClr val="0D66C4">
                      <a:alpha val="100000"/>
                    </a:srgbClr>
                  </a:buClr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40%用于数智健康中台建设与AI研发投入；30%用于全国核心城市门店网络扩张；20%用于品牌营销与渠道建设；10%用于补充流动资金。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919829" y="2765526"/>
                <a:ext cx="1076926" cy="324000"/>
              </a:xfrm>
              <a:prstGeom prst="roundRect">
                <a:avLst>
                  <a:gd name="adj" fmla="val 50000"/>
                </a:avLst>
              </a:prstGeom>
              <a:solidFill>
                <a:srgbClr val="1C89C2">
                  <a:alpha val="100000"/>
                  <a:lumMod val="75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23" name="AutoShape 23"/>
              <p:cNvSpPr/>
              <p:nvPr/>
            </p:nvSpPr>
            <p:spPr>
              <a:xfrm>
                <a:off x="7406807" y="2283935"/>
                <a:ext cx="102971" cy="102971"/>
              </a:xfrm>
              <a:prstGeom prst="ellipse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1C89C2">
                    <a:alpha val="100000"/>
                    <a:lumMod val="75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 rot="0">
              <a:off x="8915434" y="2283935"/>
              <a:ext cx="2560286" cy="3850165"/>
              <a:chOff x="8915434" y="2283935"/>
              <a:chExt cx="2560286" cy="3850165"/>
            </a:xfrm>
          </p:grpSpPr>
          <p:sp>
            <p:nvSpPr>
              <p:cNvPr id="25" name="AutoShape 25"/>
              <p:cNvSpPr/>
              <p:nvPr/>
            </p:nvSpPr>
            <p:spPr>
              <a:xfrm>
                <a:off x="8915434" y="2611120"/>
                <a:ext cx="2560286" cy="3522980"/>
              </a:xfrm>
              <a:prstGeom prst="roundRect">
                <a:avLst>
                  <a:gd name="adj" fmla="val 6119"/>
                </a:avLst>
              </a:prstGeom>
              <a:ln w="6350">
                <a:solidFill>
                  <a:srgbClr val="2F2F2F">
                    <a:alpha val="4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9009045" y="3129280"/>
                <a:ext cx="2373064" cy="65388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退出机制</a:t>
                </a:r>
                <a:endParaRPr lang="en-US" sz="1100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009045" y="3808567"/>
                <a:ext cx="2373064" cy="22112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600"/>
                  </a:spcAft>
                  <a:buClr>
                    <a:srgbClr val="0D66C4">
                      <a:alpha val="100000"/>
                    </a:srgbClr>
                  </a:buClr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投资方可通过公司IPO上市、后续股权转让、以及约定的回购条款等多种方式实现投资退出。</a:t>
                </a:r>
                <a:endParaRPr lang="en-US" sz="11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657114" y="2765526"/>
                <a:ext cx="1076926" cy="324000"/>
              </a:xfrm>
              <a:prstGeom prst="roundRect">
                <a:avLst>
                  <a:gd name="adj" fmla="val 50000"/>
                </a:avLst>
              </a:prstGeom>
              <a:solidFill>
                <a:srgbClr val="1C89C2">
                  <a:alpha val="100000"/>
                  <a:lumMod val="75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sp>
            <p:nvSpPr>
              <p:cNvPr id="29" name="AutoShape 29"/>
              <p:cNvSpPr/>
              <p:nvPr/>
            </p:nvSpPr>
            <p:spPr>
              <a:xfrm>
                <a:off x="10144092" y="2283935"/>
                <a:ext cx="102971" cy="102971"/>
              </a:xfrm>
              <a:prstGeom prst="ellipse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1C89C2">
                    <a:alpha val="100000"/>
                    <a:lumMod val="75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</p:grpSp>
      <p:sp>
        <p:nvSpPr>
          <p:cNvPr id="30" name="TextBox 3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融资规划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000" y="1130300"/>
            <a:ext cx="7200900" cy="235669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核心壁垒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679313"/>
            <a:ext cx="5435600" cy="11286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我们的护城河，源于对国家战略的深刻理解、对数字技术的极致应用和对社会信任的重构。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c913304-5ab4-4a68-b43c-af7a163b71e0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400" y="1130300"/>
            <a:ext cx="10858500" cy="5037047"/>
            <a:chOff x="660400" y="1130300"/>
            <a:chExt cx="10858500" cy="5037047"/>
          </a:xfrm>
        </p:grpSpPr>
        <p:sp>
          <p:nvSpPr>
            <p:cNvPr id="4" name="TextBox 4"/>
            <p:cNvSpPr txBox="1"/>
            <p:nvPr/>
          </p:nvSpPr>
          <p:spPr>
            <a:xfrm>
              <a:off x="660400" y="1130300"/>
              <a:ext cx="10858500" cy="574093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筑牢万亿生态的坚实根基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 flipH="1">
              <a:off x="1880187" y="5816293"/>
              <a:ext cx="2801880" cy="0"/>
            </a:xfrm>
            <a:prstGeom prst="line">
              <a:avLst/>
            </a:prstGeom>
            <a:ln w="12700">
              <a:solidFill>
                <a:srgbClr val="778495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 flipH="1">
              <a:off x="673101" y="5465239"/>
              <a:ext cx="702109" cy="702108"/>
            </a:xfrm>
            <a:custGeom>
              <a:avLst/>
              <a:gdLst/>
              <a:ahLst/>
              <a:cxnLst/>
              <a:rect l="l" t="t" r="r" b="b"/>
              <a:pathLst>
                <a:path w="4500" h="4500">
                  <a:moveTo>
                    <a:pt x="4500" y="2250"/>
                  </a:moveTo>
                  <a:cubicBezTo>
                    <a:pt x="2572" y="2428"/>
                    <a:pt x="2428" y="2572"/>
                    <a:pt x="2250" y="4500"/>
                  </a:cubicBezTo>
                  <a:cubicBezTo>
                    <a:pt x="2073" y="2572"/>
                    <a:pt x="1929" y="2428"/>
                    <a:pt x="0" y="2250"/>
                  </a:cubicBezTo>
                  <a:cubicBezTo>
                    <a:pt x="1929" y="2073"/>
                    <a:pt x="2073" y="1929"/>
                    <a:pt x="2250" y="0"/>
                  </a:cubicBezTo>
                  <a:cubicBezTo>
                    <a:pt x="2428" y="1929"/>
                    <a:pt x="2572" y="2073"/>
                    <a:pt x="4500" y="2250"/>
                  </a:cubicBezTo>
                  <a:close/>
                </a:path>
              </a:pathLst>
            </a:custGeom>
            <a:solidFill>
              <a:srgbClr val="1C89C2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 flipH="1">
              <a:off x="1360705" y="5465239"/>
              <a:ext cx="702109" cy="702108"/>
            </a:xfrm>
            <a:custGeom>
              <a:avLst/>
              <a:gdLst/>
              <a:ahLst/>
              <a:cxnLst/>
              <a:rect l="l" t="t" r="r" b="b"/>
              <a:pathLst>
                <a:path w="4500" h="4500">
                  <a:moveTo>
                    <a:pt x="4500" y="2250"/>
                  </a:moveTo>
                  <a:cubicBezTo>
                    <a:pt x="2572" y="2428"/>
                    <a:pt x="2428" y="2572"/>
                    <a:pt x="2250" y="4500"/>
                  </a:cubicBezTo>
                  <a:cubicBezTo>
                    <a:pt x="2073" y="2572"/>
                    <a:pt x="1929" y="2428"/>
                    <a:pt x="0" y="2250"/>
                  </a:cubicBezTo>
                  <a:cubicBezTo>
                    <a:pt x="1929" y="2073"/>
                    <a:pt x="2073" y="1929"/>
                    <a:pt x="2250" y="0"/>
                  </a:cubicBezTo>
                  <a:cubicBezTo>
                    <a:pt x="2428" y="1929"/>
                    <a:pt x="2572" y="2073"/>
                    <a:pt x="4500" y="2250"/>
                  </a:cubicBezTo>
                  <a:close/>
                </a:path>
              </a:pathLst>
            </a:custGeom>
            <a:solidFill>
              <a:srgbClr val="1C89C2">
                <a:alpha val="100000"/>
              </a:srgbClr>
            </a:solidFill>
            <a:ln>
              <a:headEnd type="none"/>
              <a:tailEnd type="none"/>
            </a:ln>
          </p:spPr>
        </p:sp>
        <p:grpSp>
          <p:nvGrpSpPr>
            <p:cNvPr id="8" name="Group 8"/>
            <p:cNvGrpSpPr/>
            <p:nvPr/>
          </p:nvGrpSpPr>
          <p:grpSpPr>
            <a:xfrm rot="0">
              <a:off x="660401" y="1912663"/>
              <a:ext cx="5765695" cy="1337722"/>
              <a:chOff x="660401" y="1912663"/>
              <a:chExt cx="5765695" cy="1337722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5088360" y="1912663"/>
                <a:ext cx="1337736" cy="1337722"/>
              </a:xfrm>
              <a:prstGeom prst="diamond">
                <a:avLst/>
              </a:prstGeom>
              <a:solidFill>
                <a:srgbClr val="1C89C2">
                  <a:alpha val="100000"/>
                </a:srgbClr>
              </a:solidFill>
              <a:ln w="19050">
                <a:solidFill>
                  <a:srgbClr val="1C89C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660401" y="1912663"/>
                <a:ext cx="4156661" cy="53998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品牌壁垒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660401" y="2452643"/>
                <a:ext cx="4156661" cy="792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占据“茗医生”这一极具亲和力与国民度的心智高地，使其成为“中国家庭健康”的代名词。</a:t>
                </a:r>
                <a:endParaRPr lang="en-US" sz="11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5819870" y="2873901"/>
              <a:ext cx="5699029" cy="1337722"/>
              <a:chOff x="5819870" y="2873901"/>
              <a:chExt cx="5699029" cy="1337722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5819870" y="2873901"/>
                <a:ext cx="1337736" cy="1337722"/>
              </a:xfrm>
              <a:prstGeom prst="diamond">
                <a:avLst/>
              </a:prstGeom>
              <a:solidFill>
                <a:srgbClr val="FFFFFF">
                  <a:alpha val="100000"/>
                </a:srgbClr>
              </a:solidFill>
              <a:ln w="19050">
                <a:solidFill>
                  <a:srgbClr val="1C89C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1C89C2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362238" y="2873901"/>
                <a:ext cx="4156661" cy="53998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数据壁垒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362238" y="3413881"/>
                <a:ext cx="4156661" cy="792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通过数智中台，掌握中国最核心、最底层的家庭健康大数据，为精准决策与金融赋能提供支撑。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660401" y="3835139"/>
              <a:ext cx="5699029" cy="1337722"/>
              <a:chOff x="660401" y="3835139"/>
              <a:chExt cx="5699029" cy="1337722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5021694" y="3835139"/>
                <a:ext cx="1337736" cy="1337722"/>
              </a:xfrm>
              <a:prstGeom prst="diamond">
                <a:avLst/>
              </a:prstGeom>
              <a:solidFill>
                <a:srgbClr val="1C89C2">
                  <a:alpha val="100000"/>
                </a:srgbClr>
              </a:solidFill>
              <a:ln w="19050">
                <a:solidFill>
                  <a:srgbClr val="1C89C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60401" y="3835139"/>
                <a:ext cx="4156661" cy="53998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政策壁垒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60401" y="4375119"/>
                <a:ext cx="4156661" cy="792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深度绑定国家“健康中国”战略，成为政府信赖的合作伙伴，优先获取政策支持与项目资源。</a:t>
                </a:r>
                <a:endParaRPr lang="en-US" sz="11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0">
              <a:off x="5753204" y="4796378"/>
              <a:ext cx="5765695" cy="1337722"/>
              <a:chOff x="5753204" y="4796378"/>
              <a:chExt cx="5765695" cy="1337722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5753204" y="4796378"/>
                <a:ext cx="1337736" cy="1337722"/>
              </a:xfrm>
              <a:prstGeom prst="diamond">
                <a:avLst/>
              </a:prstGeom>
              <a:solidFill>
                <a:srgbClr val="FFFFFF">
                  <a:alpha val="100000"/>
                </a:srgbClr>
              </a:solidFill>
              <a:ln w="19050">
                <a:solidFill>
                  <a:srgbClr val="1C89C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1C89C2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62238" y="4796378"/>
                <a:ext cx="4156661" cy="53998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模式壁垒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362238" y="5336358"/>
                <a:ext cx="4156661" cy="79200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“三层飞轮”商业模式具有极强的复制性与网络效应，一旦形成规模，将产生强大的协同价值，难以被模仿和超越。</a:t>
                </a:r>
                <a:endParaRPr lang="en-US" sz="1100"/>
              </a:p>
            </p:txBody>
          </p:sp>
        </p:grpSp>
      </p:grpSp>
      <p:sp>
        <p:nvSpPr>
          <p:cNvPr id="24" name="TextBox 24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构筑核心壁垒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7592e89-b1f7-4d52-b6b1-3a66f710108b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399" y="1243979"/>
            <a:ext cx="10858500" cy="4370041"/>
            <a:chOff x="660399" y="1243979"/>
            <a:chExt cx="10858500" cy="4370041"/>
          </a:xfrm>
        </p:grpSpPr>
        <p:sp>
          <p:nvSpPr>
            <p:cNvPr id="4" name="AutoShape 4"/>
            <p:cNvSpPr/>
            <p:nvPr/>
          </p:nvSpPr>
          <p:spPr>
            <a:xfrm>
              <a:off x="740505" y="2200108"/>
              <a:ext cx="2535241" cy="3413912"/>
            </a:xfrm>
            <a:prstGeom prst="flowChartOffpageConnector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1C89C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660399" y="2368961"/>
              <a:ext cx="2493145" cy="2982789"/>
              <a:chOff x="660399" y="2368961"/>
              <a:chExt cx="2493145" cy="2982789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862718" y="3257711"/>
                <a:ext cx="2290822" cy="80889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集团创始人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862721" y="4153743"/>
                <a:ext cx="2290823" cy="119800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拥有成功创办消费品类上市公司的丰富经验，深谙品牌打造与资本市场运作之道，怀揣“实业报国”的坚定信念。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60399" y="2368961"/>
                <a:ext cx="2290827" cy="572508"/>
              </a:xfrm>
              <a:prstGeom prst="homePlate">
                <a:avLst/>
              </a:prstGeom>
              <a:gradFill>
                <a:gsLst>
                  <a:gs pos="0">
                    <a:srgbClr val="1C89C2">
                      <a:alpha val="100000"/>
                      <a:lumMod val="60000"/>
                      <a:lumOff val="40000"/>
                    </a:srgbClr>
                  </a:gs>
                  <a:gs pos="75000">
                    <a:srgbClr val="1C89C2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>
              <a:off x="3489101" y="2200108"/>
              <a:ext cx="2535240" cy="3413912"/>
            </a:xfrm>
            <a:prstGeom prst="flowChartOffpageConnector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1C89C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10" name="Group 10"/>
            <p:cNvGrpSpPr/>
            <p:nvPr/>
          </p:nvGrpSpPr>
          <p:grpSpPr>
            <a:xfrm rot="0">
              <a:off x="3389502" y="2368961"/>
              <a:ext cx="2512637" cy="2982789"/>
              <a:chOff x="3389502" y="2368961"/>
              <a:chExt cx="2512637" cy="2982789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3611317" y="3257711"/>
                <a:ext cx="2290822" cy="80889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首席技术官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611317" y="4153743"/>
                <a:ext cx="2290822" cy="119800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来自国内顶尖互联网企业，是医疗大数据与人工智能领域的专家，拥有多项核心专利。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389502" y="2368961"/>
                <a:ext cx="2290825" cy="572508"/>
              </a:xfrm>
              <a:prstGeom prst="homePlate">
                <a:avLst/>
              </a:prstGeom>
              <a:gradFill>
                <a:gsLst>
                  <a:gs pos="0">
                    <a:srgbClr val="FF6B42">
                      <a:alpha val="100000"/>
                      <a:lumMod val="60000"/>
                      <a:lumOff val="40000"/>
                    </a:srgbClr>
                  </a:gs>
                  <a:gs pos="75000">
                    <a:srgbClr val="FF6B42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sp>
          <p:nvSpPr>
            <p:cNvPr id="14" name="AutoShape 14"/>
            <p:cNvSpPr/>
            <p:nvPr/>
          </p:nvSpPr>
          <p:spPr>
            <a:xfrm>
              <a:off x="6237699" y="2200108"/>
              <a:ext cx="2535240" cy="3413912"/>
            </a:xfrm>
            <a:prstGeom prst="flowChartOffpageConnector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1C89C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15" name="Group 15"/>
            <p:cNvGrpSpPr/>
            <p:nvPr/>
          </p:nvGrpSpPr>
          <p:grpSpPr>
            <a:xfrm rot="0">
              <a:off x="6138100" y="2368959"/>
              <a:ext cx="2512637" cy="2982789"/>
              <a:chOff x="6138100" y="2368959"/>
              <a:chExt cx="2512637" cy="2982789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6359915" y="3257709"/>
                <a:ext cx="2290822" cy="80889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首席品牌官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359915" y="4153741"/>
                <a:ext cx="2290822" cy="119800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资深品牌战略专家，曾成功打造多个国潮品牌，对中国传统文化与现代审美有深刻理解。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138100" y="2368959"/>
                <a:ext cx="2290825" cy="572508"/>
              </a:xfrm>
              <a:prstGeom prst="homePlate">
                <a:avLst/>
              </a:prstGeom>
              <a:gradFill>
                <a:gsLst>
                  <a:gs pos="0">
                    <a:srgbClr val="5BA3EB">
                      <a:alpha val="100000"/>
                      <a:lumMod val="60000"/>
                      <a:lumOff val="40000"/>
                    </a:srgbClr>
                  </a:gs>
                  <a:gs pos="75000">
                    <a:srgbClr val="5BA3EB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  <p:sp>
          <p:nvSpPr>
            <p:cNvPr id="19" name="AutoShape 19"/>
            <p:cNvSpPr/>
            <p:nvPr/>
          </p:nvSpPr>
          <p:spPr>
            <a:xfrm>
              <a:off x="8983659" y="2200111"/>
              <a:ext cx="2535240" cy="3413909"/>
            </a:xfrm>
            <a:prstGeom prst="flowChartOffpageConnector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1C89C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20" name="Group 20"/>
            <p:cNvGrpSpPr/>
            <p:nvPr/>
          </p:nvGrpSpPr>
          <p:grpSpPr>
            <a:xfrm rot="0">
              <a:off x="8886695" y="2368960"/>
              <a:ext cx="2510001" cy="2982792"/>
              <a:chOff x="8886695" y="2368960"/>
              <a:chExt cx="2510001" cy="2982792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9105874" y="3257713"/>
                <a:ext cx="2290822" cy="80889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首席运营官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105874" y="4153746"/>
                <a:ext cx="2290822" cy="119800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资深连锁管理专家，拥有多年全球采购与物流管理经验，确保全球供应链的高效运转。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8886695" y="2368960"/>
                <a:ext cx="2285556" cy="572507"/>
              </a:xfrm>
              <a:prstGeom prst="homePlate">
                <a:avLst/>
              </a:prstGeom>
              <a:gradFill>
                <a:gsLst>
                  <a:gs pos="0">
                    <a:srgbClr val="06BB9A">
                      <a:alpha val="100000"/>
                      <a:lumMod val="60000"/>
                      <a:lumOff val="40000"/>
                    </a:srgbClr>
                  </a:gs>
                  <a:gs pos="75000">
                    <a:srgbClr val="06BB9A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660399" y="1243979"/>
              <a:ext cx="10858500" cy="693857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家国情怀与商业智慧的融合</a:t>
              </a:r>
              <a:endParaRPr lang="en-US" sz="1100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顶级团队配置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000" y="1130300"/>
            <a:ext cx="7200900" cy="235669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携手未来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679313"/>
            <a:ext cx="5435600" cy="11286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这不仅是一场商业远征，更是一场关于人类健康的伟大价值革命。我们诚邀您，与我们一同见证并参与这场历史性的变革。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014aa6a-bf0c-4c0d-b295-220f45dd72fd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399" y="1130299"/>
            <a:ext cx="10858501" cy="5003801"/>
            <a:chOff x="660399" y="1130299"/>
            <a:chExt cx="10858501" cy="5003801"/>
          </a:xfrm>
        </p:grpSpPr>
        <p:sp>
          <p:nvSpPr>
            <p:cNvPr id="4" name="TextBox 4"/>
            <p:cNvSpPr txBox="1"/>
            <p:nvPr/>
          </p:nvSpPr>
          <p:spPr>
            <a:xfrm>
              <a:off x="660399" y="1130299"/>
              <a:ext cx="10858500" cy="900111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让世界共享中国健康智慧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660400" y="2133600"/>
              <a:ext cx="10858500" cy="0"/>
            </a:xfrm>
            <a:prstGeom prst="line">
              <a:avLst/>
            </a:prstGeom>
            <a:ln w="6350">
              <a:solidFill>
                <a:srgbClr val="1C89C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6" name="Group 6"/>
            <p:cNvGrpSpPr/>
            <p:nvPr/>
          </p:nvGrpSpPr>
          <p:grpSpPr>
            <a:xfrm rot="0">
              <a:off x="660399" y="2697480"/>
              <a:ext cx="3413394" cy="3436620"/>
              <a:chOff x="660399" y="2697480"/>
              <a:chExt cx="2541953" cy="3436620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60399" y="2697480"/>
                <a:ext cx="2541953" cy="3436620"/>
              </a:xfrm>
              <a:prstGeom prst="roundRect">
                <a:avLst>
                  <a:gd name="adj" fmla="val 6400"/>
                </a:avLst>
              </a:prstGeom>
              <a:solidFill>
                <a:srgbClr val="2F2F2F">
                  <a:alpha val="7843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821565" y="3911056"/>
                <a:ext cx="2219620" cy="8927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对社会的价值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821565" y="4803788"/>
                <a:ext cx="2219620" cy="117385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构建覆盖全民的家庭健康管理体系，成为“健康中国”战略的标杆企业，创造百万级就业岗位。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351013" y="3204916"/>
                <a:ext cx="1160724" cy="448168"/>
              </a:xfrm>
              <a:prstGeom prst="roundRect">
                <a:avLst>
                  <a:gd name="adj" fmla="val 22614"/>
                </a:avLst>
              </a:prstGeom>
              <a:solidFill>
                <a:srgbClr val="1C89C2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4382952" y="2697480"/>
              <a:ext cx="3413394" cy="3436620"/>
              <a:chOff x="3432582" y="2697480"/>
              <a:chExt cx="2541953" cy="3436620"/>
            </a:xfrm>
          </p:grpSpPr>
          <p:sp>
            <p:nvSpPr>
              <p:cNvPr id="12" name="AutoShape 12"/>
              <p:cNvSpPr/>
              <p:nvPr/>
            </p:nvSpPr>
            <p:spPr>
              <a:xfrm>
                <a:off x="3432582" y="2697480"/>
                <a:ext cx="2541953" cy="3436620"/>
              </a:xfrm>
              <a:prstGeom prst="roundRect">
                <a:avLst>
                  <a:gd name="adj" fmla="val 6400"/>
                </a:avLst>
              </a:prstGeom>
              <a:solidFill>
                <a:srgbClr val="2F2F2F">
                  <a:alpha val="7843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3593748" y="3911056"/>
                <a:ext cx="2219620" cy="8927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对股东的价值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593748" y="4803788"/>
                <a:ext cx="2219620" cy="117385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打造一个万亿级市值的上市平台，为早期投资者带来千倍万倍的丰厚回报。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4123196" y="3204916"/>
                <a:ext cx="1160724" cy="448168"/>
              </a:xfrm>
              <a:prstGeom prst="roundRect">
                <a:avLst>
                  <a:gd name="adj" fmla="val 22614"/>
                </a:avLst>
              </a:prstGeom>
              <a:solidFill>
                <a:srgbClr val="1C89C2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8105505" y="2697480"/>
              <a:ext cx="3413394" cy="3436620"/>
              <a:chOff x="6204765" y="2697480"/>
              <a:chExt cx="2541953" cy="3436620"/>
            </a:xfrm>
          </p:grpSpPr>
          <p:sp>
            <p:nvSpPr>
              <p:cNvPr id="17" name="AutoShape 17"/>
              <p:cNvSpPr/>
              <p:nvPr/>
            </p:nvSpPr>
            <p:spPr>
              <a:xfrm>
                <a:off x="6204765" y="2697480"/>
                <a:ext cx="2541953" cy="3436620"/>
              </a:xfrm>
              <a:prstGeom prst="roundRect">
                <a:avLst>
                  <a:gd name="adj" fmla="val 6400"/>
                </a:avLst>
              </a:prstGeom>
              <a:solidFill>
                <a:srgbClr val="2F2F2F">
                  <a:alpha val="7843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6365931" y="3911056"/>
                <a:ext cx="2219620" cy="8927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思源黑体 CN Bold"/>
                    <a:ea typeface="思源黑体 CN Bold"/>
                    <a:cs typeface="思源黑体 CN Bold"/>
                  </a:rPr>
                  <a:t>对产业的价值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365931" y="4803788"/>
                <a:ext cx="2219620" cy="117385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思源黑体 CN Regular"/>
                    <a:ea typeface="思源黑体 CN Regular"/>
                    <a:cs typeface="思源黑体 CN Regular"/>
                  </a:rPr>
                  <a:t>用数字技术武装健康产业，全面提升中国健康产业的现代化水平与国际竞争力。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895379" y="3204916"/>
                <a:ext cx="1160724" cy="448168"/>
              </a:xfrm>
              <a:prstGeom prst="roundRect">
                <a:avLst>
                  <a:gd name="adj" fmla="val 22614"/>
                </a:avLst>
              </a:prstGeom>
              <a:solidFill>
                <a:srgbClr val="1C89C2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价值共创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b194fd9-beca-4084-a7ad-e1bde95d0479"/>
          <p:cNvSpPr txBox="1"/>
          <p:nvPr/>
        </p:nvSpPr>
        <p:spPr>
          <a:xfrm>
            <a:off x="7861300" y="6409690"/>
            <a:ext cx="3657600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defRPr/>
            </a:pPr>
            <a:r>
              <a:rPr lang="en-US" sz="1000" b="0" i="0">
                <a:solidFill>
                  <a:srgbClr val="2F2F2F">
                    <a:alpha val="100000"/>
                    <a:tint val="75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4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 rot="0">
            <a:off x="660400" y="1243980"/>
            <a:ext cx="10858500" cy="4370041"/>
            <a:chOff x="660400" y="1243980"/>
            <a:chExt cx="10858500" cy="4370041"/>
          </a:xfrm>
        </p:grpSpPr>
        <p:grpSp>
          <p:nvGrpSpPr>
            <p:cNvPr id="4" name="Group 4"/>
            <p:cNvGrpSpPr/>
            <p:nvPr/>
          </p:nvGrpSpPr>
          <p:grpSpPr>
            <a:xfrm rot="0">
              <a:off x="660400" y="2200109"/>
              <a:ext cx="10858500" cy="3413912"/>
              <a:chOff x="732760" y="2200109"/>
              <a:chExt cx="6430688" cy="3413912"/>
            </a:xfrm>
          </p:grpSpPr>
          <p:grpSp>
            <p:nvGrpSpPr>
              <p:cNvPr id="5" name="Group 5"/>
              <p:cNvGrpSpPr/>
              <p:nvPr/>
            </p:nvGrpSpPr>
            <p:grpSpPr>
              <a:xfrm rot="0">
                <a:off x="732760" y="2200109"/>
                <a:ext cx="2073146" cy="3413912"/>
                <a:chOff x="4763055" y="549649"/>
                <a:chExt cx="2574332" cy="4239230"/>
              </a:xfrm>
            </p:grpSpPr>
            <p:sp>
              <p:nvSpPr>
                <p:cNvPr id="6" name="AutoShape 6"/>
                <p:cNvSpPr/>
                <p:nvPr/>
              </p:nvSpPr>
              <p:spPr>
                <a:xfrm>
                  <a:off x="4841905" y="549649"/>
                  <a:ext cx="2495482" cy="4239230"/>
                </a:xfrm>
                <a:prstGeom prst="flowChartOffpageConnector">
                  <a:avLst/>
                </a:prstGeom>
                <a:solidFill>
                  <a:srgbClr val="1C89C2">
                    <a:alpha val="2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7" name="TextBox 7"/>
                <p:cNvSpPr txBox="1"/>
                <p:nvPr/>
              </p:nvSpPr>
              <p:spPr>
                <a:xfrm>
                  <a:off x="4962201" y="1862929"/>
                  <a:ext cx="2254896" cy="100444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24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我们的愿景</a:t>
                  </a:r>
                  <a:endParaRPr lang="en-US" sz="1100"/>
                </a:p>
              </p:txBody>
            </p:sp>
            <p:sp>
              <p:nvSpPr>
                <p:cNvPr id="8" name="TextBox 8"/>
                <p:cNvSpPr txBox="1"/>
                <p:nvPr/>
              </p:nvSpPr>
              <p:spPr>
                <a:xfrm>
                  <a:off x="4962204" y="2975578"/>
                  <a:ext cx="2254897" cy="1487627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0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Regular"/>
                      <a:ea typeface="思源黑体 CN Regular"/>
                      <a:cs typeface="思源黑体 CN Regular"/>
                    </a:rPr>
                    <a:t>成为全球首个“十万亿级”大健康生态综合型上市控股母公司。</a:t>
                  </a:r>
                  <a:endParaRPr lang="en-US" sz="1100"/>
                </a:p>
              </p:txBody>
            </p:sp>
            <p:sp>
              <p:nvSpPr>
                <p:cNvPr id="9" name="TextBox 9"/>
                <p:cNvSpPr txBox="1"/>
                <p:nvPr/>
              </p:nvSpPr>
              <p:spPr>
                <a:xfrm>
                  <a:off x="4763055" y="759322"/>
                  <a:ext cx="2254901" cy="710913"/>
                </a:xfrm>
                <a:prstGeom prst="homePlate">
                  <a:avLst/>
                </a:prstGeom>
                <a:gradFill>
                  <a:gsLst>
                    <a:gs pos="0">
                      <a:srgbClr val="1C89C2">
                        <a:alpha val="100000"/>
                        <a:lumMod val="60000"/>
                        <a:lumOff val="40000"/>
                      </a:srgbClr>
                    </a:gs>
                    <a:gs pos="75000">
                      <a:srgbClr val="1C89C2">
                        <a:alpha val="100000"/>
                      </a:srgbClr>
                    </a:gs>
                  </a:gsLst>
                  <a:lin ang="2700000"/>
                </a:gradFill>
                <a:ln>
                  <a:prstDash val="solid"/>
                  <a:headEnd type="none"/>
                  <a:tailEnd type="none"/>
                </a:ln>
              </p:spPr>
              <p:txBody>
                <a:bodyPr vert="horz" wrap="none" lIns="91440" tIns="45720" rIns="91440" bIns="45720" rtlCol="0" anchor="ctr" anchorCtr="0"/>
                <a:lstStyle/>
                <a:p>
                  <a:pPr algn="ctr">
                    <a:defRPr/>
                  </a:pPr>
                  <a:r>
                    <a:rPr lang="en-US" sz="2400" b="1" i="0">
                      <a:solidFill>
                        <a:srgbClr val="FFFFFF">
                          <a:alpha val="100000"/>
                        </a:srgbClr>
                      </a:solidFill>
                      <a:latin typeface="Arial" panose="020B0604020202020204"/>
                      <a:ea typeface="Arial" panose="020B0604020202020204"/>
                      <a:cs typeface="Arial" panose="020B0604020202020204"/>
                    </a:rPr>
                    <a:t>01</a:t>
                  </a:r>
                  <a:endParaRPr lang="en-US" sz="1100"/>
                </a:p>
              </p:txBody>
            </p:sp>
          </p:grpSp>
          <p:grpSp>
            <p:nvGrpSpPr>
              <p:cNvPr id="10" name="Group 10"/>
              <p:cNvGrpSpPr/>
              <p:nvPr/>
            </p:nvGrpSpPr>
            <p:grpSpPr>
              <a:xfrm rot="0">
                <a:off x="2896079" y="2200109"/>
                <a:ext cx="2088597" cy="3413912"/>
                <a:chOff x="4743868" y="549649"/>
                <a:chExt cx="2593519" cy="4239230"/>
              </a:xfrm>
            </p:grpSpPr>
            <p:sp>
              <p:nvSpPr>
                <p:cNvPr id="11" name="AutoShape 11"/>
                <p:cNvSpPr/>
                <p:nvPr/>
              </p:nvSpPr>
              <p:spPr>
                <a:xfrm>
                  <a:off x="4841905" y="549649"/>
                  <a:ext cx="2495482" cy="4239230"/>
                </a:xfrm>
                <a:prstGeom prst="flowChartOffpageConnector">
                  <a:avLst/>
                </a:prstGeom>
                <a:solidFill>
                  <a:srgbClr val="FF6B42">
                    <a:alpha val="2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2" name="TextBox 12"/>
                <p:cNvSpPr txBox="1"/>
                <p:nvPr/>
              </p:nvSpPr>
              <p:spPr>
                <a:xfrm>
                  <a:off x="4962204" y="1862929"/>
                  <a:ext cx="2254897" cy="100444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24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我们的使命</a:t>
                  </a:r>
                  <a:endParaRPr lang="en-US" sz="1100"/>
                </a:p>
              </p:txBody>
            </p:sp>
            <p:sp>
              <p:nvSpPr>
                <p:cNvPr id="13" name="TextBox 13"/>
                <p:cNvSpPr txBox="1"/>
                <p:nvPr/>
              </p:nvSpPr>
              <p:spPr>
                <a:xfrm>
                  <a:off x="4962204" y="2975578"/>
                  <a:ext cx="2254897" cy="1487627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0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Regular"/>
                      <a:ea typeface="思源黑体 CN Regular"/>
                      <a:cs typeface="思源黑体 CN Regular"/>
                    </a:rPr>
                    <a:t>让世界爱上中国健康智慧！</a:t>
                  </a:r>
                  <a:endParaRPr lang="en-US" sz="1100"/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4743868" y="759322"/>
                  <a:ext cx="2254900" cy="710913"/>
                </a:xfrm>
                <a:prstGeom prst="homePlate">
                  <a:avLst/>
                </a:prstGeom>
                <a:gradFill>
                  <a:gsLst>
                    <a:gs pos="0">
                      <a:srgbClr val="FF6B42">
                        <a:alpha val="100000"/>
                        <a:lumMod val="60000"/>
                        <a:lumOff val="40000"/>
                      </a:srgbClr>
                    </a:gs>
                    <a:gs pos="75000">
                      <a:srgbClr val="FF6B42">
                        <a:alpha val="100000"/>
                      </a:srgbClr>
                    </a:gs>
                  </a:gsLst>
                  <a:lin ang="2700000"/>
                </a:gradFill>
                <a:ln>
                  <a:prstDash val="solid"/>
                  <a:headEnd type="none"/>
                  <a:tailEnd type="none"/>
                </a:ln>
              </p:spPr>
              <p:txBody>
                <a:bodyPr vert="horz" wrap="none" lIns="91440" tIns="45720" rIns="91440" bIns="45720" rtlCol="0" anchor="ctr" anchorCtr="0"/>
                <a:lstStyle/>
                <a:p>
                  <a:pPr algn="ctr">
                    <a:defRPr/>
                  </a:pPr>
                  <a:r>
                    <a:rPr lang="en-US" sz="2400" b="1" i="0">
                      <a:solidFill>
                        <a:srgbClr val="FFFFFF">
                          <a:alpha val="100000"/>
                        </a:srgbClr>
                      </a:solidFill>
                      <a:latin typeface="Arial" panose="020B0604020202020204"/>
                      <a:ea typeface="Arial" panose="020B0604020202020204"/>
                      <a:cs typeface="Arial" panose="020B0604020202020204"/>
                    </a:rPr>
                    <a:t>02</a:t>
                  </a:r>
                  <a:endParaRPr lang="en-US" sz="1100"/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 rot="0">
                <a:off x="5074851" y="2200109"/>
                <a:ext cx="2088597" cy="3413912"/>
                <a:chOff x="4743868" y="549651"/>
                <a:chExt cx="2593519" cy="4239230"/>
              </a:xfrm>
            </p:grpSpPr>
            <p:sp>
              <p:nvSpPr>
                <p:cNvPr id="16" name="AutoShape 16"/>
                <p:cNvSpPr/>
                <p:nvPr/>
              </p:nvSpPr>
              <p:spPr>
                <a:xfrm>
                  <a:off x="4841905" y="549651"/>
                  <a:ext cx="2495482" cy="4239230"/>
                </a:xfrm>
                <a:prstGeom prst="flowChartOffpageConnector">
                  <a:avLst/>
                </a:prstGeom>
                <a:solidFill>
                  <a:srgbClr val="5BA3EB">
                    <a:alpha val="2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4962204" y="1862929"/>
                  <a:ext cx="2254897" cy="100444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24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Bold"/>
                      <a:ea typeface="思源黑体 CN Bold"/>
                      <a:cs typeface="思源黑体 CN Bold"/>
                    </a:rPr>
                    <a:t>我们的口号</a:t>
                  </a:r>
                  <a:endParaRPr lang="en-US" sz="1100"/>
                </a:p>
              </p:txBody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4962204" y="2975578"/>
                  <a:ext cx="2254897" cy="1487627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0" i="0" strike="noStrike">
                      <a:solidFill>
                        <a:srgbClr val="2F2F2F">
                          <a:alpha val="100000"/>
                        </a:srgbClr>
                      </a:solidFill>
                      <a:latin typeface="思源黑体 CN Regular"/>
                      <a:ea typeface="思源黑体 CN Regular"/>
                      <a:cs typeface="思源黑体 CN Regular"/>
                    </a:rPr>
                    <a:t>茗医生 —— 您家庭的健康守门人，未来健康的预言家！</a:t>
                  </a:r>
                  <a:endParaRPr lang="en-US" sz="1100"/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4743868" y="759322"/>
                  <a:ext cx="2254900" cy="710913"/>
                </a:xfrm>
                <a:prstGeom prst="homePlate">
                  <a:avLst/>
                </a:prstGeom>
                <a:gradFill>
                  <a:gsLst>
                    <a:gs pos="0">
                      <a:srgbClr val="5BA3EB">
                        <a:alpha val="100000"/>
                        <a:lumMod val="60000"/>
                        <a:lumOff val="40000"/>
                      </a:srgbClr>
                    </a:gs>
                    <a:gs pos="75000">
                      <a:srgbClr val="5BA3EB">
                        <a:alpha val="100000"/>
                      </a:srgbClr>
                    </a:gs>
                  </a:gsLst>
                  <a:lin ang="2700000"/>
                </a:gradFill>
                <a:ln>
                  <a:prstDash val="solid"/>
                  <a:headEnd type="none"/>
                  <a:tailEnd type="none"/>
                </a:ln>
              </p:spPr>
              <p:txBody>
                <a:bodyPr vert="horz" wrap="none" lIns="91440" tIns="45720" rIns="91440" bIns="45720" rtlCol="0" anchor="ctr" anchorCtr="0"/>
                <a:lstStyle/>
                <a:p>
                  <a:pPr algn="ctr">
                    <a:defRPr/>
                  </a:pPr>
                  <a:r>
                    <a:rPr lang="en-US" sz="2400" b="1" i="0">
                      <a:solidFill>
                        <a:srgbClr val="FFFFFF">
                          <a:alpha val="100000"/>
                        </a:srgbClr>
                      </a:solidFill>
                      <a:latin typeface="Arial" panose="020B0604020202020204"/>
                      <a:ea typeface="Arial" panose="020B0604020202020204"/>
                      <a:cs typeface="Arial" panose="020B0604020202020204"/>
                    </a:rPr>
                    <a:t>03</a:t>
                  </a:r>
                  <a:endParaRPr lang="en-US" sz="1100"/>
                </a:p>
              </p:txBody>
            </p:sp>
          </p:grpSp>
        </p:grpSp>
        <p:sp>
          <p:nvSpPr>
            <p:cNvPr id="20" name="TextBox 20"/>
            <p:cNvSpPr txBox="1"/>
            <p:nvPr/>
          </p:nvSpPr>
          <p:spPr>
            <a:xfrm>
              <a:off x="660400" y="1243980"/>
              <a:ext cx="10858500" cy="693857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思源黑体 CN Bold"/>
                  <a:ea typeface="思源黑体 CN Bold"/>
                  <a:cs typeface="思源黑体 CN Bold"/>
                </a:rPr>
                <a:t>一个关于健康与未来的宏大叙事</a:t>
              </a:r>
              <a:endParaRPr lang="en-US" sz="11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1C89C2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结语与展望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87520" y="2054942"/>
            <a:ext cx="7231380" cy="226305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600" b="1" i="0">
                <a:solidFill>
                  <a:srgbClr val="FFFFFF">
                    <a:alpha val="100000"/>
                  </a:srgbClr>
                </a:solidFill>
                <a:latin typeface="思源黑体 CN Bold"/>
                <a:ea typeface="思源黑体 CN Bold"/>
                <a:cs typeface="思源黑体 CN Bold"/>
              </a:rPr>
              <a:t>谢谢观看</a:t>
            </a:r>
            <a:endParaRPr lang="en-US" sz="6600" b="1" i="0">
              <a:solidFill>
                <a:srgbClr val="FFFFFF">
                  <a:alpha val="100000"/>
                </a:srgbClr>
              </a:solidFill>
              <a:latin typeface="思源黑体 CN Bold"/>
              <a:ea typeface="思源黑体 CN Bold"/>
              <a:cs typeface="思源黑体 CN Bold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b="1">
                <a:solidFill>
                  <a:schemeClr val="bg1">
                    <a:alpha val="100000"/>
                  </a:schemeClr>
                </a:solidFill>
                <a:latin typeface="思源黑体 CN Bold"/>
                <a:ea typeface="思源黑体 CN Bold"/>
                <a:cs typeface="思源黑体 CN Bold"/>
                <a:sym typeface="+mn-ea"/>
              </a:rPr>
              <a:t>期待与您携手，共创人类健康美好未来</a:t>
            </a:r>
            <a:endParaRPr lang="en-US" sz="2000">
              <a:solidFill>
                <a:schemeClr val="bg1"/>
              </a:solidFill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53320" y="4564339"/>
            <a:ext cx="1465580" cy="375920"/>
          </a:xfrm>
          <a:prstGeom prst="roundRect">
            <a:avLst>
              <a:gd name="adj" fmla="val 50000"/>
            </a:avLst>
          </a:prstGeom>
          <a:solidFill>
            <a:srgbClr val="1C89C2">
              <a:alpha val="100000"/>
            </a:srgbClr>
          </a:solidFill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lnSpc>
                <a:spcPct val="96000"/>
              </a:lnSpc>
              <a:spcBef>
                <a:spcPts val="1000"/>
              </a:spcBef>
              <a:defRPr/>
            </a:pPr>
            <a:r>
              <a:rPr lang="en-US" sz="11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报告人名称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097520" y="4564339"/>
            <a:ext cx="1465580" cy="375920"/>
          </a:xfrm>
          <a:prstGeom prst="roundRect">
            <a:avLst>
              <a:gd name="adj" fmla="val 50000"/>
            </a:avLst>
          </a:prstGeom>
          <a:solidFill>
            <a:srgbClr val="1C89C2">
              <a:alpha val="100000"/>
            </a:srgbClr>
          </a:solidFill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lnSpc>
                <a:spcPct val="96000"/>
              </a:lnSpc>
              <a:spcBef>
                <a:spcPts val="1000"/>
              </a:spcBef>
              <a:defRPr/>
            </a:pPr>
            <a:r>
              <a:rPr lang="en-US" sz="1100" b="0" i="0">
                <a:solidFill>
                  <a:srgbClr val="FFFFFF">
                    <a:alpha val="100000"/>
                  </a:srgbClr>
                </a:solidFill>
                <a:latin typeface="思源黑体 CN Regular"/>
                <a:ea typeface="思源黑体 CN Regular"/>
                <a:cs typeface="思源黑体 CN Regular"/>
              </a:rPr>
              <a:t>20xx.xx.xx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25e763f-1e3a-4f77-8c2b-ed677e0d4f7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3178</Words>
  <Application>WPS 演示</Application>
  <PresentationFormat>On-screen Show (4:3)</PresentationFormat>
  <Paragraphs>496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思源黑体 CN Bold</vt:lpstr>
      <vt:lpstr>黑体</vt:lpstr>
      <vt:lpstr>思源黑体 CN Regular</vt:lpstr>
      <vt:lpstr>Arial</vt:lpstr>
      <vt:lpstr>Calibri</vt:lpstr>
      <vt:lpstr>微软雅黑</vt:lpstr>
      <vt:lpstr>Arial Unicode MS</vt:lpstr>
      <vt:lpstr>思源黑体 CN Bold</vt:lpstr>
      <vt:lpstr>思源黑体 CN Regular</vt:lpstr>
      <vt:lpstr>清雅黑体</vt:lpstr>
      <vt:lpstr>方正大黑体_GBK</vt:lpstr>
      <vt:lpstr>325e763f-1e3a-4f77-8c2b-ed677e0d4f75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聚才@七仙女®</cp:lastModifiedBy>
  <cp:revision>4</cp:revision>
  <dcterms:created xsi:type="dcterms:W3CDTF">2006-08-16T00:00:00Z</dcterms:created>
  <dcterms:modified xsi:type="dcterms:W3CDTF">2026-04-26T06:27:09Z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AC873E440A304E63AC9B78C2794CA4BC_13</vt:lpwstr>
  </property>
  <property fmtid="{D5CDD505-2E9C-101B-9397-08002B2CF9AE}" pid="3" name="KSOProductBuildVer">
    <vt:lpwstr>2052-12.1.0.25865</vt:lpwstr>
  </property>
</Properties>
</file>