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8041" y="-12891"/>
            <a:ext cx="12208083" cy="6883941"/>
            <a:chOff x="-8041" y="-12891"/>
            <a:chExt cx="12208083" cy="6883941"/>
          </a:xfrm>
        </p:grpSpPr>
        <p:sp>
          <p:nvSpPr>
            <p:cNvPr id="3" name="AutoShape 3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47" t="-7022" r="-7074" b="1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7479" y="-11420"/>
              <a:ext cx="9134407" cy="6880998"/>
            </a:xfrm>
            <a:custGeom>
              <a:avLst/>
              <a:gdLst/>
              <a:ahLst/>
              <a:cxnLst/>
              <a:rect l="l" t="t" r="r" b="b"/>
              <a:pathLst>
                <a:path w="8912768" h="6880179">
                  <a:moveTo>
                    <a:pt x="0" y="0"/>
                  </a:moveTo>
                  <a:lnTo>
                    <a:pt x="122153" y="0"/>
                  </a:lnTo>
                  <a:cubicBezTo>
                    <a:pt x="8912768" y="0"/>
                    <a:pt x="8912768" y="0"/>
                    <a:pt x="8912768" y="0"/>
                  </a:cubicBezTo>
                  <a:lnTo>
                    <a:pt x="7681284" y="196247"/>
                  </a:lnTo>
                  <a:cubicBezTo>
                    <a:pt x="7681284" y="196247"/>
                    <a:pt x="616149" y="1477623"/>
                    <a:pt x="3709314" y="6683933"/>
                  </a:cubicBezTo>
                  <a:cubicBezTo>
                    <a:pt x="3842291" y="6880179"/>
                    <a:pt x="3842291" y="6880179"/>
                    <a:pt x="3842291" y="6880179"/>
                  </a:cubicBezTo>
                  <a:cubicBezTo>
                    <a:pt x="1510493" y="6880179"/>
                    <a:pt x="490331" y="6880179"/>
                    <a:pt x="44011" y="6880179"/>
                  </a:cubicBezTo>
                  <a:lnTo>
                    <a:pt x="0" y="6880179"/>
                  </a:lnTo>
                  <a:close/>
                </a:path>
              </a:pathLst>
            </a:custGeom>
            <a:solidFill>
              <a:srgbClr val="768394">
                <a:alpha val="7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7479" y="-11419"/>
              <a:ext cx="9513578" cy="6880997"/>
            </a:xfrm>
            <a:custGeom>
              <a:avLst/>
              <a:gdLst/>
              <a:ahLst/>
              <a:cxnLst/>
              <a:rect l="l" t="t" r="r" b="b"/>
              <a:pathLst>
                <a:path w="9282738" h="6870017">
                  <a:moveTo>
                    <a:pt x="0" y="0"/>
                  </a:moveTo>
                  <a:lnTo>
                    <a:pt x="95546" y="0"/>
                  </a:lnTo>
                  <a:cubicBezTo>
                    <a:pt x="4085094" y="0"/>
                    <a:pt x="4085094" y="0"/>
                    <a:pt x="4085094" y="0"/>
                  </a:cubicBezTo>
                  <a:lnTo>
                    <a:pt x="3784452" y="195957"/>
                  </a:lnTo>
                  <a:cubicBezTo>
                    <a:pt x="3784452" y="195957"/>
                    <a:pt x="1269463" y="1965332"/>
                    <a:pt x="1905437" y="4115094"/>
                  </a:cubicBezTo>
                  <a:cubicBezTo>
                    <a:pt x="2367964" y="5688513"/>
                    <a:pt x="4287450" y="6541501"/>
                    <a:pt x="9086164" y="6674060"/>
                  </a:cubicBezTo>
                  <a:cubicBezTo>
                    <a:pt x="9282738" y="6674060"/>
                    <a:pt x="9282738" y="6674060"/>
                    <a:pt x="9282738" y="6674060"/>
                  </a:cubicBezTo>
                  <a:cubicBezTo>
                    <a:pt x="9282738" y="6870017"/>
                    <a:pt x="9282738" y="6870017"/>
                    <a:pt x="9282738" y="6870017"/>
                  </a:cubicBezTo>
                  <a:cubicBezTo>
                    <a:pt x="2992014" y="6870017"/>
                    <a:pt x="829577" y="6870017"/>
                    <a:pt x="86240" y="6870017"/>
                  </a:cubicBezTo>
                  <a:lnTo>
                    <a:pt x="0" y="6870017"/>
                  </a:lnTo>
                  <a:close/>
                </a:path>
              </a:pathLst>
            </a:custGeom>
            <a:solidFill>
              <a:srgbClr val="768394">
                <a:alpha val="70196"/>
                <a:lumMod val="40000"/>
                <a:lumOff val="60000"/>
              </a:srgbClr>
            </a:soli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82087" y="-7931"/>
              <a:ext cx="3083632" cy="4783485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-8041" y="-9948"/>
              <a:ext cx="4386405" cy="6880998"/>
            </a:xfrm>
            <a:custGeom>
              <a:avLst/>
              <a:gdLst/>
              <a:ahLst/>
              <a:cxnLst/>
              <a:rect l="l" t="t" r="r" b="b"/>
              <a:pathLst>
                <a:path w="4370884" h="6871050">
                  <a:moveTo>
                    <a:pt x="0" y="0"/>
                  </a:moveTo>
                  <a:lnTo>
                    <a:pt x="174281" y="0"/>
                  </a:lnTo>
                  <a:cubicBezTo>
                    <a:pt x="2444319" y="0"/>
                    <a:pt x="2444319" y="0"/>
                    <a:pt x="2444319" y="0"/>
                  </a:cubicBezTo>
                  <a:cubicBezTo>
                    <a:pt x="2444319" y="0"/>
                    <a:pt x="2367025" y="40350"/>
                    <a:pt x="2306294" y="80700"/>
                  </a:cubicBezTo>
                  <a:cubicBezTo>
                    <a:pt x="2228999" y="126815"/>
                    <a:pt x="2146185" y="195986"/>
                    <a:pt x="2146185" y="195986"/>
                  </a:cubicBezTo>
                  <a:cubicBezTo>
                    <a:pt x="2146185" y="195986"/>
                    <a:pt x="-167121" y="1965628"/>
                    <a:pt x="627906" y="4334756"/>
                  </a:cubicBezTo>
                  <a:cubicBezTo>
                    <a:pt x="1018690" y="5496624"/>
                    <a:pt x="2057277" y="6153130"/>
                    <a:pt x="3401909" y="6313773"/>
                  </a:cubicBezTo>
                  <a:lnTo>
                    <a:pt x="3663377" y="6338223"/>
                  </a:lnTo>
                  <a:lnTo>
                    <a:pt x="3789007" y="6447595"/>
                  </a:lnTo>
                  <a:cubicBezTo>
                    <a:pt x="3925317" y="6560695"/>
                    <a:pt x="4068724" y="6668841"/>
                    <a:pt x="4218698" y="6771636"/>
                  </a:cubicBezTo>
                  <a:lnTo>
                    <a:pt x="4370884" y="6871050"/>
                  </a:lnTo>
                  <a:lnTo>
                    <a:pt x="4287415" y="6871050"/>
                  </a:lnTo>
                  <a:cubicBezTo>
                    <a:pt x="1677693" y="6871050"/>
                    <a:pt x="549165" y="6871050"/>
                    <a:pt x="61152" y="6871050"/>
                  </a:cubicBezTo>
                  <a:lnTo>
                    <a:pt x="0" y="6871050"/>
                  </a:lnTo>
                  <a:close/>
                </a:path>
              </a:pathLst>
            </a:custGeom>
            <a:solidFill>
              <a:srgbClr val="0E1556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>
              <a:off x="448536" y="-9948"/>
              <a:ext cx="2156091" cy="4055557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445175" y="-9948"/>
              <a:ext cx="1412514" cy="4055558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9101529" y="-12891"/>
              <a:ext cx="3090470" cy="5989148"/>
            </a:xfrm>
            <a:custGeom>
              <a:avLst/>
              <a:gdLst/>
              <a:ahLst/>
              <a:cxnLst/>
              <a:rect l="l" t="t" r="r" b="b"/>
              <a:pathLst>
                <a:path w="3015482" h="5929414">
                  <a:moveTo>
                    <a:pt x="1421825" y="0"/>
                  </a:moveTo>
                  <a:cubicBezTo>
                    <a:pt x="1421825" y="0"/>
                    <a:pt x="1421825" y="0"/>
                    <a:pt x="2877372" y="0"/>
                  </a:cubicBezTo>
                  <a:lnTo>
                    <a:pt x="3015482" y="0"/>
                  </a:lnTo>
                  <a:lnTo>
                    <a:pt x="3015482" y="5929414"/>
                  </a:lnTo>
                  <a:lnTo>
                    <a:pt x="3002898" y="5929414"/>
                  </a:lnTo>
                  <a:cubicBezTo>
                    <a:pt x="2916553" y="5929414"/>
                    <a:pt x="2456045" y="5929414"/>
                    <a:pt x="0" y="5929414"/>
                  </a:cubicBezTo>
                  <a:cubicBezTo>
                    <a:pt x="0" y="5929414"/>
                    <a:pt x="1959345" y="4903724"/>
                    <a:pt x="2577781" y="3019449"/>
                  </a:cubicBezTo>
                  <a:cubicBezTo>
                    <a:pt x="3196217" y="1135175"/>
                    <a:pt x="1826410" y="195919"/>
                    <a:pt x="1826410" y="195919"/>
                  </a:cubicBezTo>
                  <a:cubicBezTo>
                    <a:pt x="1826410" y="195919"/>
                    <a:pt x="1705034" y="126771"/>
                    <a:pt x="1629897" y="86435"/>
                  </a:cubicBezTo>
                  <a:cubicBezTo>
                    <a:pt x="1525861" y="34574"/>
                    <a:pt x="1421825" y="0"/>
                    <a:pt x="1421825" y="0"/>
                  </a:cubicBezTo>
                  <a:close/>
                </a:path>
              </a:pathLst>
            </a:custGeom>
            <a:solidFill>
              <a:srgbClr val="768394">
                <a:alpha val="5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6641272" y="4150454"/>
              <a:ext cx="5550727" cy="2372321"/>
            </a:xfrm>
            <a:custGeom>
              <a:avLst/>
              <a:gdLst/>
              <a:ahLst/>
              <a:cxnLst/>
              <a:rect l="l" t="t" r="r" b="b"/>
              <a:pathLst>
                <a:path w="937" h="412">
                  <a:moveTo>
                    <a:pt x="0" y="379"/>
                  </a:moveTo>
                  <a:cubicBezTo>
                    <a:pt x="0" y="379"/>
                    <a:pt x="443" y="412"/>
                    <a:pt x="903" y="28"/>
                  </a:cubicBezTo>
                  <a:cubicBezTo>
                    <a:pt x="937" y="0"/>
                    <a:pt x="937" y="0"/>
                    <a:pt x="937" y="0"/>
                  </a:cubicBezTo>
                  <a:cubicBezTo>
                    <a:pt x="937" y="214"/>
                    <a:pt x="937" y="214"/>
                    <a:pt x="937" y="214"/>
                  </a:cubicBezTo>
                  <a:cubicBezTo>
                    <a:pt x="433" y="379"/>
                    <a:pt x="433" y="379"/>
                    <a:pt x="433" y="379"/>
                  </a:cubicBezTo>
                  <a:cubicBezTo>
                    <a:pt x="72" y="412"/>
                    <a:pt x="72" y="412"/>
                    <a:pt x="72" y="412"/>
                  </a:cubicBezTo>
                  <a:lnTo>
                    <a:pt x="0" y="379"/>
                  </a:ln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>
              <a:off x="211766" y="3356619"/>
              <a:ext cx="11980235" cy="3510942"/>
            </a:xfrm>
            <a:custGeom>
              <a:avLst/>
              <a:gdLst/>
              <a:ahLst/>
              <a:cxnLst/>
              <a:rect l="l" t="t" r="r" b="b"/>
              <a:pathLst>
                <a:path w="11980235" h="3510941">
                  <a:moveTo>
                    <a:pt x="234143" y="0"/>
                  </a:moveTo>
                  <a:cubicBezTo>
                    <a:pt x="257310" y="5765"/>
                    <a:pt x="257310" y="5765"/>
                    <a:pt x="257310" y="5765"/>
                  </a:cubicBezTo>
                  <a:cubicBezTo>
                    <a:pt x="257310" y="317080"/>
                    <a:pt x="334537" y="639926"/>
                    <a:pt x="488989" y="974301"/>
                  </a:cubicBezTo>
                  <a:cubicBezTo>
                    <a:pt x="1655103" y="3453291"/>
                    <a:pt x="6945092" y="3632009"/>
                    <a:pt x="11717666" y="1602696"/>
                  </a:cubicBezTo>
                  <a:cubicBezTo>
                    <a:pt x="11980235" y="1487394"/>
                    <a:pt x="11980235" y="1487394"/>
                    <a:pt x="11980235" y="1487394"/>
                  </a:cubicBezTo>
                  <a:cubicBezTo>
                    <a:pt x="11980235" y="3510942"/>
                    <a:pt x="11980235" y="3510942"/>
                    <a:pt x="11980235" y="3510942"/>
                  </a:cubicBezTo>
                  <a:cubicBezTo>
                    <a:pt x="790171" y="3510942"/>
                    <a:pt x="790171" y="3510942"/>
                    <a:pt x="790171" y="3510942"/>
                  </a:cubicBezTo>
                  <a:cubicBezTo>
                    <a:pt x="666609" y="3314929"/>
                    <a:pt x="666609" y="3314929"/>
                    <a:pt x="666609" y="3314929"/>
                  </a:cubicBezTo>
                  <a:cubicBezTo>
                    <a:pt x="-514951" y="1516220"/>
                    <a:pt x="234143" y="0"/>
                    <a:pt x="234143" y="0"/>
                  </a:cubicBezTo>
                  <a:close/>
                </a:path>
              </a:pathLst>
            </a:custGeom>
            <a:solidFill>
              <a:srgbClr val="1B45AE">
                <a:alpha val="100000"/>
                <a:lumMod val="75000"/>
              </a:srgbClr>
            </a:solidFill>
            <a:ln>
              <a:headEnd type="none"/>
              <a:tailEnd type="none"/>
            </a:ln>
          </p:spPr>
        </p:sp>
        <p:sp>
          <p:nvSpPr>
            <p:cNvPr id="14" name="AutoShape 14"/>
            <p:cNvSpPr/>
            <p:nvPr/>
          </p:nvSpPr>
          <p:spPr>
            <a:xfrm>
              <a:off x="426301" y="3356619"/>
              <a:ext cx="11773741" cy="3510942"/>
            </a:xfrm>
            <a:custGeom>
              <a:avLst/>
              <a:gdLst/>
              <a:ahLst/>
              <a:cxnLst/>
              <a:rect l="l" t="t" r="r" b="b"/>
              <a:pathLst>
                <a:path w="11773741" h="3510941">
                  <a:moveTo>
                    <a:pt x="16662" y="0"/>
                  </a:moveTo>
                  <a:cubicBezTo>
                    <a:pt x="39900" y="5765"/>
                    <a:pt x="39900" y="5765"/>
                    <a:pt x="39900" y="5765"/>
                  </a:cubicBezTo>
                  <a:cubicBezTo>
                    <a:pt x="39900" y="317080"/>
                    <a:pt x="117360" y="639926"/>
                    <a:pt x="272281" y="974301"/>
                  </a:cubicBezTo>
                  <a:cubicBezTo>
                    <a:pt x="1441929" y="3453291"/>
                    <a:pt x="6747952" y="3632009"/>
                    <a:pt x="11534991" y="1602696"/>
                  </a:cubicBezTo>
                  <a:cubicBezTo>
                    <a:pt x="11666674" y="1545045"/>
                    <a:pt x="11732515" y="1516220"/>
                    <a:pt x="11765435" y="1501807"/>
                  </a:cubicBezTo>
                  <a:lnTo>
                    <a:pt x="11773741" y="1498171"/>
                  </a:lnTo>
                  <a:lnTo>
                    <a:pt x="11773741" y="3510942"/>
                  </a:lnTo>
                  <a:lnTo>
                    <a:pt x="10930654" y="3510942"/>
                  </a:lnTo>
                  <a:cubicBezTo>
                    <a:pt x="2247515" y="3510942"/>
                    <a:pt x="2247515" y="3510942"/>
                    <a:pt x="2247515" y="3510942"/>
                  </a:cubicBezTo>
                  <a:cubicBezTo>
                    <a:pt x="1836976" y="3314929"/>
                    <a:pt x="1836976" y="3314929"/>
                    <a:pt x="1836976" y="3314929"/>
                  </a:cubicBezTo>
                  <a:cubicBezTo>
                    <a:pt x="-300925" y="2225326"/>
                    <a:pt x="16662" y="0"/>
                    <a:pt x="16662" y="0"/>
                  </a:cubicBezTo>
                  <a:close/>
                </a:path>
              </a:pathLst>
            </a:custGeom>
            <a:solidFill>
              <a:srgbClr val="1B45AE">
                <a:alpha val="100000"/>
              </a:srgbClr>
            </a:solidFill>
            <a:ln>
              <a:headEnd type="none"/>
              <a:tailEnd type="none"/>
            </a:ln>
          </p:spPr>
        </p:sp>
        <p:grpSp>
          <p:nvGrpSpPr>
            <p:cNvPr id="15" name="Group 15"/>
            <p:cNvGrpSpPr/>
            <p:nvPr/>
          </p:nvGrpSpPr>
          <p:grpSpPr>
            <a:xfrm rot="0">
              <a:off x="2066745" y="798801"/>
              <a:ext cx="2148684" cy="3472427"/>
              <a:chOff x="2066745" y="798801"/>
              <a:chExt cx="2148684" cy="3472427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2092700" y="2322290"/>
                <a:ext cx="868953" cy="1681480"/>
              </a:xfrm>
              <a:custGeom>
                <a:avLst/>
                <a:gdLst/>
                <a:ahLst/>
                <a:cxnLst/>
                <a:rect l="l" t="t" r="r" b="b"/>
                <a:pathLst>
                  <a:path w="733425" h="1419225">
                    <a:moveTo>
                      <a:pt x="558641" y="7144"/>
                    </a:moveTo>
                    <a:lnTo>
                      <a:pt x="7144" y="1414939"/>
                    </a:lnTo>
                    <a:lnTo>
                      <a:pt x="256699" y="1275874"/>
                    </a:lnTo>
                    <a:lnTo>
                      <a:pt x="729139" y="73819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2668241" y="2510752"/>
                <a:ext cx="767387" cy="1760476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1485900">
                    <a:moveTo>
                      <a:pt x="648176" y="73819"/>
                    </a:moveTo>
                    <a:lnTo>
                      <a:pt x="478631" y="7144"/>
                    </a:lnTo>
                    <a:lnTo>
                      <a:pt x="7144" y="1209199"/>
                    </a:lnTo>
                    <a:lnTo>
                      <a:pt x="95726" y="1481614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AutoShape 18"/>
              <p:cNvSpPr/>
              <p:nvPr/>
            </p:nvSpPr>
            <p:spPr>
              <a:xfrm>
                <a:off x="2388370" y="2401286"/>
                <a:ext cx="846383" cy="1546059"/>
              </a:xfrm>
              <a:custGeom>
                <a:avLst/>
                <a:gdLst/>
                <a:ahLst/>
                <a:cxnLst/>
                <a:rect l="l" t="t" r="r" b="b"/>
                <a:pathLst>
                  <a:path w="714375" h="1304925">
                    <a:moveTo>
                      <a:pt x="479584" y="7144"/>
                    </a:moveTo>
                    <a:lnTo>
                      <a:pt x="7144" y="1209199"/>
                    </a:lnTo>
                    <a:lnTo>
                      <a:pt x="181451" y="1112996"/>
                    </a:lnTo>
                    <a:lnTo>
                      <a:pt x="243364" y="1301591"/>
                    </a:lnTo>
                    <a:lnTo>
                      <a:pt x="714851" y="99536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/>
            </p:nvSpPr>
            <p:spPr>
              <a:xfrm>
                <a:off x="2777707" y="2516394"/>
                <a:ext cx="857668" cy="1726621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1457325">
                    <a:moveTo>
                      <a:pt x="7144" y="84296"/>
                    </a:moveTo>
                    <a:lnTo>
                      <a:pt x="647224" y="1453991"/>
                    </a:lnTo>
                    <a:lnTo>
                      <a:pt x="718661" y="1177766"/>
                    </a:lnTo>
                    <a:lnTo>
                      <a:pt x="17192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0" name="AutoShape 20"/>
              <p:cNvSpPr/>
              <p:nvPr/>
            </p:nvSpPr>
            <p:spPr>
              <a:xfrm>
                <a:off x="3244910" y="2298592"/>
                <a:ext cx="970519" cy="1636340"/>
              </a:xfrm>
              <a:custGeom>
                <a:avLst/>
                <a:gdLst/>
                <a:ahLst/>
                <a:cxnLst/>
                <a:rect l="l" t="t" r="r" b="b"/>
                <a:pathLst>
                  <a:path w="819150" h="1381125">
                    <a:moveTo>
                      <a:pt x="171926" y="7144"/>
                    </a:moveTo>
                    <a:lnTo>
                      <a:pt x="7144" y="84296"/>
                    </a:lnTo>
                    <a:lnTo>
                      <a:pt x="553879" y="1253966"/>
                    </a:lnTo>
                    <a:lnTo>
                      <a:pt x="812006" y="1376839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1" name="AutoShape 21"/>
              <p:cNvSpPr/>
              <p:nvPr/>
            </p:nvSpPr>
            <p:spPr>
              <a:xfrm>
                <a:off x="2972938" y="2390001"/>
                <a:ext cx="936664" cy="1523489"/>
              </a:xfrm>
              <a:custGeom>
                <a:avLst/>
                <a:gdLst/>
                <a:ahLst/>
                <a:cxnLst/>
                <a:rect l="l" t="t" r="r" b="b"/>
                <a:pathLst>
                  <a:path w="790575" h="1285875">
                    <a:moveTo>
                      <a:pt x="7144" y="113824"/>
                    </a:moveTo>
                    <a:lnTo>
                      <a:pt x="553879" y="1284446"/>
                    </a:lnTo>
                    <a:lnTo>
                      <a:pt x="604361" y="1092041"/>
                    </a:lnTo>
                    <a:lnTo>
                      <a:pt x="783431" y="1176814"/>
                    </a:lnTo>
                    <a:lnTo>
                      <a:pt x="23669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2" name="AutoShape 22"/>
              <p:cNvSpPr/>
              <p:nvPr/>
            </p:nvSpPr>
            <p:spPr>
              <a:xfrm>
                <a:off x="2066745" y="798801"/>
                <a:ext cx="1963608" cy="1963608"/>
              </a:xfrm>
              <a:custGeom>
                <a:avLst/>
                <a:gdLst/>
                <a:ahLst/>
                <a:cxnLst/>
                <a:rect l="l" t="t" r="r" b="b"/>
                <a:pathLst>
                  <a:path w="1657350" h="1657350">
                    <a:moveTo>
                      <a:pt x="1654969" y="831056"/>
                    </a:moveTo>
                    <a:cubicBezTo>
                      <a:pt x="1654969" y="861536"/>
                      <a:pt x="1609249" y="889159"/>
                      <a:pt x="1605439" y="917734"/>
                    </a:cubicBezTo>
                    <a:cubicBezTo>
                      <a:pt x="1601629" y="948214"/>
                      <a:pt x="1640681" y="984409"/>
                      <a:pt x="1634014" y="1013936"/>
                    </a:cubicBezTo>
                    <a:cubicBezTo>
                      <a:pt x="1627346" y="1043464"/>
                      <a:pt x="1575911" y="1059656"/>
                      <a:pt x="1566386" y="1088231"/>
                    </a:cubicBezTo>
                    <a:cubicBezTo>
                      <a:pt x="1556861" y="1116806"/>
                      <a:pt x="1586389" y="1161574"/>
                      <a:pt x="1573054" y="1188244"/>
                    </a:cubicBezTo>
                    <a:cubicBezTo>
                      <a:pt x="1559719" y="1214914"/>
                      <a:pt x="1506379" y="1219676"/>
                      <a:pt x="1491139" y="1245394"/>
                    </a:cubicBezTo>
                    <a:cubicBezTo>
                      <a:pt x="1474946" y="1271111"/>
                      <a:pt x="1493996" y="1320641"/>
                      <a:pt x="1474946" y="1344454"/>
                    </a:cubicBezTo>
                    <a:cubicBezTo>
                      <a:pt x="1455896" y="1368266"/>
                      <a:pt x="1403509" y="1360646"/>
                      <a:pt x="1381601" y="1381601"/>
                    </a:cubicBezTo>
                    <a:cubicBezTo>
                      <a:pt x="1360646" y="1402556"/>
                      <a:pt x="1367314" y="1455896"/>
                      <a:pt x="1344454" y="1474946"/>
                    </a:cubicBezTo>
                    <a:cubicBezTo>
                      <a:pt x="1320641" y="1493996"/>
                      <a:pt x="1271111" y="1474946"/>
                      <a:pt x="1245394" y="1491139"/>
                    </a:cubicBezTo>
                    <a:cubicBezTo>
                      <a:pt x="1219676" y="1507331"/>
                      <a:pt x="1215866" y="1560671"/>
                      <a:pt x="1188244" y="1573054"/>
                    </a:cubicBezTo>
                    <a:cubicBezTo>
                      <a:pt x="1161574" y="1586389"/>
                      <a:pt x="1116806" y="1556861"/>
                      <a:pt x="1088231" y="1566386"/>
                    </a:cubicBezTo>
                    <a:cubicBezTo>
                      <a:pt x="1060609" y="1575911"/>
                      <a:pt x="1043464" y="1627346"/>
                      <a:pt x="1013936" y="1634014"/>
                    </a:cubicBezTo>
                    <a:cubicBezTo>
                      <a:pt x="985361" y="1640681"/>
                      <a:pt x="948214" y="1601629"/>
                      <a:pt x="917734" y="1605439"/>
                    </a:cubicBezTo>
                    <a:cubicBezTo>
                      <a:pt x="888206" y="1608296"/>
                      <a:pt x="860584" y="1654969"/>
                      <a:pt x="831056" y="1654969"/>
                    </a:cubicBezTo>
                    <a:cubicBezTo>
                      <a:pt x="800576" y="1654969"/>
                      <a:pt x="772954" y="1609249"/>
                      <a:pt x="744379" y="1605439"/>
                    </a:cubicBezTo>
                    <a:cubicBezTo>
                      <a:pt x="713899" y="1601629"/>
                      <a:pt x="677704" y="1640681"/>
                      <a:pt x="648176" y="1634014"/>
                    </a:cubicBezTo>
                    <a:cubicBezTo>
                      <a:pt x="618649" y="1627346"/>
                      <a:pt x="602456" y="1575911"/>
                      <a:pt x="573881" y="1566386"/>
                    </a:cubicBezTo>
                    <a:cubicBezTo>
                      <a:pt x="545306" y="1556861"/>
                      <a:pt x="500539" y="1586389"/>
                      <a:pt x="473869" y="1573054"/>
                    </a:cubicBezTo>
                    <a:cubicBezTo>
                      <a:pt x="447199" y="1559719"/>
                      <a:pt x="442436" y="1506379"/>
                      <a:pt x="416719" y="1491139"/>
                    </a:cubicBezTo>
                    <a:cubicBezTo>
                      <a:pt x="391001" y="1474946"/>
                      <a:pt x="341471" y="1493996"/>
                      <a:pt x="317659" y="1474946"/>
                    </a:cubicBezTo>
                    <a:cubicBezTo>
                      <a:pt x="293846" y="1455896"/>
                      <a:pt x="301466" y="1403509"/>
                      <a:pt x="280511" y="1381601"/>
                    </a:cubicBezTo>
                    <a:cubicBezTo>
                      <a:pt x="259556" y="1360646"/>
                      <a:pt x="206216" y="1367314"/>
                      <a:pt x="187166" y="1344454"/>
                    </a:cubicBezTo>
                    <a:cubicBezTo>
                      <a:pt x="168116" y="1320641"/>
                      <a:pt x="187166" y="1271111"/>
                      <a:pt x="170974" y="1245394"/>
                    </a:cubicBezTo>
                    <a:cubicBezTo>
                      <a:pt x="154781" y="1219676"/>
                      <a:pt x="101441" y="1215866"/>
                      <a:pt x="89059" y="1188244"/>
                    </a:cubicBezTo>
                    <a:cubicBezTo>
                      <a:pt x="75724" y="1161574"/>
                      <a:pt x="105251" y="1116806"/>
                      <a:pt x="95726" y="1088231"/>
                    </a:cubicBezTo>
                    <a:cubicBezTo>
                      <a:pt x="86201" y="1060609"/>
                      <a:pt x="34766" y="1043464"/>
                      <a:pt x="28099" y="1013936"/>
                    </a:cubicBezTo>
                    <a:cubicBezTo>
                      <a:pt x="21431" y="985361"/>
                      <a:pt x="60484" y="948214"/>
                      <a:pt x="56674" y="917734"/>
                    </a:cubicBezTo>
                    <a:cubicBezTo>
                      <a:pt x="53816" y="888206"/>
                      <a:pt x="7144" y="860584"/>
                      <a:pt x="7144" y="831056"/>
                    </a:cubicBezTo>
                    <a:cubicBezTo>
                      <a:pt x="7144" y="800576"/>
                      <a:pt x="52864" y="772954"/>
                      <a:pt x="56674" y="744379"/>
                    </a:cubicBezTo>
                    <a:cubicBezTo>
                      <a:pt x="60484" y="713899"/>
                      <a:pt x="21431" y="677704"/>
                      <a:pt x="28099" y="648176"/>
                    </a:cubicBezTo>
                    <a:cubicBezTo>
                      <a:pt x="34766" y="618649"/>
                      <a:pt x="86201" y="602456"/>
                      <a:pt x="95726" y="573881"/>
                    </a:cubicBezTo>
                    <a:cubicBezTo>
                      <a:pt x="105251" y="545306"/>
                      <a:pt x="75724" y="500539"/>
                      <a:pt x="89059" y="473869"/>
                    </a:cubicBezTo>
                    <a:cubicBezTo>
                      <a:pt x="102394" y="447199"/>
                      <a:pt x="155734" y="442436"/>
                      <a:pt x="170974" y="416719"/>
                    </a:cubicBezTo>
                    <a:cubicBezTo>
                      <a:pt x="187166" y="391001"/>
                      <a:pt x="168116" y="341471"/>
                      <a:pt x="187166" y="317659"/>
                    </a:cubicBezTo>
                    <a:cubicBezTo>
                      <a:pt x="206216" y="293846"/>
                      <a:pt x="258604" y="301466"/>
                      <a:pt x="280511" y="280511"/>
                    </a:cubicBezTo>
                    <a:cubicBezTo>
                      <a:pt x="301466" y="259556"/>
                      <a:pt x="294799" y="206216"/>
                      <a:pt x="317659" y="187166"/>
                    </a:cubicBezTo>
                    <a:cubicBezTo>
                      <a:pt x="341471" y="168116"/>
                      <a:pt x="391001" y="187166"/>
                      <a:pt x="416719" y="170974"/>
                    </a:cubicBezTo>
                    <a:cubicBezTo>
                      <a:pt x="442436" y="154781"/>
                      <a:pt x="446246" y="101441"/>
                      <a:pt x="473869" y="89059"/>
                    </a:cubicBezTo>
                    <a:cubicBezTo>
                      <a:pt x="500539" y="75724"/>
                      <a:pt x="545306" y="105251"/>
                      <a:pt x="573881" y="95726"/>
                    </a:cubicBezTo>
                    <a:cubicBezTo>
                      <a:pt x="601504" y="86201"/>
                      <a:pt x="618649" y="34766"/>
                      <a:pt x="648176" y="28099"/>
                    </a:cubicBezTo>
                    <a:cubicBezTo>
                      <a:pt x="676751" y="21431"/>
                      <a:pt x="713899" y="60484"/>
                      <a:pt x="744379" y="56674"/>
                    </a:cubicBezTo>
                    <a:cubicBezTo>
                      <a:pt x="773906" y="53816"/>
                      <a:pt x="801529" y="7144"/>
                      <a:pt x="831056" y="7144"/>
                    </a:cubicBezTo>
                    <a:cubicBezTo>
                      <a:pt x="861536" y="7144"/>
                      <a:pt x="889159" y="52864"/>
                      <a:pt x="917734" y="56674"/>
                    </a:cubicBezTo>
                    <a:cubicBezTo>
                      <a:pt x="948214" y="60484"/>
                      <a:pt x="984409" y="21431"/>
                      <a:pt x="1013936" y="28099"/>
                    </a:cubicBezTo>
                    <a:cubicBezTo>
                      <a:pt x="1043464" y="34766"/>
                      <a:pt x="1059656" y="86201"/>
                      <a:pt x="1088231" y="95726"/>
                    </a:cubicBezTo>
                    <a:cubicBezTo>
                      <a:pt x="1116806" y="105251"/>
                      <a:pt x="1161574" y="75724"/>
                      <a:pt x="1188244" y="89059"/>
                    </a:cubicBezTo>
                    <a:cubicBezTo>
                      <a:pt x="1214914" y="102394"/>
                      <a:pt x="1219676" y="155734"/>
                      <a:pt x="1245394" y="170974"/>
                    </a:cubicBezTo>
                    <a:cubicBezTo>
                      <a:pt x="1271111" y="187166"/>
                      <a:pt x="1320641" y="168116"/>
                      <a:pt x="1344454" y="187166"/>
                    </a:cubicBezTo>
                    <a:cubicBezTo>
                      <a:pt x="1368266" y="206216"/>
                      <a:pt x="1360646" y="258604"/>
                      <a:pt x="1381601" y="280511"/>
                    </a:cubicBezTo>
                    <a:cubicBezTo>
                      <a:pt x="1402556" y="301466"/>
                      <a:pt x="1455896" y="294799"/>
                      <a:pt x="1474946" y="317659"/>
                    </a:cubicBezTo>
                    <a:cubicBezTo>
                      <a:pt x="1493996" y="341471"/>
                      <a:pt x="1474946" y="391001"/>
                      <a:pt x="1491139" y="416719"/>
                    </a:cubicBezTo>
                    <a:cubicBezTo>
                      <a:pt x="1507331" y="442436"/>
                      <a:pt x="1560671" y="446246"/>
                      <a:pt x="1573054" y="473869"/>
                    </a:cubicBezTo>
                    <a:cubicBezTo>
                      <a:pt x="1586389" y="500539"/>
                      <a:pt x="1556861" y="545306"/>
                      <a:pt x="1566386" y="573881"/>
                    </a:cubicBezTo>
                    <a:cubicBezTo>
                      <a:pt x="1575911" y="601504"/>
                      <a:pt x="1627346" y="618649"/>
                      <a:pt x="1634014" y="648176"/>
                    </a:cubicBezTo>
                    <a:cubicBezTo>
                      <a:pt x="1640681" y="676751"/>
                      <a:pt x="1601629" y="713899"/>
                      <a:pt x="1605439" y="744379"/>
                    </a:cubicBezTo>
                    <a:cubicBezTo>
                      <a:pt x="1608296" y="773906"/>
                      <a:pt x="1654969" y="801529"/>
                      <a:pt x="1654969" y="831056"/>
                    </a:cubicBezTo>
                    <a:close/>
                  </a:path>
                </a:pathLst>
              </a:custGeom>
              <a:solidFill>
                <a:srgbClr val="F29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3" name="AutoShape 23"/>
              <p:cNvSpPr/>
              <p:nvPr/>
            </p:nvSpPr>
            <p:spPr>
              <a:xfrm>
                <a:off x="2151383" y="883440"/>
                <a:ext cx="1794332" cy="1794331"/>
              </a:xfrm>
              <a:custGeom>
                <a:avLst/>
                <a:gdLst/>
                <a:ahLst/>
                <a:cxnLst/>
                <a:rect l="l" t="t" r="r" b="b"/>
                <a:pathLst>
                  <a:path w="1514475" h="1514475">
                    <a:moveTo>
                      <a:pt x="1512094" y="759619"/>
                    </a:moveTo>
                    <a:cubicBezTo>
                      <a:pt x="1512094" y="787241"/>
                      <a:pt x="1470184" y="812006"/>
                      <a:pt x="1467326" y="839629"/>
                    </a:cubicBezTo>
                    <a:cubicBezTo>
                      <a:pt x="1464469" y="867251"/>
                      <a:pt x="1499711" y="900589"/>
                      <a:pt x="1493996" y="927259"/>
                    </a:cubicBezTo>
                    <a:cubicBezTo>
                      <a:pt x="1488281" y="953929"/>
                      <a:pt x="1441609" y="969169"/>
                      <a:pt x="1432084" y="994886"/>
                    </a:cubicBezTo>
                    <a:cubicBezTo>
                      <a:pt x="1422559" y="1020604"/>
                      <a:pt x="1450181" y="1061561"/>
                      <a:pt x="1437799" y="1086326"/>
                    </a:cubicBezTo>
                    <a:cubicBezTo>
                      <a:pt x="1425416" y="1111091"/>
                      <a:pt x="1376839" y="1114901"/>
                      <a:pt x="1362551" y="1138714"/>
                    </a:cubicBezTo>
                    <a:cubicBezTo>
                      <a:pt x="1348264" y="1161574"/>
                      <a:pt x="1365409" y="1207294"/>
                      <a:pt x="1348264" y="1229201"/>
                    </a:cubicBezTo>
                    <a:cubicBezTo>
                      <a:pt x="1331119" y="1250156"/>
                      <a:pt x="1282541" y="1243489"/>
                      <a:pt x="1263491" y="1263491"/>
                    </a:cubicBezTo>
                    <a:cubicBezTo>
                      <a:pt x="1244441" y="1282541"/>
                      <a:pt x="1251109" y="1331119"/>
                      <a:pt x="1229201" y="1348264"/>
                    </a:cubicBezTo>
                    <a:cubicBezTo>
                      <a:pt x="1208246" y="1365409"/>
                      <a:pt x="1161574" y="1348264"/>
                      <a:pt x="1138714" y="1362551"/>
                    </a:cubicBezTo>
                    <a:cubicBezTo>
                      <a:pt x="1115854" y="1376839"/>
                      <a:pt x="1111091" y="1425416"/>
                      <a:pt x="1086326" y="1437799"/>
                    </a:cubicBezTo>
                    <a:cubicBezTo>
                      <a:pt x="1061561" y="1449229"/>
                      <a:pt x="1020604" y="1422559"/>
                      <a:pt x="994886" y="1432084"/>
                    </a:cubicBezTo>
                    <a:cubicBezTo>
                      <a:pt x="969169" y="1440656"/>
                      <a:pt x="953929" y="1487329"/>
                      <a:pt x="927259" y="1493996"/>
                    </a:cubicBezTo>
                    <a:cubicBezTo>
                      <a:pt x="900589" y="1499711"/>
                      <a:pt x="867251" y="1464469"/>
                      <a:pt x="839629" y="1467326"/>
                    </a:cubicBezTo>
                    <a:cubicBezTo>
                      <a:pt x="812959" y="1470184"/>
                      <a:pt x="787241" y="1512094"/>
                      <a:pt x="759619" y="1512094"/>
                    </a:cubicBezTo>
                    <a:cubicBezTo>
                      <a:pt x="731996" y="1512094"/>
                      <a:pt x="707231" y="1470184"/>
                      <a:pt x="679609" y="1467326"/>
                    </a:cubicBezTo>
                    <a:cubicBezTo>
                      <a:pt x="651986" y="1464469"/>
                      <a:pt x="618649" y="1499711"/>
                      <a:pt x="591979" y="1493996"/>
                    </a:cubicBezTo>
                    <a:cubicBezTo>
                      <a:pt x="565309" y="1488281"/>
                      <a:pt x="550069" y="1441609"/>
                      <a:pt x="524351" y="1432084"/>
                    </a:cubicBezTo>
                    <a:cubicBezTo>
                      <a:pt x="498634" y="1422559"/>
                      <a:pt x="457676" y="1450181"/>
                      <a:pt x="432911" y="1437799"/>
                    </a:cubicBezTo>
                    <a:cubicBezTo>
                      <a:pt x="408146" y="1425416"/>
                      <a:pt x="404336" y="1376839"/>
                      <a:pt x="380524" y="1362551"/>
                    </a:cubicBezTo>
                    <a:cubicBezTo>
                      <a:pt x="357664" y="1348264"/>
                      <a:pt x="311944" y="1365409"/>
                      <a:pt x="290036" y="1348264"/>
                    </a:cubicBezTo>
                    <a:cubicBezTo>
                      <a:pt x="269081" y="1331119"/>
                      <a:pt x="275749" y="1282541"/>
                      <a:pt x="255746" y="1263491"/>
                    </a:cubicBezTo>
                    <a:cubicBezTo>
                      <a:pt x="236696" y="1244441"/>
                      <a:pt x="188119" y="1251109"/>
                      <a:pt x="170974" y="1229201"/>
                    </a:cubicBezTo>
                    <a:cubicBezTo>
                      <a:pt x="153829" y="1208246"/>
                      <a:pt x="170974" y="1161574"/>
                      <a:pt x="156686" y="1138714"/>
                    </a:cubicBezTo>
                    <a:cubicBezTo>
                      <a:pt x="142399" y="1115854"/>
                      <a:pt x="93821" y="1111091"/>
                      <a:pt x="81439" y="1086326"/>
                    </a:cubicBezTo>
                    <a:cubicBezTo>
                      <a:pt x="70009" y="1061561"/>
                      <a:pt x="96679" y="1020604"/>
                      <a:pt x="87154" y="994886"/>
                    </a:cubicBezTo>
                    <a:cubicBezTo>
                      <a:pt x="78581" y="969169"/>
                      <a:pt x="31909" y="953929"/>
                      <a:pt x="25241" y="927259"/>
                    </a:cubicBezTo>
                    <a:cubicBezTo>
                      <a:pt x="19526" y="900589"/>
                      <a:pt x="54769" y="867251"/>
                      <a:pt x="51911" y="839629"/>
                    </a:cubicBezTo>
                    <a:cubicBezTo>
                      <a:pt x="49054" y="812959"/>
                      <a:pt x="7144" y="787241"/>
                      <a:pt x="7144" y="759619"/>
                    </a:cubicBezTo>
                    <a:cubicBezTo>
                      <a:pt x="7144" y="731996"/>
                      <a:pt x="49054" y="707231"/>
                      <a:pt x="51911" y="679609"/>
                    </a:cubicBezTo>
                    <a:cubicBezTo>
                      <a:pt x="54769" y="651986"/>
                      <a:pt x="19526" y="618649"/>
                      <a:pt x="25241" y="591979"/>
                    </a:cubicBezTo>
                    <a:cubicBezTo>
                      <a:pt x="30956" y="565309"/>
                      <a:pt x="77629" y="550069"/>
                      <a:pt x="87154" y="524351"/>
                    </a:cubicBezTo>
                    <a:cubicBezTo>
                      <a:pt x="96679" y="498634"/>
                      <a:pt x="69056" y="457676"/>
                      <a:pt x="81439" y="432911"/>
                    </a:cubicBezTo>
                    <a:cubicBezTo>
                      <a:pt x="93821" y="408146"/>
                      <a:pt x="142399" y="404336"/>
                      <a:pt x="156686" y="380524"/>
                    </a:cubicBezTo>
                    <a:cubicBezTo>
                      <a:pt x="170974" y="357664"/>
                      <a:pt x="153829" y="311944"/>
                      <a:pt x="170974" y="290036"/>
                    </a:cubicBezTo>
                    <a:cubicBezTo>
                      <a:pt x="188119" y="269081"/>
                      <a:pt x="236696" y="275749"/>
                      <a:pt x="255746" y="255746"/>
                    </a:cubicBezTo>
                    <a:cubicBezTo>
                      <a:pt x="274796" y="236696"/>
                      <a:pt x="268129" y="188119"/>
                      <a:pt x="290036" y="170974"/>
                    </a:cubicBezTo>
                    <a:cubicBezTo>
                      <a:pt x="310991" y="153829"/>
                      <a:pt x="357664" y="170974"/>
                      <a:pt x="380524" y="156686"/>
                    </a:cubicBezTo>
                    <a:cubicBezTo>
                      <a:pt x="403384" y="142399"/>
                      <a:pt x="408146" y="93821"/>
                      <a:pt x="432911" y="81439"/>
                    </a:cubicBezTo>
                    <a:cubicBezTo>
                      <a:pt x="457676" y="70009"/>
                      <a:pt x="498634" y="96679"/>
                      <a:pt x="524351" y="87154"/>
                    </a:cubicBezTo>
                    <a:cubicBezTo>
                      <a:pt x="550069" y="78581"/>
                      <a:pt x="565309" y="31909"/>
                      <a:pt x="591979" y="25241"/>
                    </a:cubicBezTo>
                    <a:cubicBezTo>
                      <a:pt x="618649" y="19526"/>
                      <a:pt x="651986" y="54769"/>
                      <a:pt x="679609" y="51911"/>
                    </a:cubicBezTo>
                    <a:cubicBezTo>
                      <a:pt x="706279" y="49054"/>
                      <a:pt x="731996" y="7144"/>
                      <a:pt x="759619" y="7144"/>
                    </a:cubicBezTo>
                    <a:cubicBezTo>
                      <a:pt x="787241" y="7144"/>
                      <a:pt x="812006" y="49054"/>
                      <a:pt x="839629" y="51911"/>
                    </a:cubicBezTo>
                    <a:cubicBezTo>
                      <a:pt x="867251" y="54769"/>
                      <a:pt x="900589" y="19526"/>
                      <a:pt x="927259" y="25241"/>
                    </a:cubicBezTo>
                    <a:cubicBezTo>
                      <a:pt x="953929" y="30956"/>
                      <a:pt x="969169" y="77629"/>
                      <a:pt x="994886" y="87154"/>
                    </a:cubicBezTo>
                    <a:cubicBezTo>
                      <a:pt x="1020604" y="96679"/>
                      <a:pt x="1061561" y="69056"/>
                      <a:pt x="1086326" y="81439"/>
                    </a:cubicBezTo>
                    <a:cubicBezTo>
                      <a:pt x="1111091" y="93821"/>
                      <a:pt x="1114901" y="142399"/>
                      <a:pt x="1138714" y="156686"/>
                    </a:cubicBezTo>
                    <a:cubicBezTo>
                      <a:pt x="1161574" y="170974"/>
                      <a:pt x="1207294" y="153829"/>
                      <a:pt x="1229201" y="170974"/>
                    </a:cubicBezTo>
                    <a:cubicBezTo>
                      <a:pt x="1250156" y="188119"/>
                      <a:pt x="1243489" y="236696"/>
                      <a:pt x="1263491" y="255746"/>
                    </a:cubicBezTo>
                    <a:cubicBezTo>
                      <a:pt x="1283494" y="274796"/>
                      <a:pt x="1331119" y="268129"/>
                      <a:pt x="1348264" y="290036"/>
                    </a:cubicBezTo>
                    <a:cubicBezTo>
                      <a:pt x="1365409" y="310991"/>
                      <a:pt x="1348264" y="357664"/>
                      <a:pt x="1362551" y="380524"/>
                    </a:cubicBezTo>
                    <a:cubicBezTo>
                      <a:pt x="1376839" y="403384"/>
                      <a:pt x="1425416" y="408146"/>
                      <a:pt x="1437799" y="432911"/>
                    </a:cubicBezTo>
                    <a:cubicBezTo>
                      <a:pt x="1449229" y="457676"/>
                      <a:pt x="1422559" y="498634"/>
                      <a:pt x="1432084" y="524351"/>
                    </a:cubicBezTo>
                    <a:cubicBezTo>
                      <a:pt x="1440656" y="550069"/>
                      <a:pt x="1487329" y="565309"/>
                      <a:pt x="1493996" y="591979"/>
                    </a:cubicBezTo>
                    <a:cubicBezTo>
                      <a:pt x="1499711" y="618649"/>
                      <a:pt x="1464469" y="651986"/>
                      <a:pt x="1467326" y="679609"/>
                    </a:cubicBezTo>
                    <a:cubicBezTo>
                      <a:pt x="1470184" y="707231"/>
                      <a:pt x="1512094" y="731996"/>
                      <a:pt x="1512094" y="759619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/>
            </p:nvSpPr>
            <p:spPr>
              <a:xfrm>
                <a:off x="2331222" y="1062688"/>
                <a:ext cx="1442222" cy="1442222"/>
              </a:xfrm>
              <a:custGeom>
                <a:avLst/>
                <a:gdLst/>
                <a:ahLst/>
                <a:cxnLst/>
                <a:rect l="l" t="t" r="r" b="b"/>
                <a:pathLst>
                  <a:path w="1217283" h="1217283">
                    <a:moveTo>
                      <a:pt x="608642" y="0"/>
                    </a:moveTo>
                    <a:cubicBezTo>
                      <a:pt x="764407" y="0"/>
                      <a:pt x="920172" y="59423"/>
                      <a:pt x="1039017" y="178267"/>
                    </a:cubicBezTo>
                    <a:cubicBezTo>
                      <a:pt x="1276706" y="415957"/>
                      <a:pt x="1276706" y="801327"/>
                      <a:pt x="1039017" y="1039017"/>
                    </a:cubicBezTo>
                    <a:cubicBezTo>
                      <a:pt x="801327" y="1276706"/>
                      <a:pt x="415957" y="1276706"/>
                      <a:pt x="178267" y="1039017"/>
                    </a:cubicBezTo>
                    <a:cubicBezTo>
                      <a:pt x="-59422" y="801327"/>
                      <a:pt x="-59422" y="415957"/>
                      <a:pt x="178267" y="178267"/>
                    </a:cubicBezTo>
                    <a:cubicBezTo>
                      <a:pt x="297112" y="59423"/>
                      <a:pt x="452877" y="0"/>
                      <a:pt x="608642" y="0"/>
                    </a:cubicBezTo>
                    <a:close/>
                  </a:path>
                </a:pathLst>
              </a:custGeom>
              <a:solidFill>
                <a:srgbClr val="EEB43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/>
            </p:nvSpPr>
            <p:spPr>
              <a:xfrm>
                <a:off x="2380329" y="1126075"/>
                <a:ext cx="1309059" cy="1309059"/>
              </a:xfrm>
              <a:custGeom>
                <a:avLst/>
                <a:gdLst/>
                <a:ahLst/>
                <a:cxnLst/>
                <a:rect l="l" t="t" r="r" b="b"/>
                <a:pathLst>
                  <a:path w="1104889" h="1104889">
                    <a:moveTo>
                      <a:pt x="552445" y="0"/>
                    </a:moveTo>
                    <a:cubicBezTo>
                      <a:pt x="693828" y="0"/>
                      <a:pt x="835211" y="53936"/>
                      <a:pt x="943082" y="161808"/>
                    </a:cubicBezTo>
                    <a:cubicBezTo>
                      <a:pt x="1158825" y="377551"/>
                      <a:pt x="1158825" y="727339"/>
                      <a:pt x="943082" y="943082"/>
                    </a:cubicBezTo>
                    <a:cubicBezTo>
                      <a:pt x="727339" y="1158825"/>
                      <a:pt x="377551" y="1158825"/>
                      <a:pt x="161808" y="943082"/>
                    </a:cubicBezTo>
                    <a:cubicBezTo>
                      <a:pt x="-53936" y="727339"/>
                      <a:pt x="-53936" y="377551"/>
                      <a:pt x="161808" y="161808"/>
                    </a:cubicBezTo>
                    <a:cubicBezTo>
                      <a:pt x="269680" y="53936"/>
                      <a:pt x="411062" y="0"/>
                      <a:pt x="552445" y="0"/>
                    </a:cubicBezTo>
                    <a:close/>
                  </a:path>
                </a:pathLst>
              </a:custGeom>
              <a:ln w="44531">
                <a:solidFill>
                  <a:srgbClr val="FCD21A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6" name="AutoShape 26"/>
              <p:cNvSpPr/>
              <p:nvPr/>
            </p:nvSpPr>
            <p:spPr>
              <a:xfrm>
                <a:off x="2459467" y="1190395"/>
                <a:ext cx="1072085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04875" h="781050">
                    <a:moveTo>
                      <a:pt x="500539" y="7144"/>
                    </a:moveTo>
                    <a:cubicBezTo>
                      <a:pt x="228124" y="7144"/>
                      <a:pt x="7144" y="228124"/>
                      <a:pt x="7144" y="500539"/>
                    </a:cubicBezTo>
                    <a:cubicBezTo>
                      <a:pt x="7144" y="602456"/>
                      <a:pt x="37624" y="696754"/>
                      <a:pt x="90964" y="775811"/>
                    </a:cubicBezTo>
                    <a:lnTo>
                      <a:pt x="906304" y="219551"/>
                    </a:lnTo>
                    <a:cubicBezTo>
                      <a:pt x="816769" y="90964"/>
                      <a:pt x="669131" y="7144"/>
                      <a:pt x="500539" y="7144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  <a:lumMod val="60000"/>
                  <a:lumOff val="4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7" name="AutoShape 27"/>
              <p:cNvSpPr/>
              <p:nvPr/>
            </p:nvSpPr>
            <p:spPr>
              <a:xfrm>
                <a:off x="2558776" y="1442052"/>
                <a:ext cx="1083370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781050">
                    <a:moveTo>
                      <a:pt x="7144" y="563404"/>
                    </a:moveTo>
                    <a:cubicBezTo>
                      <a:pt x="95726" y="695801"/>
                      <a:pt x="246221" y="782479"/>
                      <a:pt x="417671" y="782479"/>
                    </a:cubicBezTo>
                    <a:cubicBezTo>
                      <a:pt x="690086" y="782479"/>
                      <a:pt x="911066" y="561499"/>
                      <a:pt x="911066" y="289084"/>
                    </a:cubicBezTo>
                    <a:cubicBezTo>
                      <a:pt x="911066" y="184309"/>
                      <a:pt x="878681" y="87154"/>
                      <a:pt x="822484" y="7144"/>
                    </a:cubicBezTo>
                    <a:lnTo>
                      <a:pt x="7144" y="563404"/>
                    </a:lnTo>
                    <a:close/>
                  </a:path>
                </a:pathLst>
              </a:custGeom>
              <a:solidFill>
                <a:srgbClr val="FCD21A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10121900" y="0"/>
            <a:ext cx="2070100" cy="2641024"/>
            <a:chOff x="2126584" y="0"/>
            <a:chExt cx="3581218" cy="4568902"/>
          </a:xfrm>
        </p:grpSpPr>
        <p:sp>
          <p:nvSpPr>
            <p:cNvPr id="3" name="AutoShape 3"/>
            <p:cNvSpPr/>
            <p:nvPr/>
          </p:nvSpPr>
          <p:spPr>
            <a:xfrm>
              <a:off x="2129577" y="0"/>
              <a:ext cx="3578225" cy="4568902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2149534" y="0"/>
              <a:ext cx="2501913" cy="3870492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2126584" y="0"/>
              <a:ext cx="1639071" cy="3870492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8041" y="-12891"/>
            <a:ext cx="12208083" cy="6883941"/>
            <a:chOff x="-8041" y="-12891"/>
            <a:chExt cx="12208083" cy="6883941"/>
          </a:xfrm>
        </p:grpSpPr>
        <p:sp>
          <p:nvSpPr>
            <p:cNvPr id="3" name="AutoShape 3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47" t="-7022" r="-7074" b="1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7479" y="-11420"/>
              <a:ext cx="9134407" cy="6880998"/>
            </a:xfrm>
            <a:custGeom>
              <a:avLst/>
              <a:gdLst/>
              <a:ahLst/>
              <a:cxnLst/>
              <a:rect l="l" t="t" r="r" b="b"/>
              <a:pathLst>
                <a:path w="8912768" h="6880179">
                  <a:moveTo>
                    <a:pt x="0" y="0"/>
                  </a:moveTo>
                  <a:lnTo>
                    <a:pt x="122153" y="0"/>
                  </a:lnTo>
                  <a:cubicBezTo>
                    <a:pt x="8912768" y="0"/>
                    <a:pt x="8912768" y="0"/>
                    <a:pt x="8912768" y="0"/>
                  </a:cubicBezTo>
                  <a:lnTo>
                    <a:pt x="7681284" y="196247"/>
                  </a:lnTo>
                  <a:cubicBezTo>
                    <a:pt x="7681284" y="196247"/>
                    <a:pt x="616149" y="1477623"/>
                    <a:pt x="3709314" y="6683933"/>
                  </a:cubicBezTo>
                  <a:cubicBezTo>
                    <a:pt x="3842291" y="6880179"/>
                    <a:pt x="3842291" y="6880179"/>
                    <a:pt x="3842291" y="6880179"/>
                  </a:cubicBezTo>
                  <a:cubicBezTo>
                    <a:pt x="1510493" y="6880179"/>
                    <a:pt x="490331" y="6880179"/>
                    <a:pt x="44011" y="6880179"/>
                  </a:cubicBezTo>
                  <a:lnTo>
                    <a:pt x="0" y="6880179"/>
                  </a:lnTo>
                  <a:close/>
                </a:path>
              </a:pathLst>
            </a:custGeom>
            <a:solidFill>
              <a:srgbClr val="768394">
                <a:alpha val="7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7479" y="-11419"/>
              <a:ext cx="9513578" cy="6880997"/>
            </a:xfrm>
            <a:custGeom>
              <a:avLst/>
              <a:gdLst/>
              <a:ahLst/>
              <a:cxnLst/>
              <a:rect l="l" t="t" r="r" b="b"/>
              <a:pathLst>
                <a:path w="9282738" h="6870017">
                  <a:moveTo>
                    <a:pt x="0" y="0"/>
                  </a:moveTo>
                  <a:lnTo>
                    <a:pt x="95546" y="0"/>
                  </a:lnTo>
                  <a:cubicBezTo>
                    <a:pt x="4085094" y="0"/>
                    <a:pt x="4085094" y="0"/>
                    <a:pt x="4085094" y="0"/>
                  </a:cubicBezTo>
                  <a:lnTo>
                    <a:pt x="3784452" y="195957"/>
                  </a:lnTo>
                  <a:cubicBezTo>
                    <a:pt x="3784452" y="195957"/>
                    <a:pt x="1269463" y="1965332"/>
                    <a:pt x="1905437" y="4115094"/>
                  </a:cubicBezTo>
                  <a:cubicBezTo>
                    <a:pt x="2367964" y="5688513"/>
                    <a:pt x="4287450" y="6541501"/>
                    <a:pt x="9086164" y="6674060"/>
                  </a:cubicBezTo>
                  <a:cubicBezTo>
                    <a:pt x="9282738" y="6674060"/>
                    <a:pt x="9282738" y="6674060"/>
                    <a:pt x="9282738" y="6674060"/>
                  </a:cubicBezTo>
                  <a:cubicBezTo>
                    <a:pt x="9282738" y="6870017"/>
                    <a:pt x="9282738" y="6870017"/>
                    <a:pt x="9282738" y="6870017"/>
                  </a:cubicBezTo>
                  <a:cubicBezTo>
                    <a:pt x="2992014" y="6870017"/>
                    <a:pt x="829577" y="6870017"/>
                    <a:pt x="86240" y="6870017"/>
                  </a:cubicBezTo>
                  <a:lnTo>
                    <a:pt x="0" y="6870017"/>
                  </a:lnTo>
                  <a:close/>
                </a:path>
              </a:pathLst>
            </a:custGeom>
            <a:solidFill>
              <a:srgbClr val="768394">
                <a:alpha val="70196"/>
                <a:lumMod val="40000"/>
                <a:lumOff val="60000"/>
              </a:srgbClr>
            </a:soli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82087" y="-7931"/>
              <a:ext cx="3083632" cy="4783485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-8041" y="-9948"/>
              <a:ext cx="4386405" cy="6880998"/>
            </a:xfrm>
            <a:custGeom>
              <a:avLst/>
              <a:gdLst/>
              <a:ahLst/>
              <a:cxnLst/>
              <a:rect l="l" t="t" r="r" b="b"/>
              <a:pathLst>
                <a:path w="4370884" h="6871050">
                  <a:moveTo>
                    <a:pt x="0" y="0"/>
                  </a:moveTo>
                  <a:lnTo>
                    <a:pt x="174281" y="0"/>
                  </a:lnTo>
                  <a:cubicBezTo>
                    <a:pt x="2444319" y="0"/>
                    <a:pt x="2444319" y="0"/>
                    <a:pt x="2444319" y="0"/>
                  </a:cubicBezTo>
                  <a:cubicBezTo>
                    <a:pt x="2444319" y="0"/>
                    <a:pt x="2367025" y="40350"/>
                    <a:pt x="2306294" y="80700"/>
                  </a:cubicBezTo>
                  <a:cubicBezTo>
                    <a:pt x="2228999" y="126815"/>
                    <a:pt x="2146185" y="195986"/>
                    <a:pt x="2146185" y="195986"/>
                  </a:cubicBezTo>
                  <a:cubicBezTo>
                    <a:pt x="2146185" y="195986"/>
                    <a:pt x="-167121" y="1965628"/>
                    <a:pt x="627906" y="4334756"/>
                  </a:cubicBezTo>
                  <a:cubicBezTo>
                    <a:pt x="1018690" y="5496624"/>
                    <a:pt x="2057277" y="6153130"/>
                    <a:pt x="3401909" y="6313773"/>
                  </a:cubicBezTo>
                  <a:lnTo>
                    <a:pt x="3663377" y="6338223"/>
                  </a:lnTo>
                  <a:lnTo>
                    <a:pt x="3789007" y="6447595"/>
                  </a:lnTo>
                  <a:cubicBezTo>
                    <a:pt x="3925317" y="6560695"/>
                    <a:pt x="4068724" y="6668841"/>
                    <a:pt x="4218698" y="6771636"/>
                  </a:cubicBezTo>
                  <a:lnTo>
                    <a:pt x="4370884" y="6871050"/>
                  </a:lnTo>
                  <a:lnTo>
                    <a:pt x="4287415" y="6871050"/>
                  </a:lnTo>
                  <a:cubicBezTo>
                    <a:pt x="1677693" y="6871050"/>
                    <a:pt x="549165" y="6871050"/>
                    <a:pt x="61152" y="6871050"/>
                  </a:cubicBezTo>
                  <a:lnTo>
                    <a:pt x="0" y="6871050"/>
                  </a:lnTo>
                  <a:close/>
                </a:path>
              </a:pathLst>
            </a:custGeom>
            <a:solidFill>
              <a:srgbClr val="0E1556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>
              <a:off x="448536" y="-9948"/>
              <a:ext cx="2156091" cy="4055557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445175" y="-9948"/>
              <a:ext cx="1412514" cy="4055558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9101529" y="-12891"/>
              <a:ext cx="3090470" cy="5989148"/>
            </a:xfrm>
            <a:custGeom>
              <a:avLst/>
              <a:gdLst/>
              <a:ahLst/>
              <a:cxnLst/>
              <a:rect l="l" t="t" r="r" b="b"/>
              <a:pathLst>
                <a:path w="3015482" h="5929414">
                  <a:moveTo>
                    <a:pt x="1421825" y="0"/>
                  </a:moveTo>
                  <a:cubicBezTo>
                    <a:pt x="1421825" y="0"/>
                    <a:pt x="1421825" y="0"/>
                    <a:pt x="2877372" y="0"/>
                  </a:cubicBezTo>
                  <a:lnTo>
                    <a:pt x="3015482" y="0"/>
                  </a:lnTo>
                  <a:lnTo>
                    <a:pt x="3015482" y="5929414"/>
                  </a:lnTo>
                  <a:lnTo>
                    <a:pt x="3002898" y="5929414"/>
                  </a:lnTo>
                  <a:cubicBezTo>
                    <a:pt x="2916553" y="5929414"/>
                    <a:pt x="2456045" y="5929414"/>
                    <a:pt x="0" y="5929414"/>
                  </a:cubicBezTo>
                  <a:cubicBezTo>
                    <a:pt x="0" y="5929414"/>
                    <a:pt x="1959345" y="4903724"/>
                    <a:pt x="2577781" y="3019449"/>
                  </a:cubicBezTo>
                  <a:cubicBezTo>
                    <a:pt x="3196217" y="1135175"/>
                    <a:pt x="1826410" y="195919"/>
                    <a:pt x="1826410" y="195919"/>
                  </a:cubicBezTo>
                  <a:cubicBezTo>
                    <a:pt x="1826410" y="195919"/>
                    <a:pt x="1705034" y="126771"/>
                    <a:pt x="1629897" y="86435"/>
                  </a:cubicBezTo>
                  <a:cubicBezTo>
                    <a:pt x="1525861" y="34574"/>
                    <a:pt x="1421825" y="0"/>
                    <a:pt x="1421825" y="0"/>
                  </a:cubicBezTo>
                  <a:close/>
                </a:path>
              </a:pathLst>
            </a:custGeom>
            <a:solidFill>
              <a:srgbClr val="768394">
                <a:alpha val="5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6641272" y="4150454"/>
              <a:ext cx="5550727" cy="2372321"/>
            </a:xfrm>
            <a:custGeom>
              <a:avLst/>
              <a:gdLst/>
              <a:ahLst/>
              <a:cxnLst/>
              <a:rect l="l" t="t" r="r" b="b"/>
              <a:pathLst>
                <a:path w="937" h="412">
                  <a:moveTo>
                    <a:pt x="0" y="379"/>
                  </a:moveTo>
                  <a:cubicBezTo>
                    <a:pt x="0" y="379"/>
                    <a:pt x="443" y="412"/>
                    <a:pt x="903" y="28"/>
                  </a:cubicBezTo>
                  <a:cubicBezTo>
                    <a:pt x="937" y="0"/>
                    <a:pt x="937" y="0"/>
                    <a:pt x="937" y="0"/>
                  </a:cubicBezTo>
                  <a:cubicBezTo>
                    <a:pt x="937" y="214"/>
                    <a:pt x="937" y="214"/>
                    <a:pt x="937" y="214"/>
                  </a:cubicBezTo>
                  <a:cubicBezTo>
                    <a:pt x="433" y="379"/>
                    <a:pt x="433" y="379"/>
                    <a:pt x="433" y="379"/>
                  </a:cubicBezTo>
                  <a:cubicBezTo>
                    <a:pt x="72" y="412"/>
                    <a:pt x="72" y="412"/>
                    <a:pt x="72" y="412"/>
                  </a:cubicBezTo>
                  <a:lnTo>
                    <a:pt x="0" y="379"/>
                  </a:ln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>
              <a:off x="211766" y="3356619"/>
              <a:ext cx="11980235" cy="3510942"/>
            </a:xfrm>
            <a:custGeom>
              <a:avLst/>
              <a:gdLst/>
              <a:ahLst/>
              <a:cxnLst/>
              <a:rect l="l" t="t" r="r" b="b"/>
              <a:pathLst>
                <a:path w="11980235" h="3510941">
                  <a:moveTo>
                    <a:pt x="234143" y="0"/>
                  </a:moveTo>
                  <a:cubicBezTo>
                    <a:pt x="257310" y="5765"/>
                    <a:pt x="257310" y="5765"/>
                    <a:pt x="257310" y="5765"/>
                  </a:cubicBezTo>
                  <a:cubicBezTo>
                    <a:pt x="257310" y="317080"/>
                    <a:pt x="334537" y="639926"/>
                    <a:pt x="488989" y="974301"/>
                  </a:cubicBezTo>
                  <a:cubicBezTo>
                    <a:pt x="1655103" y="3453291"/>
                    <a:pt x="6945092" y="3632009"/>
                    <a:pt x="11717666" y="1602696"/>
                  </a:cubicBezTo>
                  <a:cubicBezTo>
                    <a:pt x="11980235" y="1487394"/>
                    <a:pt x="11980235" y="1487394"/>
                    <a:pt x="11980235" y="1487394"/>
                  </a:cubicBezTo>
                  <a:cubicBezTo>
                    <a:pt x="11980235" y="3510942"/>
                    <a:pt x="11980235" y="3510942"/>
                    <a:pt x="11980235" y="3510942"/>
                  </a:cubicBezTo>
                  <a:cubicBezTo>
                    <a:pt x="790171" y="3510942"/>
                    <a:pt x="790171" y="3510942"/>
                    <a:pt x="790171" y="3510942"/>
                  </a:cubicBezTo>
                  <a:cubicBezTo>
                    <a:pt x="666609" y="3314929"/>
                    <a:pt x="666609" y="3314929"/>
                    <a:pt x="666609" y="3314929"/>
                  </a:cubicBezTo>
                  <a:cubicBezTo>
                    <a:pt x="-514951" y="1516220"/>
                    <a:pt x="234143" y="0"/>
                    <a:pt x="234143" y="0"/>
                  </a:cubicBezTo>
                  <a:close/>
                </a:path>
              </a:pathLst>
            </a:custGeom>
            <a:solidFill>
              <a:srgbClr val="1B45AE">
                <a:alpha val="100000"/>
                <a:lumMod val="75000"/>
              </a:srgbClr>
            </a:solidFill>
            <a:ln>
              <a:headEnd type="none"/>
              <a:tailEnd type="none"/>
            </a:ln>
          </p:spPr>
        </p:sp>
        <p:sp>
          <p:nvSpPr>
            <p:cNvPr id="14" name="AutoShape 14"/>
            <p:cNvSpPr/>
            <p:nvPr/>
          </p:nvSpPr>
          <p:spPr>
            <a:xfrm>
              <a:off x="426301" y="3356619"/>
              <a:ext cx="11773741" cy="3510942"/>
            </a:xfrm>
            <a:custGeom>
              <a:avLst/>
              <a:gdLst/>
              <a:ahLst/>
              <a:cxnLst/>
              <a:rect l="l" t="t" r="r" b="b"/>
              <a:pathLst>
                <a:path w="11773741" h="3510941">
                  <a:moveTo>
                    <a:pt x="16662" y="0"/>
                  </a:moveTo>
                  <a:cubicBezTo>
                    <a:pt x="39900" y="5765"/>
                    <a:pt x="39900" y="5765"/>
                    <a:pt x="39900" y="5765"/>
                  </a:cubicBezTo>
                  <a:cubicBezTo>
                    <a:pt x="39900" y="317080"/>
                    <a:pt x="117360" y="639926"/>
                    <a:pt x="272281" y="974301"/>
                  </a:cubicBezTo>
                  <a:cubicBezTo>
                    <a:pt x="1441929" y="3453291"/>
                    <a:pt x="6747952" y="3632009"/>
                    <a:pt x="11534991" y="1602696"/>
                  </a:cubicBezTo>
                  <a:cubicBezTo>
                    <a:pt x="11666674" y="1545045"/>
                    <a:pt x="11732515" y="1516220"/>
                    <a:pt x="11765435" y="1501807"/>
                  </a:cubicBezTo>
                  <a:lnTo>
                    <a:pt x="11773741" y="1498171"/>
                  </a:lnTo>
                  <a:lnTo>
                    <a:pt x="11773741" y="3510942"/>
                  </a:lnTo>
                  <a:lnTo>
                    <a:pt x="10930654" y="3510942"/>
                  </a:lnTo>
                  <a:cubicBezTo>
                    <a:pt x="2247515" y="3510942"/>
                    <a:pt x="2247515" y="3510942"/>
                    <a:pt x="2247515" y="3510942"/>
                  </a:cubicBezTo>
                  <a:cubicBezTo>
                    <a:pt x="1836976" y="3314929"/>
                    <a:pt x="1836976" y="3314929"/>
                    <a:pt x="1836976" y="3314929"/>
                  </a:cubicBezTo>
                  <a:cubicBezTo>
                    <a:pt x="-300925" y="2225326"/>
                    <a:pt x="16662" y="0"/>
                    <a:pt x="16662" y="0"/>
                  </a:cubicBezTo>
                  <a:close/>
                </a:path>
              </a:pathLst>
            </a:custGeom>
            <a:solidFill>
              <a:srgbClr val="1B45AE">
                <a:alpha val="100000"/>
              </a:srgbClr>
            </a:solidFill>
            <a:ln>
              <a:headEnd type="none"/>
              <a:tailEnd type="none"/>
            </a:ln>
          </p:spPr>
        </p:sp>
        <p:grpSp>
          <p:nvGrpSpPr>
            <p:cNvPr id="15" name="Group 15"/>
            <p:cNvGrpSpPr/>
            <p:nvPr/>
          </p:nvGrpSpPr>
          <p:grpSpPr>
            <a:xfrm rot="0">
              <a:off x="2066745" y="798801"/>
              <a:ext cx="2148684" cy="3472427"/>
              <a:chOff x="2066745" y="798801"/>
              <a:chExt cx="2148684" cy="3472427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2092700" y="2322290"/>
                <a:ext cx="868953" cy="1681480"/>
              </a:xfrm>
              <a:custGeom>
                <a:avLst/>
                <a:gdLst/>
                <a:ahLst/>
                <a:cxnLst/>
                <a:rect l="l" t="t" r="r" b="b"/>
                <a:pathLst>
                  <a:path w="733425" h="1419225">
                    <a:moveTo>
                      <a:pt x="558641" y="7144"/>
                    </a:moveTo>
                    <a:lnTo>
                      <a:pt x="7144" y="1414939"/>
                    </a:lnTo>
                    <a:lnTo>
                      <a:pt x="256699" y="1275874"/>
                    </a:lnTo>
                    <a:lnTo>
                      <a:pt x="729139" y="73819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2668241" y="2510752"/>
                <a:ext cx="767387" cy="1760476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1485900">
                    <a:moveTo>
                      <a:pt x="648176" y="73819"/>
                    </a:moveTo>
                    <a:lnTo>
                      <a:pt x="478631" y="7144"/>
                    </a:lnTo>
                    <a:lnTo>
                      <a:pt x="7144" y="1209199"/>
                    </a:lnTo>
                    <a:lnTo>
                      <a:pt x="95726" y="1481614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AutoShape 18"/>
              <p:cNvSpPr/>
              <p:nvPr/>
            </p:nvSpPr>
            <p:spPr>
              <a:xfrm>
                <a:off x="2388370" y="2401286"/>
                <a:ext cx="846383" cy="1546059"/>
              </a:xfrm>
              <a:custGeom>
                <a:avLst/>
                <a:gdLst/>
                <a:ahLst/>
                <a:cxnLst/>
                <a:rect l="l" t="t" r="r" b="b"/>
                <a:pathLst>
                  <a:path w="714375" h="1304925">
                    <a:moveTo>
                      <a:pt x="479584" y="7144"/>
                    </a:moveTo>
                    <a:lnTo>
                      <a:pt x="7144" y="1209199"/>
                    </a:lnTo>
                    <a:lnTo>
                      <a:pt x="181451" y="1112996"/>
                    </a:lnTo>
                    <a:lnTo>
                      <a:pt x="243364" y="1301591"/>
                    </a:lnTo>
                    <a:lnTo>
                      <a:pt x="714851" y="99536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/>
            </p:nvSpPr>
            <p:spPr>
              <a:xfrm>
                <a:off x="2777707" y="2516394"/>
                <a:ext cx="857668" cy="1726621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1457325">
                    <a:moveTo>
                      <a:pt x="7144" y="84296"/>
                    </a:moveTo>
                    <a:lnTo>
                      <a:pt x="647224" y="1453991"/>
                    </a:lnTo>
                    <a:lnTo>
                      <a:pt x="718661" y="1177766"/>
                    </a:lnTo>
                    <a:lnTo>
                      <a:pt x="17192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0" name="AutoShape 20"/>
              <p:cNvSpPr/>
              <p:nvPr/>
            </p:nvSpPr>
            <p:spPr>
              <a:xfrm>
                <a:off x="3244910" y="2298592"/>
                <a:ext cx="970519" cy="1636340"/>
              </a:xfrm>
              <a:custGeom>
                <a:avLst/>
                <a:gdLst/>
                <a:ahLst/>
                <a:cxnLst/>
                <a:rect l="l" t="t" r="r" b="b"/>
                <a:pathLst>
                  <a:path w="819150" h="1381125">
                    <a:moveTo>
                      <a:pt x="171926" y="7144"/>
                    </a:moveTo>
                    <a:lnTo>
                      <a:pt x="7144" y="84296"/>
                    </a:lnTo>
                    <a:lnTo>
                      <a:pt x="553879" y="1253966"/>
                    </a:lnTo>
                    <a:lnTo>
                      <a:pt x="812006" y="1376839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1" name="AutoShape 21"/>
              <p:cNvSpPr/>
              <p:nvPr/>
            </p:nvSpPr>
            <p:spPr>
              <a:xfrm>
                <a:off x="2972938" y="2390001"/>
                <a:ext cx="936664" cy="1523489"/>
              </a:xfrm>
              <a:custGeom>
                <a:avLst/>
                <a:gdLst/>
                <a:ahLst/>
                <a:cxnLst/>
                <a:rect l="l" t="t" r="r" b="b"/>
                <a:pathLst>
                  <a:path w="790575" h="1285875">
                    <a:moveTo>
                      <a:pt x="7144" y="113824"/>
                    </a:moveTo>
                    <a:lnTo>
                      <a:pt x="553879" y="1284446"/>
                    </a:lnTo>
                    <a:lnTo>
                      <a:pt x="604361" y="1092041"/>
                    </a:lnTo>
                    <a:lnTo>
                      <a:pt x="783431" y="1176814"/>
                    </a:lnTo>
                    <a:lnTo>
                      <a:pt x="23669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2" name="AutoShape 22"/>
              <p:cNvSpPr/>
              <p:nvPr/>
            </p:nvSpPr>
            <p:spPr>
              <a:xfrm>
                <a:off x="2066745" y="798801"/>
                <a:ext cx="1963608" cy="1963608"/>
              </a:xfrm>
              <a:custGeom>
                <a:avLst/>
                <a:gdLst/>
                <a:ahLst/>
                <a:cxnLst/>
                <a:rect l="l" t="t" r="r" b="b"/>
                <a:pathLst>
                  <a:path w="1657350" h="1657350">
                    <a:moveTo>
                      <a:pt x="1654969" y="831056"/>
                    </a:moveTo>
                    <a:cubicBezTo>
                      <a:pt x="1654969" y="861536"/>
                      <a:pt x="1609249" y="889159"/>
                      <a:pt x="1605439" y="917734"/>
                    </a:cubicBezTo>
                    <a:cubicBezTo>
                      <a:pt x="1601629" y="948214"/>
                      <a:pt x="1640681" y="984409"/>
                      <a:pt x="1634014" y="1013936"/>
                    </a:cubicBezTo>
                    <a:cubicBezTo>
                      <a:pt x="1627346" y="1043464"/>
                      <a:pt x="1575911" y="1059656"/>
                      <a:pt x="1566386" y="1088231"/>
                    </a:cubicBezTo>
                    <a:cubicBezTo>
                      <a:pt x="1556861" y="1116806"/>
                      <a:pt x="1586389" y="1161574"/>
                      <a:pt x="1573054" y="1188244"/>
                    </a:cubicBezTo>
                    <a:cubicBezTo>
                      <a:pt x="1559719" y="1214914"/>
                      <a:pt x="1506379" y="1219676"/>
                      <a:pt x="1491139" y="1245394"/>
                    </a:cubicBezTo>
                    <a:cubicBezTo>
                      <a:pt x="1474946" y="1271111"/>
                      <a:pt x="1493996" y="1320641"/>
                      <a:pt x="1474946" y="1344454"/>
                    </a:cubicBezTo>
                    <a:cubicBezTo>
                      <a:pt x="1455896" y="1368266"/>
                      <a:pt x="1403509" y="1360646"/>
                      <a:pt x="1381601" y="1381601"/>
                    </a:cubicBezTo>
                    <a:cubicBezTo>
                      <a:pt x="1360646" y="1402556"/>
                      <a:pt x="1367314" y="1455896"/>
                      <a:pt x="1344454" y="1474946"/>
                    </a:cubicBezTo>
                    <a:cubicBezTo>
                      <a:pt x="1320641" y="1493996"/>
                      <a:pt x="1271111" y="1474946"/>
                      <a:pt x="1245394" y="1491139"/>
                    </a:cubicBezTo>
                    <a:cubicBezTo>
                      <a:pt x="1219676" y="1507331"/>
                      <a:pt x="1215866" y="1560671"/>
                      <a:pt x="1188244" y="1573054"/>
                    </a:cubicBezTo>
                    <a:cubicBezTo>
                      <a:pt x="1161574" y="1586389"/>
                      <a:pt x="1116806" y="1556861"/>
                      <a:pt x="1088231" y="1566386"/>
                    </a:cubicBezTo>
                    <a:cubicBezTo>
                      <a:pt x="1060609" y="1575911"/>
                      <a:pt x="1043464" y="1627346"/>
                      <a:pt x="1013936" y="1634014"/>
                    </a:cubicBezTo>
                    <a:cubicBezTo>
                      <a:pt x="985361" y="1640681"/>
                      <a:pt x="948214" y="1601629"/>
                      <a:pt x="917734" y="1605439"/>
                    </a:cubicBezTo>
                    <a:cubicBezTo>
                      <a:pt x="888206" y="1608296"/>
                      <a:pt x="860584" y="1654969"/>
                      <a:pt x="831056" y="1654969"/>
                    </a:cubicBezTo>
                    <a:cubicBezTo>
                      <a:pt x="800576" y="1654969"/>
                      <a:pt x="772954" y="1609249"/>
                      <a:pt x="744379" y="1605439"/>
                    </a:cubicBezTo>
                    <a:cubicBezTo>
                      <a:pt x="713899" y="1601629"/>
                      <a:pt x="677704" y="1640681"/>
                      <a:pt x="648176" y="1634014"/>
                    </a:cubicBezTo>
                    <a:cubicBezTo>
                      <a:pt x="618649" y="1627346"/>
                      <a:pt x="602456" y="1575911"/>
                      <a:pt x="573881" y="1566386"/>
                    </a:cubicBezTo>
                    <a:cubicBezTo>
                      <a:pt x="545306" y="1556861"/>
                      <a:pt x="500539" y="1586389"/>
                      <a:pt x="473869" y="1573054"/>
                    </a:cubicBezTo>
                    <a:cubicBezTo>
                      <a:pt x="447199" y="1559719"/>
                      <a:pt x="442436" y="1506379"/>
                      <a:pt x="416719" y="1491139"/>
                    </a:cubicBezTo>
                    <a:cubicBezTo>
                      <a:pt x="391001" y="1474946"/>
                      <a:pt x="341471" y="1493996"/>
                      <a:pt x="317659" y="1474946"/>
                    </a:cubicBezTo>
                    <a:cubicBezTo>
                      <a:pt x="293846" y="1455896"/>
                      <a:pt x="301466" y="1403509"/>
                      <a:pt x="280511" y="1381601"/>
                    </a:cubicBezTo>
                    <a:cubicBezTo>
                      <a:pt x="259556" y="1360646"/>
                      <a:pt x="206216" y="1367314"/>
                      <a:pt x="187166" y="1344454"/>
                    </a:cubicBezTo>
                    <a:cubicBezTo>
                      <a:pt x="168116" y="1320641"/>
                      <a:pt x="187166" y="1271111"/>
                      <a:pt x="170974" y="1245394"/>
                    </a:cubicBezTo>
                    <a:cubicBezTo>
                      <a:pt x="154781" y="1219676"/>
                      <a:pt x="101441" y="1215866"/>
                      <a:pt x="89059" y="1188244"/>
                    </a:cubicBezTo>
                    <a:cubicBezTo>
                      <a:pt x="75724" y="1161574"/>
                      <a:pt x="105251" y="1116806"/>
                      <a:pt x="95726" y="1088231"/>
                    </a:cubicBezTo>
                    <a:cubicBezTo>
                      <a:pt x="86201" y="1060609"/>
                      <a:pt x="34766" y="1043464"/>
                      <a:pt x="28099" y="1013936"/>
                    </a:cubicBezTo>
                    <a:cubicBezTo>
                      <a:pt x="21431" y="985361"/>
                      <a:pt x="60484" y="948214"/>
                      <a:pt x="56674" y="917734"/>
                    </a:cubicBezTo>
                    <a:cubicBezTo>
                      <a:pt x="53816" y="888206"/>
                      <a:pt x="7144" y="860584"/>
                      <a:pt x="7144" y="831056"/>
                    </a:cubicBezTo>
                    <a:cubicBezTo>
                      <a:pt x="7144" y="800576"/>
                      <a:pt x="52864" y="772954"/>
                      <a:pt x="56674" y="744379"/>
                    </a:cubicBezTo>
                    <a:cubicBezTo>
                      <a:pt x="60484" y="713899"/>
                      <a:pt x="21431" y="677704"/>
                      <a:pt x="28099" y="648176"/>
                    </a:cubicBezTo>
                    <a:cubicBezTo>
                      <a:pt x="34766" y="618649"/>
                      <a:pt x="86201" y="602456"/>
                      <a:pt x="95726" y="573881"/>
                    </a:cubicBezTo>
                    <a:cubicBezTo>
                      <a:pt x="105251" y="545306"/>
                      <a:pt x="75724" y="500539"/>
                      <a:pt x="89059" y="473869"/>
                    </a:cubicBezTo>
                    <a:cubicBezTo>
                      <a:pt x="102394" y="447199"/>
                      <a:pt x="155734" y="442436"/>
                      <a:pt x="170974" y="416719"/>
                    </a:cubicBezTo>
                    <a:cubicBezTo>
                      <a:pt x="187166" y="391001"/>
                      <a:pt x="168116" y="341471"/>
                      <a:pt x="187166" y="317659"/>
                    </a:cubicBezTo>
                    <a:cubicBezTo>
                      <a:pt x="206216" y="293846"/>
                      <a:pt x="258604" y="301466"/>
                      <a:pt x="280511" y="280511"/>
                    </a:cubicBezTo>
                    <a:cubicBezTo>
                      <a:pt x="301466" y="259556"/>
                      <a:pt x="294799" y="206216"/>
                      <a:pt x="317659" y="187166"/>
                    </a:cubicBezTo>
                    <a:cubicBezTo>
                      <a:pt x="341471" y="168116"/>
                      <a:pt x="391001" y="187166"/>
                      <a:pt x="416719" y="170974"/>
                    </a:cubicBezTo>
                    <a:cubicBezTo>
                      <a:pt x="442436" y="154781"/>
                      <a:pt x="446246" y="101441"/>
                      <a:pt x="473869" y="89059"/>
                    </a:cubicBezTo>
                    <a:cubicBezTo>
                      <a:pt x="500539" y="75724"/>
                      <a:pt x="545306" y="105251"/>
                      <a:pt x="573881" y="95726"/>
                    </a:cubicBezTo>
                    <a:cubicBezTo>
                      <a:pt x="601504" y="86201"/>
                      <a:pt x="618649" y="34766"/>
                      <a:pt x="648176" y="28099"/>
                    </a:cubicBezTo>
                    <a:cubicBezTo>
                      <a:pt x="676751" y="21431"/>
                      <a:pt x="713899" y="60484"/>
                      <a:pt x="744379" y="56674"/>
                    </a:cubicBezTo>
                    <a:cubicBezTo>
                      <a:pt x="773906" y="53816"/>
                      <a:pt x="801529" y="7144"/>
                      <a:pt x="831056" y="7144"/>
                    </a:cubicBezTo>
                    <a:cubicBezTo>
                      <a:pt x="861536" y="7144"/>
                      <a:pt x="889159" y="52864"/>
                      <a:pt x="917734" y="56674"/>
                    </a:cubicBezTo>
                    <a:cubicBezTo>
                      <a:pt x="948214" y="60484"/>
                      <a:pt x="984409" y="21431"/>
                      <a:pt x="1013936" y="28099"/>
                    </a:cubicBezTo>
                    <a:cubicBezTo>
                      <a:pt x="1043464" y="34766"/>
                      <a:pt x="1059656" y="86201"/>
                      <a:pt x="1088231" y="95726"/>
                    </a:cubicBezTo>
                    <a:cubicBezTo>
                      <a:pt x="1116806" y="105251"/>
                      <a:pt x="1161574" y="75724"/>
                      <a:pt x="1188244" y="89059"/>
                    </a:cubicBezTo>
                    <a:cubicBezTo>
                      <a:pt x="1214914" y="102394"/>
                      <a:pt x="1219676" y="155734"/>
                      <a:pt x="1245394" y="170974"/>
                    </a:cubicBezTo>
                    <a:cubicBezTo>
                      <a:pt x="1271111" y="187166"/>
                      <a:pt x="1320641" y="168116"/>
                      <a:pt x="1344454" y="187166"/>
                    </a:cubicBezTo>
                    <a:cubicBezTo>
                      <a:pt x="1368266" y="206216"/>
                      <a:pt x="1360646" y="258604"/>
                      <a:pt x="1381601" y="280511"/>
                    </a:cubicBezTo>
                    <a:cubicBezTo>
                      <a:pt x="1402556" y="301466"/>
                      <a:pt x="1455896" y="294799"/>
                      <a:pt x="1474946" y="317659"/>
                    </a:cubicBezTo>
                    <a:cubicBezTo>
                      <a:pt x="1493996" y="341471"/>
                      <a:pt x="1474946" y="391001"/>
                      <a:pt x="1491139" y="416719"/>
                    </a:cubicBezTo>
                    <a:cubicBezTo>
                      <a:pt x="1507331" y="442436"/>
                      <a:pt x="1560671" y="446246"/>
                      <a:pt x="1573054" y="473869"/>
                    </a:cubicBezTo>
                    <a:cubicBezTo>
                      <a:pt x="1586389" y="500539"/>
                      <a:pt x="1556861" y="545306"/>
                      <a:pt x="1566386" y="573881"/>
                    </a:cubicBezTo>
                    <a:cubicBezTo>
                      <a:pt x="1575911" y="601504"/>
                      <a:pt x="1627346" y="618649"/>
                      <a:pt x="1634014" y="648176"/>
                    </a:cubicBezTo>
                    <a:cubicBezTo>
                      <a:pt x="1640681" y="676751"/>
                      <a:pt x="1601629" y="713899"/>
                      <a:pt x="1605439" y="744379"/>
                    </a:cubicBezTo>
                    <a:cubicBezTo>
                      <a:pt x="1608296" y="773906"/>
                      <a:pt x="1654969" y="801529"/>
                      <a:pt x="1654969" y="831056"/>
                    </a:cubicBezTo>
                    <a:close/>
                  </a:path>
                </a:pathLst>
              </a:custGeom>
              <a:solidFill>
                <a:srgbClr val="F29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3" name="AutoShape 23"/>
              <p:cNvSpPr/>
              <p:nvPr/>
            </p:nvSpPr>
            <p:spPr>
              <a:xfrm>
                <a:off x="2151383" y="883440"/>
                <a:ext cx="1794332" cy="1794331"/>
              </a:xfrm>
              <a:custGeom>
                <a:avLst/>
                <a:gdLst/>
                <a:ahLst/>
                <a:cxnLst/>
                <a:rect l="l" t="t" r="r" b="b"/>
                <a:pathLst>
                  <a:path w="1514475" h="1514475">
                    <a:moveTo>
                      <a:pt x="1512094" y="759619"/>
                    </a:moveTo>
                    <a:cubicBezTo>
                      <a:pt x="1512094" y="787241"/>
                      <a:pt x="1470184" y="812006"/>
                      <a:pt x="1467326" y="839629"/>
                    </a:cubicBezTo>
                    <a:cubicBezTo>
                      <a:pt x="1464469" y="867251"/>
                      <a:pt x="1499711" y="900589"/>
                      <a:pt x="1493996" y="927259"/>
                    </a:cubicBezTo>
                    <a:cubicBezTo>
                      <a:pt x="1488281" y="953929"/>
                      <a:pt x="1441609" y="969169"/>
                      <a:pt x="1432084" y="994886"/>
                    </a:cubicBezTo>
                    <a:cubicBezTo>
                      <a:pt x="1422559" y="1020604"/>
                      <a:pt x="1450181" y="1061561"/>
                      <a:pt x="1437799" y="1086326"/>
                    </a:cubicBezTo>
                    <a:cubicBezTo>
                      <a:pt x="1425416" y="1111091"/>
                      <a:pt x="1376839" y="1114901"/>
                      <a:pt x="1362551" y="1138714"/>
                    </a:cubicBezTo>
                    <a:cubicBezTo>
                      <a:pt x="1348264" y="1161574"/>
                      <a:pt x="1365409" y="1207294"/>
                      <a:pt x="1348264" y="1229201"/>
                    </a:cubicBezTo>
                    <a:cubicBezTo>
                      <a:pt x="1331119" y="1250156"/>
                      <a:pt x="1282541" y="1243489"/>
                      <a:pt x="1263491" y="1263491"/>
                    </a:cubicBezTo>
                    <a:cubicBezTo>
                      <a:pt x="1244441" y="1282541"/>
                      <a:pt x="1251109" y="1331119"/>
                      <a:pt x="1229201" y="1348264"/>
                    </a:cubicBezTo>
                    <a:cubicBezTo>
                      <a:pt x="1208246" y="1365409"/>
                      <a:pt x="1161574" y="1348264"/>
                      <a:pt x="1138714" y="1362551"/>
                    </a:cubicBezTo>
                    <a:cubicBezTo>
                      <a:pt x="1115854" y="1376839"/>
                      <a:pt x="1111091" y="1425416"/>
                      <a:pt x="1086326" y="1437799"/>
                    </a:cubicBezTo>
                    <a:cubicBezTo>
                      <a:pt x="1061561" y="1449229"/>
                      <a:pt x="1020604" y="1422559"/>
                      <a:pt x="994886" y="1432084"/>
                    </a:cubicBezTo>
                    <a:cubicBezTo>
                      <a:pt x="969169" y="1440656"/>
                      <a:pt x="953929" y="1487329"/>
                      <a:pt x="927259" y="1493996"/>
                    </a:cubicBezTo>
                    <a:cubicBezTo>
                      <a:pt x="900589" y="1499711"/>
                      <a:pt x="867251" y="1464469"/>
                      <a:pt x="839629" y="1467326"/>
                    </a:cubicBezTo>
                    <a:cubicBezTo>
                      <a:pt x="812959" y="1470184"/>
                      <a:pt x="787241" y="1512094"/>
                      <a:pt x="759619" y="1512094"/>
                    </a:cubicBezTo>
                    <a:cubicBezTo>
                      <a:pt x="731996" y="1512094"/>
                      <a:pt x="707231" y="1470184"/>
                      <a:pt x="679609" y="1467326"/>
                    </a:cubicBezTo>
                    <a:cubicBezTo>
                      <a:pt x="651986" y="1464469"/>
                      <a:pt x="618649" y="1499711"/>
                      <a:pt x="591979" y="1493996"/>
                    </a:cubicBezTo>
                    <a:cubicBezTo>
                      <a:pt x="565309" y="1488281"/>
                      <a:pt x="550069" y="1441609"/>
                      <a:pt x="524351" y="1432084"/>
                    </a:cubicBezTo>
                    <a:cubicBezTo>
                      <a:pt x="498634" y="1422559"/>
                      <a:pt x="457676" y="1450181"/>
                      <a:pt x="432911" y="1437799"/>
                    </a:cubicBezTo>
                    <a:cubicBezTo>
                      <a:pt x="408146" y="1425416"/>
                      <a:pt x="404336" y="1376839"/>
                      <a:pt x="380524" y="1362551"/>
                    </a:cubicBezTo>
                    <a:cubicBezTo>
                      <a:pt x="357664" y="1348264"/>
                      <a:pt x="311944" y="1365409"/>
                      <a:pt x="290036" y="1348264"/>
                    </a:cubicBezTo>
                    <a:cubicBezTo>
                      <a:pt x="269081" y="1331119"/>
                      <a:pt x="275749" y="1282541"/>
                      <a:pt x="255746" y="1263491"/>
                    </a:cubicBezTo>
                    <a:cubicBezTo>
                      <a:pt x="236696" y="1244441"/>
                      <a:pt x="188119" y="1251109"/>
                      <a:pt x="170974" y="1229201"/>
                    </a:cubicBezTo>
                    <a:cubicBezTo>
                      <a:pt x="153829" y="1208246"/>
                      <a:pt x="170974" y="1161574"/>
                      <a:pt x="156686" y="1138714"/>
                    </a:cubicBezTo>
                    <a:cubicBezTo>
                      <a:pt x="142399" y="1115854"/>
                      <a:pt x="93821" y="1111091"/>
                      <a:pt x="81439" y="1086326"/>
                    </a:cubicBezTo>
                    <a:cubicBezTo>
                      <a:pt x="70009" y="1061561"/>
                      <a:pt x="96679" y="1020604"/>
                      <a:pt x="87154" y="994886"/>
                    </a:cubicBezTo>
                    <a:cubicBezTo>
                      <a:pt x="78581" y="969169"/>
                      <a:pt x="31909" y="953929"/>
                      <a:pt x="25241" y="927259"/>
                    </a:cubicBezTo>
                    <a:cubicBezTo>
                      <a:pt x="19526" y="900589"/>
                      <a:pt x="54769" y="867251"/>
                      <a:pt x="51911" y="839629"/>
                    </a:cubicBezTo>
                    <a:cubicBezTo>
                      <a:pt x="49054" y="812959"/>
                      <a:pt x="7144" y="787241"/>
                      <a:pt x="7144" y="759619"/>
                    </a:cubicBezTo>
                    <a:cubicBezTo>
                      <a:pt x="7144" y="731996"/>
                      <a:pt x="49054" y="707231"/>
                      <a:pt x="51911" y="679609"/>
                    </a:cubicBezTo>
                    <a:cubicBezTo>
                      <a:pt x="54769" y="651986"/>
                      <a:pt x="19526" y="618649"/>
                      <a:pt x="25241" y="591979"/>
                    </a:cubicBezTo>
                    <a:cubicBezTo>
                      <a:pt x="30956" y="565309"/>
                      <a:pt x="77629" y="550069"/>
                      <a:pt x="87154" y="524351"/>
                    </a:cubicBezTo>
                    <a:cubicBezTo>
                      <a:pt x="96679" y="498634"/>
                      <a:pt x="69056" y="457676"/>
                      <a:pt x="81439" y="432911"/>
                    </a:cubicBezTo>
                    <a:cubicBezTo>
                      <a:pt x="93821" y="408146"/>
                      <a:pt x="142399" y="404336"/>
                      <a:pt x="156686" y="380524"/>
                    </a:cubicBezTo>
                    <a:cubicBezTo>
                      <a:pt x="170974" y="357664"/>
                      <a:pt x="153829" y="311944"/>
                      <a:pt x="170974" y="290036"/>
                    </a:cubicBezTo>
                    <a:cubicBezTo>
                      <a:pt x="188119" y="269081"/>
                      <a:pt x="236696" y="275749"/>
                      <a:pt x="255746" y="255746"/>
                    </a:cubicBezTo>
                    <a:cubicBezTo>
                      <a:pt x="274796" y="236696"/>
                      <a:pt x="268129" y="188119"/>
                      <a:pt x="290036" y="170974"/>
                    </a:cubicBezTo>
                    <a:cubicBezTo>
                      <a:pt x="310991" y="153829"/>
                      <a:pt x="357664" y="170974"/>
                      <a:pt x="380524" y="156686"/>
                    </a:cubicBezTo>
                    <a:cubicBezTo>
                      <a:pt x="403384" y="142399"/>
                      <a:pt x="408146" y="93821"/>
                      <a:pt x="432911" y="81439"/>
                    </a:cubicBezTo>
                    <a:cubicBezTo>
                      <a:pt x="457676" y="70009"/>
                      <a:pt x="498634" y="96679"/>
                      <a:pt x="524351" y="87154"/>
                    </a:cubicBezTo>
                    <a:cubicBezTo>
                      <a:pt x="550069" y="78581"/>
                      <a:pt x="565309" y="31909"/>
                      <a:pt x="591979" y="25241"/>
                    </a:cubicBezTo>
                    <a:cubicBezTo>
                      <a:pt x="618649" y="19526"/>
                      <a:pt x="651986" y="54769"/>
                      <a:pt x="679609" y="51911"/>
                    </a:cubicBezTo>
                    <a:cubicBezTo>
                      <a:pt x="706279" y="49054"/>
                      <a:pt x="731996" y="7144"/>
                      <a:pt x="759619" y="7144"/>
                    </a:cubicBezTo>
                    <a:cubicBezTo>
                      <a:pt x="787241" y="7144"/>
                      <a:pt x="812006" y="49054"/>
                      <a:pt x="839629" y="51911"/>
                    </a:cubicBezTo>
                    <a:cubicBezTo>
                      <a:pt x="867251" y="54769"/>
                      <a:pt x="900589" y="19526"/>
                      <a:pt x="927259" y="25241"/>
                    </a:cubicBezTo>
                    <a:cubicBezTo>
                      <a:pt x="953929" y="30956"/>
                      <a:pt x="969169" y="77629"/>
                      <a:pt x="994886" y="87154"/>
                    </a:cubicBezTo>
                    <a:cubicBezTo>
                      <a:pt x="1020604" y="96679"/>
                      <a:pt x="1061561" y="69056"/>
                      <a:pt x="1086326" y="81439"/>
                    </a:cubicBezTo>
                    <a:cubicBezTo>
                      <a:pt x="1111091" y="93821"/>
                      <a:pt x="1114901" y="142399"/>
                      <a:pt x="1138714" y="156686"/>
                    </a:cubicBezTo>
                    <a:cubicBezTo>
                      <a:pt x="1161574" y="170974"/>
                      <a:pt x="1207294" y="153829"/>
                      <a:pt x="1229201" y="170974"/>
                    </a:cubicBezTo>
                    <a:cubicBezTo>
                      <a:pt x="1250156" y="188119"/>
                      <a:pt x="1243489" y="236696"/>
                      <a:pt x="1263491" y="255746"/>
                    </a:cubicBezTo>
                    <a:cubicBezTo>
                      <a:pt x="1283494" y="274796"/>
                      <a:pt x="1331119" y="268129"/>
                      <a:pt x="1348264" y="290036"/>
                    </a:cubicBezTo>
                    <a:cubicBezTo>
                      <a:pt x="1365409" y="310991"/>
                      <a:pt x="1348264" y="357664"/>
                      <a:pt x="1362551" y="380524"/>
                    </a:cubicBezTo>
                    <a:cubicBezTo>
                      <a:pt x="1376839" y="403384"/>
                      <a:pt x="1425416" y="408146"/>
                      <a:pt x="1437799" y="432911"/>
                    </a:cubicBezTo>
                    <a:cubicBezTo>
                      <a:pt x="1449229" y="457676"/>
                      <a:pt x="1422559" y="498634"/>
                      <a:pt x="1432084" y="524351"/>
                    </a:cubicBezTo>
                    <a:cubicBezTo>
                      <a:pt x="1440656" y="550069"/>
                      <a:pt x="1487329" y="565309"/>
                      <a:pt x="1493996" y="591979"/>
                    </a:cubicBezTo>
                    <a:cubicBezTo>
                      <a:pt x="1499711" y="618649"/>
                      <a:pt x="1464469" y="651986"/>
                      <a:pt x="1467326" y="679609"/>
                    </a:cubicBezTo>
                    <a:cubicBezTo>
                      <a:pt x="1470184" y="707231"/>
                      <a:pt x="1512094" y="731996"/>
                      <a:pt x="1512094" y="759619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/>
            </p:nvSpPr>
            <p:spPr>
              <a:xfrm>
                <a:off x="2331222" y="1062688"/>
                <a:ext cx="1442222" cy="1442222"/>
              </a:xfrm>
              <a:custGeom>
                <a:avLst/>
                <a:gdLst/>
                <a:ahLst/>
                <a:cxnLst/>
                <a:rect l="l" t="t" r="r" b="b"/>
                <a:pathLst>
                  <a:path w="1217283" h="1217283">
                    <a:moveTo>
                      <a:pt x="608642" y="0"/>
                    </a:moveTo>
                    <a:cubicBezTo>
                      <a:pt x="764407" y="0"/>
                      <a:pt x="920172" y="59423"/>
                      <a:pt x="1039017" y="178267"/>
                    </a:cubicBezTo>
                    <a:cubicBezTo>
                      <a:pt x="1276706" y="415957"/>
                      <a:pt x="1276706" y="801327"/>
                      <a:pt x="1039017" y="1039017"/>
                    </a:cubicBezTo>
                    <a:cubicBezTo>
                      <a:pt x="801327" y="1276706"/>
                      <a:pt x="415957" y="1276706"/>
                      <a:pt x="178267" y="1039017"/>
                    </a:cubicBezTo>
                    <a:cubicBezTo>
                      <a:pt x="-59422" y="801327"/>
                      <a:pt x="-59422" y="415957"/>
                      <a:pt x="178267" y="178267"/>
                    </a:cubicBezTo>
                    <a:cubicBezTo>
                      <a:pt x="297112" y="59423"/>
                      <a:pt x="452877" y="0"/>
                      <a:pt x="608642" y="0"/>
                    </a:cubicBezTo>
                    <a:close/>
                  </a:path>
                </a:pathLst>
              </a:custGeom>
              <a:solidFill>
                <a:srgbClr val="EEB43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/>
            </p:nvSpPr>
            <p:spPr>
              <a:xfrm>
                <a:off x="2380329" y="1126075"/>
                <a:ext cx="1309059" cy="1309059"/>
              </a:xfrm>
              <a:custGeom>
                <a:avLst/>
                <a:gdLst/>
                <a:ahLst/>
                <a:cxnLst/>
                <a:rect l="l" t="t" r="r" b="b"/>
                <a:pathLst>
                  <a:path w="1104889" h="1104889">
                    <a:moveTo>
                      <a:pt x="552445" y="0"/>
                    </a:moveTo>
                    <a:cubicBezTo>
                      <a:pt x="693828" y="0"/>
                      <a:pt x="835211" y="53936"/>
                      <a:pt x="943082" y="161808"/>
                    </a:cubicBezTo>
                    <a:cubicBezTo>
                      <a:pt x="1158825" y="377551"/>
                      <a:pt x="1158825" y="727339"/>
                      <a:pt x="943082" y="943082"/>
                    </a:cubicBezTo>
                    <a:cubicBezTo>
                      <a:pt x="727339" y="1158825"/>
                      <a:pt x="377551" y="1158825"/>
                      <a:pt x="161808" y="943082"/>
                    </a:cubicBezTo>
                    <a:cubicBezTo>
                      <a:pt x="-53936" y="727339"/>
                      <a:pt x="-53936" y="377551"/>
                      <a:pt x="161808" y="161808"/>
                    </a:cubicBezTo>
                    <a:cubicBezTo>
                      <a:pt x="269680" y="53936"/>
                      <a:pt x="411062" y="0"/>
                      <a:pt x="552445" y="0"/>
                    </a:cubicBezTo>
                    <a:close/>
                  </a:path>
                </a:pathLst>
              </a:custGeom>
              <a:ln w="44531">
                <a:solidFill>
                  <a:srgbClr val="FCD21A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6" name="AutoShape 26"/>
              <p:cNvSpPr/>
              <p:nvPr/>
            </p:nvSpPr>
            <p:spPr>
              <a:xfrm>
                <a:off x="2459467" y="1190395"/>
                <a:ext cx="1072085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04875" h="781050">
                    <a:moveTo>
                      <a:pt x="500539" y="7144"/>
                    </a:moveTo>
                    <a:cubicBezTo>
                      <a:pt x="228124" y="7144"/>
                      <a:pt x="7144" y="228124"/>
                      <a:pt x="7144" y="500539"/>
                    </a:cubicBezTo>
                    <a:cubicBezTo>
                      <a:pt x="7144" y="602456"/>
                      <a:pt x="37624" y="696754"/>
                      <a:pt x="90964" y="775811"/>
                    </a:cubicBezTo>
                    <a:lnTo>
                      <a:pt x="906304" y="219551"/>
                    </a:lnTo>
                    <a:cubicBezTo>
                      <a:pt x="816769" y="90964"/>
                      <a:pt x="669131" y="7144"/>
                      <a:pt x="500539" y="7144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  <a:lumMod val="60000"/>
                  <a:lumOff val="4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7" name="AutoShape 27"/>
              <p:cNvSpPr/>
              <p:nvPr/>
            </p:nvSpPr>
            <p:spPr>
              <a:xfrm>
                <a:off x="2558776" y="1442052"/>
                <a:ext cx="1083370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781050">
                    <a:moveTo>
                      <a:pt x="7144" y="563404"/>
                    </a:moveTo>
                    <a:cubicBezTo>
                      <a:pt x="95726" y="695801"/>
                      <a:pt x="246221" y="782479"/>
                      <a:pt x="417671" y="782479"/>
                    </a:cubicBezTo>
                    <a:cubicBezTo>
                      <a:pt x="690086" y="782479"/>
                      <a:pt x="911066" y="561499"/>
                      <a:pt x="911066" y="289084"/>
                    </a:cubicBezTo>
                    <a:cubicBezTo>
                      <a:pt x="911066" y="184309"/>
                      <a:pt x="878681" y="87154"/>
                      <a:pt x="822484" y="7144"/>
                    </a:cubicBezTo>
                    <a:lnTo>
                      <a:pt x="7144" y="563404"/>
                    </a:lnTo>
                    <a:close/>
                  </a:path>
                </a:pathLst>
              </a:custGeom>
              <a:solidFill>
                <a:srgbClr val="FCD21A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10121900" y="0"/>
            <a:ext cx="2070100" cy="2641024"/>
            <a:chOff x="2126584" y="0"/>
            <a:chExt cx="3581218" cy="4568902"/>
          </a:xfrm>
        </p:grpSpPr>
        <p:sp>
          <p:nvSpPr>
            <p:cNvPr id="3" name="AutoShape 3"/>
            <p:cNvSpPr/>
            <p:nvPr/>
          </p:nvSpPr>
          <p:spPr>
            <a:xfrm>
              <a:off x="2129577" y="0"/>
              <a:ext cx="3578225" cy="4568902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2149534" y="0"/>
              <a:ext cx="2501913" cy="3870492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2126584" y="0"/>
              <a:ext cx="1639071" cy="3870492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10121900" y="0"/>
            <a:ext cx="2070100" cy="2641024"/>
            <a:chOff x="2126584" y="0"/>
            <a:chExt cx="3581218" cy="4568902"/>
          </a:xfrm>
        </p:grpSpPr>
        <p:sp>
          <p:nvSpPr>
            <p:cNvPr id="3" name="AutoShape 3"/>
            <p:cNvSpPr/>
            <p:nvPr/>
          </p:nvSpPr>
          <p:spPr>
            <a:xfrm>
              <a:off x="2129577" y="0"/>
              <a:ext cx="3578225" cy="4568902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2149534" y="0"/>
              <a:ext cx="2501913" cy="3870492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2126584" y="0"/>
              <a:ext cx="1639071" cy="3870492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genda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10121900" y="0"/>
            <a:ext cx="2070100" cy="2641024"/>
            <a:chOff x="2126584" y="0"/>
            <a:chExt cx="3581218" cy="4568902"/>
          </a:xfrm>
        </p:grpSpPr>
        <p:sp>
          <p:nvSpPr>
            <p:cNvPr id="3" name="AutoShape 3"/>
            <p:cNvSpPr/>
            <p:nvPr/>
          </p:nvSpPr>
          <p:spPr>
            <a:xfrm>
              <a:off x="2129577" y="0"/>
              <a:ext cx="3578225" cy="4568902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2149534" y="0"/>
              <a:ext cx="2501913" cy="3870492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2126584" y="0"/>
              <a:ext cx="1639071" cy="3870492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</p:grpSp>
      <p:cxnSp>
        <p:nvCxnSpPr>
          <p:cNvPr id="6" name="Connector 6"/>
          <p:cNvCxnSpPr/>
          <p:nvPr/>
        </p:nvCxnSpPr>
        <p:spPr>
          <a:xfrm flipH="1">
            <a:off x="3621019" y="1500188"/>
            <a:ext cx="0" cy="4633913"/>
          </a:xfrm>
          <a:prstGeom prst="line">
            <a:avLst/>
          </a:prstGeom>
          <a:ln w="3175">
            <a:solidFill>
              <a:srgbClr val="FFFFFF">
                <a:alpha val="100000"/>
                <a:lumMod val="75000"/>
              </a:srgbClr>
            </a:solidFill>
            <a:prstDash val="solid"/>
            <a:headEnd type="none"/>
            <a:tailEnd type="none"/>
          </a:ln>
        </p:spPr>
      </p:cxnSp>
      <p:sp>
        <p:nvSpPr>
          <p:cNvPr id="7" name="AutoShape 7"/>
          <p:cNvSpPr/>
          <p:nvPr/>
        </p:nvSpPr>
        <p:spPr>
          <a:xfrm>
            <a:off x="2626456" y="5219207"/>
            <a:ext cx="870506" cy="915667"/>
          </a:xfrm>
          <a:custGeom>
            <a:avLst/>
            <a:gdLst/>
            <a:ahLst/>
            <a:cxnLst/>
            <a:rect l="l" t="t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rgbClr val="FFFFFF">
              <a:alpha val="100000"/>
              <a:lumMod val="85000"/>
            </a:srgbClr>
          </a:solidFill>
          <a:ln>
            <a:headEnd type="none"/>
            <a:tailEnd type="none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losing">
    <p:bg>
      <p:bgPr>
        <a:solidFill>
          <a:srgbClr val="0E1556">
            <a:alpha val="14901"/>
            <a:lumMod val="10000"/>
            <a:lumOff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-8041" y="-12891"/>
            <a:ext cx="12208083" cy="6883941"/>
            <a:chOff x="-8041" y="-12891"/>
            <a:chExt cx="12208083" cy="6883941"/>
          </a:xfrm>
        </p:grpSpPr>
        <p:sp>
          <p:nvSpPr>
            <p:cNvPr id="3" name="AutoShape 3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47" t="-7022" r="-7074" b="1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-7931"/>
              <a:ext cx="12184520" cy="6860203"/>
            </a:xfrm>
            <a:prstGeom prst="rect">
              <a:avLst/>
            </a:prstGeom>
            <a:gradFill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7479" y="-11420"/>
              <a:ext cx="9134407" cy="6880998"/>
            </a:xfrm>
            <a:custGeom>
              <a:avLst/>
              <a:gdLst/>
              <a:ahLst/>
              <a:cxnLst/>
              <a:rect l="l" t="t" r="r" b="b"/>
              <a:pathLst>
                <a:path w="8912768" h="6880179">
                  <a:moveTo>
                    <a:pt x="0" y="0"/>
                  </a:moveTo>
                  <a:lnTo>
                    <a:pt x="122153" y="0"/>
                  </a:lnTo>
                  <a:cubicBezTo>
                    <a:pt x="8912768" y="0"/>
                    <a:pt x="8912768" y="0"/>
                    <a:pt x="8912768" y="0"/>
                  </a:cubicBezTo>
                  <a:lnTo>
                    <a:pt x="7681284" y="196247"/>
                  </a:lnTo>
                  <a:cubicBezTo>
                    <a:pt x="7681284" y="196247"/>
                    <a:pt x="616149" y="1477623"/>
                    <a:pt x="3709314" y="6683933"/>
                  </a:cubicBezTo>
                  <a:cubicBezTo>
                    <a:pt x="3842291" y="6880179"/>
                    <a:pt x="3842291" y="6880179"/>
                    <a:pt x="3842291" y="6880179"/>
                  </a:cubicBezTo>
                  <a:cubicBezTo>
                    <a:pt x="1510493" y="6880179"/>
                    <a:pt x="490331" y="6880179"/>
                    <a:pt x="44011" y="6880179"/>
                  </a:cubicBezTo>
                  <a:lnTo>
                    <a:pt x="0" y="6880179"/>
                  </a:lnTo>
                  <a:close/>
                </a:path>
              </a:pathLst>
            </a:custGeom>
            <a:solidFill>
              <a:srgbClr val="768394">
                <a:alpha val="7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7479" y="-11419"/>
              <a:ext cx="9513578" cy="6880997"/>
            </a:xfrm>
            <a:custGeom>
              <a:avLst/>
              <a:gdLst/>
              <a:ahLst/>
              <a:cxnLst/>
              <a:rect l="l" t="t" r="r" b="b"/>
              <a:pathLst>
                <a:path w="9282738" h="6870017">
                  <a:moveTo>
                    <a:pt x="0" y="0"/>
                  </a:moveTo>
                  <a:lnTo>
                    <a:pt x="95546" y="0"/>
                  </a:lnTo>
                  <a:cubicBezTo>
                    <a:pt x="4085094" y="0"/>
                    <a:pt x="4085094" y="0"/>
                    <a:pt x="4085094" y="0"/>
                  </a:cubicBezTo>
                  <a:lnTo>
                    <a:pt x="3784452" y="195957"/>
                  </a:lnTo>
                  <a:cubicBezTo>
                    <a:pt x="3784452" y="195957"/>
                    <a:pt x="1269463" y="1965332"/>
                    <a:pt x="1905437" y="4115094"/>
                  </a:cubicBezTo>
                  <a:cubicBezTo>
                    <a:pt x="2367964" y="5688513"/>
                    <a:pt x="4287450" y="6541501"/>
                    <a:pt x="9086164" y="6674060"/>
                  </a:cubicBezTo>
                  <a:cubicBezTo>
                    <a:pt x="9282738" y="6674060"/>
                    <a:pt x="9282738" y="6674060"/>
                    <a:pt x="9282738" y="6674060"/>
                  </a:cubicBezTo>
                  <a:cubicBezTo>
                    <a:pt x="9282738" y="6870017"/>
                    <a:pt x="9282738" y="6870017"/>
                    <a:pt x="9282738" y="6870017"/>
                  </a:cubicBezTo>
                  <a:cubicBezTo>
                    <a:pt x="2992014" y="6870017"/>
                    <a:pt x="829577" y="6870017"/>
                    <a:pt x="86240" y="6870017"/>
                  </a:cubicBezTo>
                  <a:lnTo>
                    <a:pt x="0" y="6870017"/>
                  </a:lnTo>
                  <a:close/>
                </a:path>
              </a:pathLst>
            </a:custGeom>
            <a:solidFill>
              <a:srgbClr val="768394">
                <a:alpha val="70196"/>
                <a:lumMod val="40000"/>
                <a:lumOff val="60000"/>
              </a:srgbClr>
            </a:soli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82087" y="-7931"/>
              <a:ext cx="3083632" cy="4783485"/>
            </a:xfrm>
            <a:custGeom>
              <a:avLst/>
              <a:gdLst/>
              <a:ahLst/>
              <a:cxnLst/>
              <a:rect l="l" t="t" r="r" b="b"/>
              <a:pathLst>
                <a:path w="3083632" h="4783485">
                  <a:moveTo>
                    <a:pt x="1252323" y="0"/>
                  </a:moveTo>
                  <a:cubicBezTo>
                    <a:pt x="3083632" y="0"/>
                    <a:pt x="3083632" y="0"/>
                    <a:pt x="3083632" y="0"/>
                  </a:cubicBezTo>
                  <a:cubicBezTo>
                    <a:pt x="3083632" y="0"/>
                    <a:pt x="3000660" y="51869"/>
                    <a:pt x="2935468" y="86449"/>
                  </a:cubicBezTo>
                  <a:cubicBezTo>
                    <a:pt x="2893982" y="109502"/>
                    <a:pt x="2763597" y="195950"/>
                    <a:pt x="2763597" y="195950"/>
                  </a:cubicBezTo>
                  <a:cubicBezTo>
                    <a:pt x="2763597" y="195950"/>
                    <a:pt x="-614546" y="2437849"/>
                    <a:pt x="535208" y="4783485"/>
                  </a:cubicBezTo>
                  <a:cubicBezTo>
                    <a:pt x="535208" y="4783485"/>
                    <a:pt x="-976067" y="3313860"/>
                    <a:pt x="1080452" y="195950"/>
                  </a:cubicBezTo>
                  <a:cubicBezTo>
                    <a:pt x="1252323" y="0"/>
                    <a:pt x="1252323" y="0"/>
                    <a:pt x="1252323" y="0"/>
                  </a:cubicBez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-8041" y="-9948"/>
              <a:ext cx="4386405" cy="6880998"/>
            </a:xfrm>
            <a:custGeom>
              <a:avLst/>
              <a:gdLst/>
              <a:ahLst/>
              <a:cxnLst/>
              <a:rect l="l" t="t" r="r" b="b"/>
              <a:pathLst>
                <a:path w="4370884" h="6871050">
                  <a:moveTo>
                    <a:pt x="0" y="0"/>
                  </a:moveTo>
                  <a:lnTo>
                    <a:pt x="174281" y="0"/>
                  </a:lnTo>
                  <a:cubicBezTo>
                    <a:pt x="2444319" y="0"/>
                    <a:pt x="2444319" y="0"/>
                    <a:pt x="2444319" y="0"/>
                  </a:cubicBezTo>
                  <a:cubicBezTo>
                    <a:pt x="2444319" y="0"/>
                    <a:pt x="2367025" y="40350"/>
                    <a:pt x="2306294" y="80700"/>
                  </a:cubicBezTo>
                  <a:cubicBezTo>
                    <a:pt x="2228999" y="126815"/>
                    <a:pt x="2146185" y="195986"/>
                    <a:pt x="2146185" y="195986"/>
                  </a:cubicBezTo>
                  <a:cubicBezTo>
                    <a:pt x="2146185" y="195986"/>
                    <a:pt x="-167121" y="1965628"/>
                    <a:pt x="627906" y="4334756"/>
                  </a:cubicBezTo>
                  <a:cubicBezTo>
                    <a:pt x="1018690" y="5496624"/>
                    <a:pt x="2057277" y="6153130"/>
                    <a:pt x="3401909" y="6313773"/>
                  </a:cubicBezTo>
                  <a:lnTo>
                    <a:pt x="3663377" y="6338223"/>
                  </a:lnTo>
                  <a:lnTo>
                    <a:pt x="3789007" y="6447595"/>
                  </a:lnTo>
                  <a:cubicBezTo>
                    <a:pt x="3925317" y="6560695"/>
                    <a:pt x="4068724" y="6668841"/>
                    <a:pt x="4218698" y="6771636"/>
                  </a:cubicBezTo>
                  <a:lnTo>
                    <a:pt x="4370884" y="6871050"/>
                  </a:lnTo>
                  <a:lnTo>
                    <a:pt x="4287415" y="6871050"/>
                  </a:lnTo>
                  <a:cubicBezTo>
                    <a:pt x="1677693" y="6871050"/>
                    <a:pt x="549165" y="6871050"/>
                    <a:pt x="61152" y="6871050"/>
                  </a:cubicBezTo>
                  <a:lnTo>
                    <a:pt x="0" y="6871050"/>
                  </a:lnTo>
                  <a:close/>
                </a:path>
              </a:pathLst>
            </a:custGeom>
            <a:solidFill>
              <a:srgbClr val="0E1556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>
              <a:off x="448536" y="-9948"/>
              <a:ext cx="2156091" cy="4055557"/>
            </a:xfrm>
            <a:custGeom>
              <a:avLst/>
              <a:gdLst/>
              <a:ahLst/>
              <a:cxnLst/>
              <a:rect l="l" t="t" r="r" b="b"/>
              <a:pathLst>
                <a:path w="2156091" h="4039881">
                  <a:moveTo>
                    <a:pt x="69368" y="3820253"/>
                  </a:moveTo>
                  <a:lnTo>
                    <a:pt x="118010" y="4039881"/>
                  </a:lnTo>
                  <a:cubicBezTo>
                    <a:pt x="113567" y="4024033"/>
                    <a:pt x="101810" y="3980450"/>
                    <a:pt x="87346" y="3912768"/>
                  </a:cubicBezTo>
                  <a:close/>
                  <a:moveTo>
                    <a:pt x="68177" y="3814123"/>
                  </a:moveTo>
                  <a:lnTo>
                    <a:pt x="69368" y="3820253"/>
                  </a:lnTo>
                  <a:lnTo>
                    <a:pt x="68392" y="3815843"/>
                  </a:lnTo>
                  <a:close/>
                  <a:moveTo>
                    <a:pt x="1137051" y="0"/>
                  </a:moveTo>
                  <a:cubicBezTo>
                    <a:pt x="2156091" y="0"/>
                    <a:pt x="2156091" y="0"/>
                    <a:pt x="2156091" y="0"/>
                  </a:cubicBezTo>
                  <a:cubicBezTo>
                    <a:pt x="2043523" y="57630"/>
                    <a:pt x="1936879" y="126787"/>
                    <a:pt x="1836160" y="195943"/>
                  </a:cubicBezTo>
                  <a:cubicBezTo>
                    <a:pt x="1806537" y="218995"/>
                    <a:pt x="-142674" y="1625173"/>
                    <a:pt x="40990" y="3596128"/>
                  </a:cubicBezTo>
                  <a:lnTo>
                    <a:pt x="68177" y="3814123"/>
                  </a:lnTo>
                  <a:lnTo>
                    <a:pt x="64194" y="3793626"/>
                  </a:lnTo>
                  <a:cubicBezTo>
                    <a:pt x="-39942" y="3202959"/>
                    <a:pt x="-161189" y="1670917"/>
                    <a:pt x="965236" y="195943"/>
                  </a:cubicBezTo>
                  <a:cubicBezTo>
                    <a:pt x="1137051" y="0"/>
                    <a:pt x="1137051" y="0"/>
                    <a:pt x="1137051" y="0"/>
                  </a:cubicBezTo>
                  <a:close/>
                </a:path>
              </a:pathLst>
            </a:custGeom>
            <a:solidFill>
              <a:srgbClr val="EEB43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445175" y="-9948"/>
              <a:ext cx="1412514" cy="4055558"/>
            </a:xfrm>
            <a:custGeom>
              <a:avLst/>
              <a:gdLst/>
              <a:ahLst/>
              <a:cxnLst/>
              <a:rect l="l" t="t" r="r" b="b"/>
              <a:pathLst>
                <a:path w="1412514" h="4039881">
                  <a:moveTo>
                    <a:pt x="1140011" y="0"/>
                  </a:moveTo>
                  <a:cubicBezTo>
                    <a:pt x="1412514" y="0"/>
                    <a:pt x="1412514" y="0"/>
                    <a:pt x="1412514" y="0"/>
                  </a:cubicBezTo>
                  <a:cubicBezTo>
                    <a:pt x="1187403" y="195943"/>
                    <a:pt x="1187403" y="195943"/>
                    <a:pt x="1187403" y="195943"/>
                  </a:cubicBezTo>
                  <a:cubicBezTo>
                    <a:pt x="1187403" y="195943"/>
                    <a:pt x="-222503" y="1567543"/>
                    <a:pt x="50000" y="3636469"/>
                  </a:cubicBezTo>
                  <a:cubicBezTo>
                    <a:pt x="61848" y="3769019"/>
                    <a:pt x="85544" y="3901569"/>
                    <a:pt x="121088" y="4039881"/>
                  </a:cubicBezTo>
                  <a:cubicBezTo>
                    <a:pt x="73696" y="3884279"/>
                    <a:pt x="-412070" y="1999770"/>
                    <a:pt x="968216" y="195943"/>
                  </a:cubicBezTo>
                  <a:cubicBezTo>
                    <a:pt x="1140011" y="0"/>
                    <a:pt x="1140011" y="0"/>
                    <a:pt x="1140011" y="0"/>
                  </a:cubicBezTo>
                  <a:close/>
                </a:path>
              </a:pathLst>
            </a:custGeom>
            <a:solidFill>
              <a:srgbClr val="F29100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9101529" y="-12891"/>
              <a:ext cx="3090470" cy="5989148"/>
            </a:xfrm>
            <a:custGeom>
              <a:avLst/>
              <a:gdLst/>
              <a:ahLst/>
              <a:cxnLst/>
              <a:rect l="l" t="t" r="r" b="b"/>
              <a:pathLst>
                <a:path w="3015482" h="5929414">
                  <a:moveTo>
                    <a:pt x="1421825" y="0"/>
                  </a:moveTo>
                  <a:cubicBezTo>
                    <a:pt x="1421825" y="0"/>
                    <a:pt x="1421825" y="0"/>
                    <a:pt x="2877372" y="0"/>
                  </a:cubicBezTo>
                  <a:lnTo>
                    <a:pt x="3015482" y="0"/>
                  </a:lnTo>
                  <a:lnTo>
                    <a:pt x="3015482" y="5929414"/>
                  </a:lnTo>
                  <a:lnTo>
                    <a:pt x="3002898" y="5929414"/>
                  </a:lnTo>
                  <a:cubicBezTo>
                    <a:pt x="2916553" y="5929414"/>
                    <a:pt x="2456045" y="5929414"/>
                    <a:pt x="0" y="5929414"/>
                  </a:cubicBezTo>
                  <a:cubicBezTo>
                    <a:pt x="0" y="5929414"/>
                    <a:pt x="1959345" y="4903724"/>
                    <a:pt x="2577781" y="3019449"/>
                  </a:cubicBezTo>
                  <a:cubicBezTo>
                    <a:pt x="3196217" y="1135175"/>
                    <a:pt x="1826410" y="195919"/>
                    <a:pt x="1826410" y="195919"/>
                  </a:cubicBezTo>
                  <a:cubicBezTo>
                    <a:pt x="1826410" y="195919"/>
                    <a:pt x="1705034" y="126771"/>
                    <a:pt x="1629897" y="86435"/>
                  </a:cubicBezTo>
                  <a:cubicBezTo>
                    <a:pt x="1525861" y="34574"/>
                    <a:pt x="1421825" y="0"/>
                    <a:pt x="1421825" y="0"/>
                  </a:cubicBezTo>
                  <a:close/>
                </a:path>
              </a:pathLst>
            </a:custGeom>
            <a:solidFill>
              <a:srgbClr val="768394">
                <a:alpha val="50196"/>
                <a:lumMod val="20000"/>
                <a:lumOff val="80000"/>
              </a:srgbClr>
            </a:solidFill>
            <a:ln>
              <a:headEnd type="none"/>
              <a:tailEnd type="none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6641272" y="4150454"/>
              <a:ext cx="5550727" cy="2372321"/>
            </a:xfrm>
            <a:custGeom>
              <a:avLst/>
              <a:gdLst/>
              <a:ahLst/>
              <a:cxnLst/>
              <a:rect l="l" t="t" r="r" b="b"/>
              <a:pathLst>
                <a:path w="937" h="412">
                  <a:moveTo>
                    <a:pt x="0" y="379"/>
                  </a:moveTo>
                  <a:cubicBezTo>
                    <a:pt x="0" y="379"/>
                    <a:pt x="443" y="412"/>
                    <a:pt x="903" y="28"/>
                  </a:cubicBezTo>
                  <a:cubicBezTo>
                    <a:pt x="937" y="0"/>
                    <a:pt x="937" y="0"/>
                    <a:pt x="937" y="0"/>
                  </a:cubicBezTo>
                  <a:cubicBezTo>
                    <a:pt x="937" y="214"/>
                    <a:pt x="937" y="214"/>
                    <a:pt x="937" y="214"/>
                  </a:cubicBezTo>
                  <a:cubicBezTo>
                    <a:pt x="433" y="379"/>
                    <a:pt x="433" y="379"/>
                    <a:pt x="433" y="379"/>
                  </a:cubicBezTo>
                  <a:cubicBezTo>
                    <a:pt x="72" y="412"/>
                    <a:pt x="72" y="412"/>
                    <a:pt x="72" y="412"/>
                  </a:cubicBezTo>
                  <a:lnTo>
                    <a:pt x="0" y="379"/>
                  </a:lnTo>
                  <a:close/>
                </a:path>
              </a:pathLst>
            </a:custGeom>
            <a:solidFill>
              <a:srgbClr val="FCD21A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>
              <a:off x="211766" y="3356619"/>
              <a:ext cx="11980235" cy="3510942"/>
            </a:xfrm>
            <a:custGeom>
              <a:avLst/>
              <a:gdLst/>
              <a:ahLst/>
              <a:cxnLst/>
              <a:rect l="l" t="t" r="r" b="b"/>
              <a:pathLst>
                <a:path w="11980235" h="3510941">
                  <a:moveTo>
                    <a:pt x="234143" y="0"/>
                  </a:moveTo>
                  <a:cubicBezTo>
                    <a:pt x="257310" y="5765"/>
                    <a:pt x="257310" y="5765"/>
                    <a:pt x="257310" y="5765"/>
                  </a:cubicBezTo>
                  <a:cubicBezTo>
                    <a:pt x="257310" y="317080"/>
                    <a:pt x="334537" y="639926"/>
                    <a:pt x="488989" y="974301"/>
                  </a:cubicBezTo>
                  <a:cubicBezTo>
                    <a:pt x="1655103" y="3453291"/>
                    <a:pt x="6945092" y="3632009"/>
                    <a:pt x="11717666" y="1602696"/>
                  </a:cubicBezTo>
                  <a:cubicBezTo>
                    <a:pt x="11980235" y="1487394"/>
                    <a:pt x="11980235" y="1487394"/>
                    <a:pt x="11980235" y="1487394"/>
                  </a:cubicBezTo>
                  <a:cubicBezTo>
                    <a:pt x="11980235" y="3510942"/>
                    <a:pt x="11980235" y="3510942"/>
                    <a:pt x="11980235" y="3510942"/>
                  </a:cubicBezTo>
                  <a:cubicBezTo>
                    <a:pt x="790171" y="3510942"/>
                    <a:pt x="790171" y="3510942"/>
                    <a:pt x="790171" y="3510942"/>
                  </a:cubicBezTo>
                  <a:cubicBezTo>
                    <a:pt x="666609" y="3314929"/>
                    <a:pt x="666609" y="3314929"/>
                    <a:pt x="666609" y="3314929"/>
                  </a:cubicBezTo>
                  <a:cubicBezTo>
                    <a:pt x="-514951" y="1516220"/>
                    <a:pt x="234143" y="0"/>
                    <a:pt x="234143" y="0"/>
                  </a:cubicBezTo>
                  <a:close/>
                </a:path>
              </a:pathLst>
            </a:custGeom>
            <a:solidFill>
              <a:srgbClr val="1B45AE">
                <a:alpha val="100000"/>
                <a:lumMod val="75000"/>
              </a:srgbClr>
            </a:solidFill>
            <a:ln>
              <a:headEnd type="none"/>
              <a:tailEnd type="none"/>
            </a:ln>
          </p:spPr>
        </p:sp>
        <p:sp>
          <p:nvSpPr>
            <p:cNvPr id="14" name="AutoShape 14"/>
            <p:cNvSpPr/>
            <p:nvPr/>
          </p:nvSpPr>
          <p:spPr>
            <a:xfrm>
              <a:off x="426301" y="3356619"/>
              <a:ext cx="11773741" cy="3510942"/>
            </a:xfrm>
            <a:custGeom>
              <a:avLst/>
              <a:gdLst/>
              <a:ahLst/>
              <a:cxnLst/>
              <a:rect l="l" t="t" r="r" b="b"/>
              <a:pathLst>
                <a:path w="11773741" h="3510941">
                  <a:moveTo>
                    <a:pt x="16662" y="0"/>
                  </a:moveTo>
                  <a:cubicBezTo>
                    <a:pt x="39900" y="5765"/>
                    <a:pt x="39900" y="5765"/>
                    <a:pt x="39900" y="5765"/>
                  </a:cubicBezTo>
                  <a:cubicBezTo>
                    <a:pt x="39900" y="317080"/>
                    <a:pt x="117360" y="639926"/>
                    <a:pt x="272281" y="974301"/>
                  </a:cubicBezTo>
                  <a:cubicBezTo>
                    <a:pt x="1441929" y="3453291"/>
                    <a:pt x="6747952" y="3632009"/>
                    <a:pt x="11534991" y="1602696"/>
                  </a:cubicBezTo>
                  <a:cubicBezTo>
                    <a:pt x="11666674" y="1545045"/>
                    <a:pt x="11732515" y="1516220"/>
                    <a:pt x="11765435" y="1501807"/>
                  </a:cubicBezTo>
                  <a:lnTo>
                    <a:pt x="11773741" y="1498171"/>
                  </a:lnTo>
                  <a:lnTo>
                    <a:pt x="11773741" y="3510942"/>
                  </a:lnTo>
                  <a:lnTo>
                    <a:pt x="10930654" y="3510942"/>
                  </a:lnTo>
                  <a:cubicBezTo>
                    <a:pt x="2247515" y="3510942"/>
                    <a:pt x="2247515" y="3510942"/>
                    <a:pt x="2247515" y="3510942"/>
                  </a:cubicBezTo>
                  <a:cubicBezTo>
                    <a:pt x="1836976" y="3314929"/>
                    <a:pt x="1836976" y="3314929"/>
                    <a:pt x="1836976" y="3314929"/>
                  </a:cubicBezTo>
                  <a:cubicBezTo>
                    <a:pt x="-300925" y="2225326"/>
                    <a:pt x="16662" y="0"/>
                    <a:pt x="16662" y="0"/>
                  </a:cubicBezTo>
                  <a:close/>
                </a:path>
              </a:pathLst>
            </a:custGeom>
            <a:solidFill>
              <a:srgbClr val="1B45AE">
                <a:alpha val="100000"/>
              </a:srgbClr>
            </a:solidFill>
            <a:ln>
              <a:headEnd type="none"/>
              <a:tailEnd type="none"/>
            </a:ln>
          </p:spPr>
        </p:sp>
        <p:grpSp>
          <p:nvGrpSpPr>
            <p:cNvPr id="15" name="Group 15"/>
            <p:cNvGrpSpPr/>
            <p:nvPr/>
          </p:nvGrpSpPr>
          <p:grpSpPr>
            <a:xfrm rot="0">
              <a:off x="2066745" y="798801"/>
              <a:ext cx="2148684" cy="3472427"/>
              <a:chOff x="2066745" y="798801"/>
              <a:chExt cx="2148684" cy="3472427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2092700" y="2322290"/>
                <a:ext cx="868953" cy="1681480"/>
              </a:xfrm>
              <a:custGeom>
                <a:avLst/>
                <a:gdLst/>
                <a:ahLst/>
                <a:cxnLst/>
                <a:rect l="l" t="t" r="r" b="b"/>
                <a:pathLst>
                  <a:path w="733425" h="1419225">
                    <a:moveTo>
                      <a:pt x="558641" y="7144"/>
                    </a:moveTo>
                    <a:lnTo>
                      <a:pt x="7144" y="1414939"/>
                    </a:lnTo>
                    <a:lnTo>
                      <a:pt x="256699" y="1275874"/>
                    </a:lnTo>
                    <a:lnTo>
                      <a:pt x="729139" y="73819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2668241" y="2510752"/>
                <a:ext cx="767387" cy="1760476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1485900">
                    <a:moveTo>
                      <a:pt x="648176" y="73819"/>
                    </a:moveTo>
                    <a:lnTo>
                      <a:pt x="478631" y="7144"/>
                    </a:lnTo>
                    <a:lnTo>
                      <a:pt x="7144" y="1209199"/>
                    </a:lnTo>
                    <a:lnTo>
                      <a:pt x="95726" y="1481614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AutoShape 18"/>
              <p:cNvSpPr/>
              <p:nvPr/>
            </p:nvSpPr>
            <p:spPr>
              <a:xfrm>
                <a:off x="2388370" y="2401286"/>
                <a:ext cx="846383" cy="1546059"/>
              </a:xfrm>
              <a:custGeom>
                <a:avLst/>
                <a:gdLst/>
                <a:ahLst/>
                <a:cxnLst/>
                <a:rect l="l" t="t" r="r" b="b"/>
                <a:pathLst>
                  <a:path w="714375" h="1304925">
                    <a:moveTo>
                      <a:pt x="479584" y="7144"/>
                    </a:moveTo>
                    <a:lnTo>
                      <a:pt x="7144" y="1209199"/>
                    </a:lnTo>
                    <a:lnTo>
                      <a:pt x="181451" y="1112996"/>
                    </a:lnTo>
                    <a:lnTo>
                      <a:pt x="243364" y="1301591"/>
                    </a:lnTo>
                    <a:lnTo>
                      <a:pt x="714851" y="99536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/>
            </p:nvSpPr>
            <p:spPr>
              <a:xfrm>
                <a:off x="2777707" y="2516394"/>
                <a:ext cx="857668" cy="1726621"/>
              </a:xfrm>
              <a:custGeom>
                <a:avLst/>
                <a:gdLst/>
                <a:ahLst/>
                <a:cxnLst/>
                <a:rect l="l" t="t" r="r" b="b"/>
                <a:pathLst>
                  <a:path w="723900" h="1457325">
                    <a:moveTo>
                      <a:pt x="7144" y="84296"/>
                    </a:moveTo>
                    <a:lnTo>
                      <a:pt x="647224" y="1453991"/>
                    </a:lnTo>
                    <a:lnTo>
                      <a:pt x="718661" y="1177766"/>
                    </a:lnTo>
                    <a:lnTo>
                      <a:pt x="17192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0" name="AutoShape 20"/>
              <p:cNvSpPr/>
              <p:nvPr/>
            </p:nvSpPr>
            <p:spPr>
              <a:xfrm>
                <a:off x="3244910" y="2298592"/>
                <a:ext cx="970519" cy="1636340"/>
              </a:xfrm>
              <a:custGeom>
                <a:avLst/>
                <a:gdLst/>
                <a:ahLst/>
                <a:cxnLst/>
                <a:rect l="l" t="t" r="r" b="b"/>
                <a:pathLst>
                  <a:path w="819150" h="1381125">
                    <a:moveTo>
                      <a:pt x="171926" y="7144"/>
                    </a:moveTo>
                    <a:lnTo>
                      <a:pt x="7144" y="84296"/>
                    </a:lnTo>
                    <a:lnTo>
                      <a:pt x="553879" y="1253966"/>
                    </a:lnTo>
                    <a:lnTo>
                      <a:pt x="812006" y="1376839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1" name="AutoShape 21"/>
              <p:cNvSpPr/>
              <p:nvPr/>
            </p:nvSpPr>
            <p:spPr>
              <a:xfrm>
                <a:off x="2972938" y="2390001"/>
                <a:ext cx="936664" cy="1523489"/>
              </a:xfrm>
              <a:custGeom>
                <a:avLst/>
                <a:gdLst/>
                <a:ahLst/>
                <a:cxnLst/>
                <a:rect l="l" t="t" r="r" b="b"/>
                <a:pathLst>
                  <a:path w="790575" h="1285875">
                    <a:moveTo>
                      <a:pt x="7144" y="113824"/>
                    </a:moveTo>
                    <a:lnTo>
                      <a:pt x="553879" y="1284446"/>
                    </a:lnTo>
                    <a:lnTo>
                      <a:pt x="604361" y="1092041"/>
                    </a:lnTo>
                    <a:lnTo>
                      <a:pt x="783431" y="1176814"/>
                    </a:lnTo>
                    <a:lnTo>
                      <a:pt x="236696" y="7144"/>
                    </a:lnTo>
                    <a:close/>
                  </a:path>
                </a:pathLst>
              </a:custGeom>
              <a:solidFill>
                <a:srgbClr val="1B45AE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2" name="AutoShape 22"/>
              <p:cNvSpPr/>
              <p:nvPr/>
            </p:nvSpPr>
            <p:spPr>
              <a:xfrm>
                <a:off x="2066745" y="798801"/>
                <a:ext cx="1963608" cy="1963608"/>
              </a:xfrm>
              <a:custGeom>
                <a:avLst/>
                <a:gdLst/>
                <a:ahLst/>
                <a:cxnLst/>
                <a:rect l="l" t="t" r="r" b="b"/>
                <a:pathLst>
                  <a:path w="1657350" h="1657350">
                    <a:moveTo>
                      <a:pt x="1654969" y="831056"/>
                    </a:moveTo>
                    <a:cubicBezTo>
                      <a:pt x="1654969" y="861536"/>
                      <a:pt x="1609249" y="889159"/>
                      <a:pt x="1605439" y="917734"/>
                    </a:cubicBezTo>
                    <a:cubicBezTo>
                      <a:pt x="1601629" y="948214"/>
                      <a:pt x="1640681" y="984409"/>
                      <a:pt x="1634014" y="1013936"/>
                    </a:cubicBezTo>
                    <a:cubicBezTo>
                      <a:pt x="1627346" y="1043464"/>
                      <a:pt x="1575911" y="1059656"/>
                      <a:pt x="1566386" y="1088231"/>
                    </a:cubicBezTo>
                    <a:cubicBezTo>
                      <a:pt x="1556861" y="1116806"/>
                      <a:pt x="1586389" y="1161574"/>
                      <a:pt x="1573054" y="1188244"/>
                    </a:cubicBezTo>
                    <a:cubicBezTo>
                      <a:pt x="1559719" y="1214914"/>
                      <a:pt x="1506379" y="1219676"/>
                      <a:pt x="1491139" y="1245394"/>
                    </a:cubicBezTo>
                    <a:cubicBezTo>
                      <a:pt x="1474946" y="1271111"/>
                      <a:pt x="1493996" y="1320641"/>
                      <a:pt x="1474946" y="1344454"/>
                    </a:cubicBezTo>
                    <a:cubicBezTo>
                      <a:pt x="1455896" y="1368266"/>
                      <a:pt x="1403509" y="1360646"/>
                      <a:pt x="1381601" y="1381601"/>
                    </a:cubicBezTo>
                    <a:cubicBezTo>
                      <a:pt x="1360646" y="1402556"/>
                      <a:pt x="1367314" y="1455896"/>
                      <a:pt x="1344454" y="1474946"/>
                    </a:cubicBezTo>
                    <a:cubicBezTo>
                      <a:pt x="1320641" y="1493996"/>
                      <a:pt x="1271111" y="1474946"/>
                      <a:pt x="1245394" y="1491139"/>
                    </a:cubicBezTo>
                    <a:cubicBezTo>
                      <a:pt x="1219676" y="1507331"/>
                      <a:pt x="1215866" y="1560671"/>
                      <a:pt x="1188244" y="1573054"/>
                    </a:cubicBezTo>
                    <a:cubicBezTo>
                      <a:pt x="1161574" y="1586389"/>
                      <a:pt x="1116806" y="1556861"/>
                      <a:pt x="1088231" y="1566386"/>
                    </a:cubicBezTo>
                    <a:cubicBezTo>
                      <a:pt x="1060609" y="1575911"/>
                      <a:pt x="1043464" y="1627346"/>
                      <a:pt x="1013936" y="1634014"/>
                    </a:cubicBezTo>
                    <a:cubicBezTo>
                      <a:pt x="985361" y="1640681"/>
                      <a:pt x="948214" y="1601629"/>
                      <a:pt x="917734" y="1605439"/>
                    </a:cubicBezTo>
                    <a:cubicBezTo>
                      <a:pt x="888206" y="1608296"/>
                      <a:pt x="860584" y="1654969"/>
                      <a:pt x="831056" y="1654969"/>
                    </a:cubicBezTo>
                    <a:cubicBezTo>
                      <a:pt x="800576" y="1654969"/>
                      <a:pt x="772954" y="1609249"/>
                      <a:pt x="744379" y="1605439"/>
                    </a:cubicBezTo>
                    <a:cubicBezTo>
                      <a:pt x="713899" y="1601629"/>
                      <a:pt x="677704" y="1640681"/>
                      <a:pt x="648176" y="1634014"/>
                    </a:cubicBezTo>
                    <a:cubicBezTo>
                      <a:pt x="618649" y="1627346"/>
                      <a:pt x="602456" y="1575911"/>
                      <a:pt x="573881" y="1566386"/>
                    </a:cubicBezTo>
                    <a:cubicBezTo>
                      <a:pt x="545306" y="1556861"/>
                      <a:pt x="500539" y="1586389"/>
                      <a:pt x="473869" y="1573054"/>
                    </a:cubicBezTo>
                    <a:cubicBezTo>
                      <a:pt x="447199" y="1559719"/>
                      <a:pt x="442436" y="1506379"/>
                      <a:pt x="416719" y="1491139"/>
                    </a:cubicBezTo>
                    <a:cubicBezTo>
                      <a:pt x="391001" y="1474946"/>
                      <a:pt x="341471" y="1493996"/>
                      <a:pt x="317659" y="1474946"/>
                    </a:cubicBezTo>
                    <a:cubicBezTo>
                      <a:pt x="293846" y="1455896"/>
                      <a:pt x="301466" y="1403509"/>
                      <a:pt x="280511" y="1381601"/>
                    </a:cubicBezTo>
                    <a:cubicBezTo>
                      <a:pt x="259556" y="1360646"/>
                      <a:pt x="206216" y="1367314"/>
                      <a:pt x="187166" y="1344454"/>
                    </a:cubicBezTo>
                    <a:cubicBezTo>
                      <a:pt x="168116" y="1320641"/>
                      <a:pt x="187166" y="1271111"/>
                      <a:pt x="170974" y="1245394"/>
                    </a:cubicBezTo>
                    <a:cubicBezTo>
                      <a:pt x="154781" y="1219676"/>
                      <a:pt x="101441" y="1215866"/>
                      <a:pt x="89059" y="1188244"/>
                    </a:cubicBezTo>
                    <a:cubicBezTo>
                      <a:pt x="75724" y="1161574"/>
                      <a:pt x="105251" y="1116806"/>
                      <a:pt x="95726" y="1088231"/>
                    </a:cubicBezTo>
                    <a:cubicBezTo>
                      <a:pt x="86201" y="1060609"/>
                      <a:pt x="34766" y="1043464"/>
                      <a:pt x="28099" y="1013936"/>
                    </a:cubicBezTo>
                    <a:cubicBezTo>
                      <a:pt x="21431" y="985361"/>
                      <a:pt x="60484" y="948214"/>
                      <a:pt x="56674" y="917734"/>
                    </a:cubicBezTo>
                    <a:cubicBezTo>
                      <a:pt x="53816" y="888206"/>
                      <a:pt x="7144" y="860584"/>
                      <a:pt x="7144" y="831056"/>
                    </a:cubicBezTo>
                    <a:cubicBezTo>
                      <a:pt x="7144" y="800576"/>
                      <a:pt x="52864" y="772954"/>
                      <a:pt x="56674" y="744379"/>
                    </a:cubicBezTo>
                    <a:cubicBezTo>
                      <a:pt x="60484" y="713899"/>
                      <a:pt x="21431" y="677704"/>
                      <a:pt x="28099" y="648176"/>
                    </a:cubicBezTo>
                    <a:cubicBezTo>
                      <a:pt x="34766" y="618649"/>
                      <a:pt x="86201" y="602456"/>
                      <a:pt x="95726" y="573881"/>
                    </a:cubicBezTo>
                    <a:cubicBezTo>
                      <a:pt x="105251" y="545306"/>
                      <a:pt x="75724" y="500539"/>
                      <a:pt x="89059" y="473869"/>
                    </a:cubicBezTo>
                    <a:cubicBezTo>
                      <a:pt x="102394" y="447199"/>
                      <a:pt x="155734" y="442436"/>
                      <a:pt x="170974" y="416719"/>
                    </a:cubicBezTo>
                    <a:cubicBezTo>
                      <a:pt x="187166" y="391001"/>
                      <a:pt x="168116" y="341471"/>
                      <a:pt x="187166" y="317659"/>
                    </a:cubicBezTo>
                    <a:cubicBezTo>
                      <a:pt x="206216" y="293846"/>
                      <a:pt x="258604" y="301466"/>
                      <a:pt x="280511" y="280511"/>
                    </a:cubicBezTo>
                    <a:cubicBezTo>
                      <a:pt x="301466" y="259556"/>
                      <a:pt x="294799" y="206216"/>
                      <a:pt x="317659" y="187166"/>
                    </a:cubicBezTo>
                    <a:cubicBezTo>
                      <a:pt x="341471" y="168116"/>
                      <a:pt x="391001" y="187166"/>
                      <a:pt x="416719" y="170974"/>
                    </a:cubicBezTo>
                    <a:cubicBezTo>
                      <a:pt x="442436" y="154781"/>
                      <a:pt x="446246" y="101441"/>
                      <a:pt x="473869" y="89059"/>
                    </a:cubicBezTo>
                    <a:cubicBezTo>
                      <a:pt x="500539" y="75724"/>
                      <a:pt x="545306" y="105251"/>
                      <a:pt x="573881" y="95726"/>
                    </a:cubicBezTo>
                    <a:cubicBezTo>
                      <a:pt x="601504" y="86201"/>
                      <a:pt x="618649" y="34766"/>
                      <a:pt x="648176" y="28099"/>
                    </a:cubicBezTo>
                    <a:cubicBezTo>
                      <a:pt x="676751" y="21431"/>
                      <a:pt x="713899" y="60484"/>
                      <a:pt x="744379" y="56674"/>
                    </a:cubicBezTo>
                    <a:cubicBezTo>
                      <a:pt x="773906" y="53816"/>
                      <a:pt x="801529" y="7144"/>
                      <a:pt x="831056" y="7144"/>
                    </a:cubicBezTo>
                    <a:cubicBezTo>
                      <a:pt x="861536" y="7144"/>
                      <a:pt x="889159" y="52864"/>
                      <a:pt x="917734" y="56674"/>
                    </a:cubicBezTo>
                    <a:cubicBezTo>
                      <a:pt x="948214" y="60484"/>
                      <a:pt x="984409" y="21431"/>
                      <a:pt x="1013936" y="28099"/>
                    </a:cubicBezTo>
                    <a:cubicBezTo>
                      <a:pt x="1043464" y="34766"/>
                      <a:pt x="1059656" y="86201"/>
                      <a:pt x="1088231" y="95726"/>
                    </a:cubicBezTo>
                    <a:cubicBezTo>
                      <a:pt x="1116806" y="105251"/>
                      <a:pt x="1161574" y="75724"/>
                      <a:pt x="1188244" y="89059"/>
                    </a:cubicBezTo>
                    <a:cubicBezTo>
                      <a:pt x="1214914" y="102394"/>
                      <a:pt x="1219676" y="155734"/>
                      <a:pt x="1245394" y="170974"/>
                    </a:cubicBezTo>
                    <a:cubicBezTo>
                      <a:pt x="1271111" y="187166"/>
                      <a:pt x="1320641" y="168116"/>
                      <a:pt x="1344454" y="187166"/>
                    </a:cubicBezTo>
                    <a:cubicBezTo>
                      <a:pt x="1368266" y="206216"/>
                      <a:pt x="1360646" y="258604"/>
                      <a:pt x="1381601" y="280511"/>
                    </a:cubicBezTo>
                    <a:cubicBezTo>
                      <a:pt x="1402556" y="301466"/>
                      <a:pt x="1455896" y="294799"/>
                      <a:pt x="1474946" y="317659"/>
                    </a:cubicBezTo>
                    <a:cubicBezTo>
                      <a:pt x="1493996" y="341471"/>
                      <a:pt x="1474946" y="391001"/>
                      <a:pt x="1491139" y="416719"/>
                    </a:cubicBezTo>
                    <a:cubicBezTo>
                      <a:pt x="1507331" y="442436"/>
                      <a:pt x="1560671" y="446246"/>
                      <a:pt x="1573054" y="473869"/>
                    </a:cubicBezTo>
                    <a:cubicBezTo>
                      <a:pt x="1586389" y="500539"/>
                      <a:pt x="1556861" y="545306"/>
                      <a:pt x="1566386" y="573881"/>
                    </a:cubicBezTo>
                    <a:cubicBezTo>
                      <a:pt x="1575911" y="601504"/>
                      <a:pt x="1627346" y="618649"/>
                      <a:pt x="1634014" y="648176"/>
                    </a:cubicBezTo>
                    <a:cubicBezTo>
                      <a:pt x="1640681" y="676751"/>
                      <a:pt x="1601629" y="713899"/>
                      <a:pt x="1605439" y="744379"/>
                    </a:cubicBezTo>
                    <a:cubicBezTo>
                      <a:pt x="1608296" y="773906"/>
                      <a:pt x="1654969" y="801529"/>
                      <a:pt x="1654969" y="831056"/>
                    </a:cubicBezTo>
                    <a:close/>
                  </a:path>
                </a:pathLst>
              </a:custGeom>
              <a:solidFill>
                <a:srgbClr val="F29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3" name="AutoShape 23"/>
              <p:cNvSpPr/>
              <p:nvPr/>
            </p:nvSpPr>
            <p:spPr>
              <a:xfrm>
                <a:off x="2151383" y="883440"/>
                <a:ext cx="1794332" cy="1794331"/>
              </a:xfrm>
              <a:custGeom>
                <a:avLst/>
                <a:gdLst/>
                <a:ahLst/>
                <a:cxnLst/>
                <a:rect l="l" t="t" r="r" b="b"/>
                <a:pathLst>
                  <a:path w="1514475" h="1514475">
                    <a:moveTo>
                      <a:pt x="1512094" y="759619"/>
                    </a:moveTo>
                    <a:cubicBezTo>
                      <a:pt x="1512094" y="787241"/>
                      <a:pt x="1470184" y="812006"/>
                      <a:pt x="1467326" y="839629"/>
                    </a:cubicBezTo>
                    <a:cubicBezTo>
                      <a:pt x="1464469" y="867251"/>
                      <a:pt x="1499711" y="900589"/>
                      <a:pt x="1493996" y="927259"/>
                    </a:cubicBezTo>
                    <a:cubicBezTo>
                      <a:pt x="1488281" y="953929"/>
                      <a:pt x="1441609" y="969169"/>
                      <a:pt x="1432084" y="994886"/>
                    </a:cubicBezTo>
                    <a:cubicBezTo>
                      <a:pt x="1422559" y="1020604"/>
                      <a:pt x="1450181" y="1061561"/>
                      <a:pt x="1437799" y="1086326"/>
                    </a:cubicBezTo>
                    <a:cubicBezTo>
                      <a:pt x="1425416" y="1111091"/>
                      <a:pt x="1376839" y="1114901"/>
                      <a:pt x="1362551" y="1138714"/>
                    </a:cubicBezTo>
                    <a:cubicBezTo>
                      <a:pt x="1348264" y="1161574"/>
                      <a:pt x="1365409" y="1207294"/>
                      <a:pt x="1348264" y="1229201"/>
                    </a:cubicBezTo>
                    <a:cubicBezTo>
                      <a:pt x="1331119" y="1250156"/>
                      <a:pt x="1282541" y="1243489"/>
                      <a:pt x="1263491" y="1263491"/>
                    </a:cubicBezTo>
                    <a:cubicBezTo>
                      <a:pt x="1244441" y="1282541"/>
                      <a:pt x="1251109" y="1331119"/>
                      <a:pt x="1229201" y="1348264"/>
                    </a:cubicBezTo>
                    <a:cubicBezTo>
                      <a:pt x="1208246" y="1365409"/>
                      <a:pt x="1161574" y="1348264"/>
                      <a:pt x="1138714" y="1362551"/>
                    </a:cubicBezTo>
                    <a:cubicBezTo>
                      <a:pt x="1115854" y="1376839"/>
                      <a:pt x="1111091" y="1425416"/>
                      <a:pt x="1086326" y="1437799"/>
                    </a:cubicBezTo>
                    <a:cubicBezTo>
                      <a:pt x="1061561" y="1449229"/>
                      <a:pt x="1020604" y="1422559"/>
                      <a:pt x="994886" y="1432084"/>
                    </a:cubicBezTo>
                    <a:cubicBezTo>
                      <a:pt x="969169" y="1440656"/>
                      <a:pt x="953929" y="1487329"/>
                      <a:pt x="927259" y="1493996"/>
                    </a:cubicBezTo>
                    <a:cubicBezTo>
                      <a:pt x="900589" y="1499711"/>
                      <a:pt x="867251" y="1464469"/>
                      <a:pt x="839629" y="1467326"/>
                    </a:cubicBezTo>
                    <a:cubicBezTo>
                      <a:pt x="812959" y="1470184"/>
                      <a:pt x="787241" y="1512094"/>
                      <a:pt x="759619" y="1512094"/>
                    </a:cubicBezTo>
                    <a:cubicBezTo>
                      <a:pt x="731996" y="1512094"/>
                      <a:pt x="707231" y="1470184"/>
                      <a:pt x="679609" y="1467326"/>
                    </a:cubicBezTo>
                    <a:cubicBezTo>
                      <a:pt x="651986" y="1464469"/>
                      <a:pt x="618649" y="1499711"/>
                      <a:pt x="591979" y="1493996"/>
                    </a:cubicBezTo>
                    <a:cubicBezTo>
                      <a:pt x="565309" y="1488281"/>
                      <a:pt x="550069" y="1441609"/>
                      <a:pt x="524351" y="1432084"/>
                    </a:cubicBezTo>
                    <a:cubicBezTo>
                      <a:pt x="498634" y="1422559"/>
                      <a:pt x="457676" y="1450181"/>
                      <a:pt x="432911" y="1437799"/>
                    </a:cubicBezTo>
                    <a:cubicBezTo>
                      <a:pt x="408146" y="1425416"/>
                      <a:pt x="404336" y="1376839"/>
                      <a:pt x="380524" y="1362551"/>
                    </a:cubicBezTo>
                    <a:cubicBezTo>
                      <a:pt x="357664" y="1348264"/>
                      <a:pt x="311944" y="1365409"/>
                      <a:pt x="290036" y="1348264"/>
                    </a:cubicBezTo>
                    <a:cubicBezTo>
                      <a:pt x="269081" y="1331119"/>
                      <a:pt x="275749" y="1282541"/>
                      <a:pt x="255746" y="1263491"/>
                    </a:cubicBezTo>
                    <a:cubicBezTo>
                      <a:pt x="236696" y="1244441"/>
                      <a:pt x="188119" y="1251109"/>
                      <a:pt x="170974" y="1229201"/>
                    </a:cubicBezTo>
                    <a:cubicBezTo>
                      <a:pt x="153829" y="1208246"/>
                      <a:pt x="170974" y="1161574"/>
                      <a:pt x="156686" y="1138714"/>
                    </a:cubicBezTo>
                    <a:cubicBezTo>
                      <a:pt x="142399" y="1115854"/>
                      <a:pt x="93821" y="1111091"/>
                      <a:pt x="81439" y="1086326"/>
                    </a:cubicBezTo>
                    <a:cubicBezTo>
                      <a:pt x="70009" y="1061561"/>
                      <a:pt x="96679" y="1020604"/>
                      <a:pt x="87154" y="994886"/>
                    </a:cubicBezTo>
                    <a:cubicBezTo>
                      <a:pt x="78581" y="969169"/>
                      <a:pt x="31909" y="953929"/>
                      <a:pt x="25241" y="927259"/>
                    </a:cubicBezTo>
                    <a:cubicBezTo>
                      <a:pt x="19526" y="900589"/>
                      <a:pt x="54769" y="867251"/>
                      <a:pt x="51911" y="839629"/>
                    </a:cubicBezTo>
                    <a:cubicBezTo>
                      <a:pt x="49054" y="812959"/>
                      <a:pt x="7144" y="787241"/>
                      <a:pt x="7144" y="759619"/>
                    </a:cubicBezTo>
                    <a:cubicBezTo>
                      <a:pt x="7144" y="731996"/>
                      <a:pt x="49054" y="707231"/>
                      <a:pt x="51911" y="679609"/>
                    </a:cubicBezTo>
                    <a:cubicBezTo>
                      <a:pt x="54769" y="651986"/>
                      <a:pt x="19526" y="618649"/>
                      <a:pt x="25241" y="591979"/>
                    </a:cubicBezTo>
                    <a:cubicBezTo>
                      <a:pt x="30956" y="565309"/>
                      <a:pt x="77629" y="550069"/>
                      <a:pt x="87154" y="524351"/>
                    </a:cubicBezTo>
                    <a:cubicBezTo>
                      <a:pt x="96679" y="498634"/>
                      <a:pt x="69056" y="457676"/>
                      <a:pt x="81439" y="432911"/>
                    </a:cubicBezTo>
                    <a:cubicBezTo>
                      <a:pt x="93821" y="408146"/>
                      <a:pt x="142399" y="404336"/>
                      <a:pt x="156686" y="380524"/>
                    </a:cubicBezTo>
                    <a:cubicBezTo>
                      <a:pt x="170974" y="357664"/>
                      <a:pt x="153829" y="311944"/>
                      <a:pt x="170974" y="290036"/>
                    </a:cubicBezTo>
                    <a:cubicBezTo>
                      <a:pt x="188119" y="269081"/>
                      <a:pt x="236696" y="275749"/>
                      <a:pt x="255746" y="255746"/>
                    </a:cubicBezTo>
                    <a:cubicBezTo>
                      <a:pt x="274796" y="236696"/>
                      <a:pt x="268129" y="188119"/>
                      <a:pt x="290036" y="170974"/>
                    </a:cubicBezTo>
                    <a:cubicBezTo>
                      <a:pt x="310991" y="153829"/>
                      <a:pt x="357664" y="170974"/>
                      <a:pt x="380524" y="156686"/>
                    </a:cubicBezTo>
                    <a:cubicBezTo>
                      <a:pt x="403384" y="142399"/>
                      <a:pt x="408146" y="93821"/>
                      <a:pt x="432911" y="81439"/>
                    </a:cubicBezTo>
                    <a:cubicBezTo>
                      <a:pt x="457676" y="70009"/>
                      <a:pt x="498634" y="96679"/>
                      <a:pt x="524351" y="87154"/>
                    </a:cubicBezTo>
                    <a:cubicBezTo>
                      <a:pt x="550069" y="78581"/>
                      <a:pt x="565309" y="31909"/>
                      <a:pt x="591979" y="25241"/>
                    </a:cubicBezTo>
                    <a:cubicBezTo>
                      <a:pt x="618649" y="19526"/>
                      <a:pt x="651986" y="54769"/>
                      <a:pt x="679609" y="51911"/>
                    </a:cubicBezTo>
                    <a:cubicBezTo>
                      <a:pt x="706279" y="49054"/>
                      <a:pt x="731996" y="7144"/>
                      <a:pt x="759619" y="7144"/>
                    </a:cubicBezTo>
                    <a:cubicBezTo>
                      <a:pt x="787241" y="7144"/>
                      <a:pt x="812006" y="49054"/>
                      <a:pt x="839629" y="51911"/>
                    </a:cubicBezTo>
                    <a:cubicBezTo>
                      <a:pt x="867251" y="54769"/>
                      <a:pt x="900589" y="19526"/>
                      <a:pt x="927259" y="25241"/>
                    </a:cubicBezTo>
                    <a:cubicBezTo>
                      <a:pt x="953929" y="30956"/>
                      <a:pt x="969169" y="77629"/>
                      <a:pt x="994886" y="87154"/>
                    </a:cubicBezTo>
                    <a:cubicBezTo>
                      <a:pt x="1020604" y="96679"/>
                      <a:pt x="1061561" y="69056"/>
                      <a:pt x="1086326" y="81439"/>
                    </a:cubicBezTo>
                    <a:cubicBezTo>
                      <a:pt x="1111091" y="93821"/>
                      <a:pt x="1114901" y="142399"/>
                      <a:pt x="1138714" y="156686"/>
                    </a:cubicBezTo>
                    <a:cubicBezTo>
                      <a:pt x="1161574" y="170974"/>
                      <a:pt x="1207294" y="153829"/>
                      <a:pt x="1229201" y="170974"/>
                    </a:cubicBezTo>
                    <a:cubicBezTo>
                      <a:pt x="1250156" y="188119"/>
                      <a:pt x="1243489" y="236696"/>
                      <a:pt x="1263491" y="255746"/>
                    </a:cubicBezTo>
                    <a:cubicBezTo>
                      <a:pt x="1283494" y="274796"/>
                      <a:pt x="1331119" y="268129"/>
                      <a:pt x="1348264" y="290036"/>
                    </a:cubicBezTo>
                    <a:cubicBezTo>
                      <a:pt x="1365409" y="310991"/>
                      <a:pt x="1348264" y="357664"/>
                      <a:pt x="1362551" y="380524"/>
                    </a:cubicBezTo>
                    <a:cubicBezTo>
                      <a:pt x="1376839" y="403384"/>
                      <a:pt x="1425416" y="408146"/>
                      <a:pt x="1437799" y="432911"/>
                    </a:cubicBezTo>
                    <a:cubicBezTo>
                      <a:pt x="1449229" y="457676"/>
                      <a:pt x="1422559" y="498634"/>
                      <a:pt x="1432084" y="524351"/>
                    </a:cubicBezTo>
                    <a:cubicBezTo>
                      <a:pt x="1440656" y="550069"/>
                      <a:pt x="1487329" y="565309"/>
                      <a:pt x="1493996" y="591979"/>
                    </a:cubicBezTo>
                    <a:cubicBezTo>
                      <a:pt x="1499711" y="618649"/>
                      <a:pt x="1464469" y="651986"/>
                      <a:pt x="1467326" y="679609"/>
                    </a:cubicBezTo>
                    <a:cubicBezTo>
                      <a:pt x="1470184" y="707231"/>
                      <a:pt x="1512094" y="731996"/>
                      <a:pt x="1512094" y="759619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/>
            </p:nvSpPr>
            <p:spPr>
              <a:xfrm>
                <a:off x="2331222" y="1062688"/>
                <a:ext cx="1442222" cy="1442222"/>
              </a:xfrm>
              <a:custGeom>
                <a:avLst/>
                <a:gdLst/>
                <a:ahLst/>
                <a:cxnLst/>
                <a:rect l="l" t="t" r="r" b="b"/>
                <a:pathLst>
                  <a:path w="1217283" h="1217283">
                    <a:moveTo>
                      <a:pt x="608642" y="0"/>
                    </a:moveTo>
                    <a:cubicBezTo>
                      <a:pt x="764407" y="0"/>
                      <a:pt x="920172" y="59423"/>
                      <a:pt x="1039017" y="178267"/>
                    </a:cubicBezTo>
                    <a:cubicBezTo>
                      <a:pt x="1276706" y="415957"/>
                      <a:pt x="1276706" y="801327"/>
                      <a:pt x="1039017" y="1039017"/>
                    </a:cubicBezTo>
                    <a:cubicBezTo>
                      <a:pt x="801327" y="1276706"/>
                      <a:pt x="415957" y="1276706"/>
                      <a:pt x="178267" y="1039017"/>
                    </a:cubicBezTo>
                    <a:cubicBezTo>
                      <a:pt x="-59422" y="801327"/>
                      <a:pt x="-59422" y="415957"/>
                      <a:pt x="178267" y="178267"/>
                    </a:cubicBezTo>
                    <a:cubicBezTo>
                      <a:pt x="297112" y="59423"/>
                      <a:pt x="452877" y="0"/>
                      <a:pt x="608642" y="0"/>
                    </a:cubicBezTo>
                    <a:close/>
                  </a:path>
                </a:pathLst>
              </a:custGeom>
              <a:solidFill>
                <a:srgbClr val="EEB43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/>
            </p:nvSpPr>
            <p:spPr>
              <a:xfrm>
                <a:off x="2380329" y="1126075"/>
                <a:ext cx="1309059" cy="1309059"/>
              </a:xfrm>
              <a:custGeom>
                <a:avLst/>
                <a:gdLst/>
                <a:ahLst/>
                <a:cxnLst/>
                <a:rect l="l" t="t" r="r" b="b"/>
                <a:pathLst>
                  <a:path w="1104889" h="1104889">
                    <a:moveTo>
                      <a:pt x="552445" y="0"/>
                    </a:moveTo>
                    <a:cubicBezTo>
                      <a:pt x="693828" y="0"/>
                      <a:pt x="835211" y="53936"/>
                      <a:pt x="943082" y="161808"/>
                    </a:cubicBezTo>
                    <a:cubicBezTo>
                      <a:pt x="1158825" y="377551"/>
                      <a:pt x="1158825" y="727339"/>
                      <a:pt x="943082" y="943082"/>
                    </a:cubicBezTo>
                    <a:cubicBezTo>
                      <a:pt x="727339" y="1158825"/>
                      <a:pt x="377551" y="1158825"/>
                      <a:pt x="161808" y="943082"/>
                    </a:cubicBezTo>
                    <a:cubicBezTo>
                      <a:pt x="-53936" y="727339"/>
                      <a:pt x="-53936" y="377551"/>
                      <a:pt x="161808" y="161808"/>
                    </a:cubicBezTo>
                    <a:cubicBezTo>
                      <a:pt x="269680" y="53936"/>
                      <a:pt x="411062" y="0"/>
                      <a:pt x="552445" y="0"/>
                    </a:cubicBezTo>
                    <a:close/>
                  </a:path>
                </a:pathLst>
              </a:custGeom>
              <a:ln w="44531">
                <a:solidFill>
                  <a:srgbClr val="FCD21A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6" name="AutoShape 26"/>
              <p:cNvSpPr/>
              <p:nvPr/>
            </p:nvSpPr>
            <p:spPr>
              <a:xfrm>
                <a:off x="2459467" y="1190395"/>
                <a:ext cx="1072085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04875" h="781050">
                    <a:moveTo>
                      <a:pt x="500539" y="7144"/>
                    </a:moveTo>
                    <a:cubicBezTo>
                      <a:pt x="228124" y="7144"/>
                      <a:pt x="7144" y="228124"/>
                      <a:pt x="7144" y="500539"/>
                    </a:cubicBezTo>
                    <a:cubicBezTo>
                      <a:pt x="7144" y="602456"/>
                      <a:pt x="37624" y="696754"/>
                      <a:pt x="90964" y="775811"/>
                    </a:cubicBezTo>
                    <a:lnTo>
                      <a:pt x="906304" y="219551"/>
                    </a:lnTo>
                    <a:cubicBezTo>
                      <a:pt x="816769" y="90964"/>
                      <a:pt x="669131" y="7144"/>
                      <a:pt x="500539" y="7144"/>
                    </a:cubicBezTo>
                    <a:close/>
                  </a:path>
                </a:pathLst>
              </a:custGeom>
              <a:solidFill>
                <a:srgbClr val="FCD21A">
                  <a:alpha val="100000"/>
                  <a:lumMod val="60000"/>
                  <a:lumOff val="4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7" name="AutoShape 27"/>
              <p:cNvSpPr/>
              <p:nvPr/>
            </p:nvSpPr>
            <p:spPr>
              <a:xfrm>
                <a:off x="2558776" y="1442052"/>
                <a:ext cx="1083370" cy="925379"/>
              </a:xfrm>
              <a:custGeom>
                <a:avLst/>
                <a:gdLst/>
                <a:ahLst/>
                <a:cxnLst/>
                <a:rect l="l" t="t" r="r" b="b"/>
                <a:pathLst>
                  <a:path w="914400" h="781050">
                    <a:moveTo>
                      <a:pt x="7144" y="563404"/>
                    </a:moveTo>
                    <a:cubicBezTo>
                      <a:pt x="95726" y="695801"/>
                      <a:pt x="246221" y="782479"/>
                      <a:pt x="417671" y="782479"/>
                    </a:cubicBezTo>
                    <a:cubicBezTo>
                      <a:pt x="690086" y="782479"/>
                      <a:pt x="911066" y="561499"/>
                      <a:pt x="911066" y="289084"/>
                    </a:cubicBezTo>
                    <a:cubicBezTo>
                      <a:pt x="911066" y="184309"/>
                      <a:pt x="878681" y="87154"/>
                      <a:pt x="822484" y="7144"/>
                    </a:cubicBezTo>
                    <a:lnTo>
                      <a:pt x="7144" y="563404"/>
                    </a:lnTo>
                    <a:close/>
                  </a:path>
                </a:pathLst>
              </a:custGeom>
              <a:solidFill>
                <a:srgbClr val="FCD21A">
                  <a:alpha val="100000"/>
                  <a:lumMod val="20000"/>
                  <a:lumOff val="8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slideLayout" Target="../slideLayouts/slideLayout6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3" Type="http://schemas.openxmlformats.org/officeDocument/2006/relationships/slideLayout" Target="../slideLayouts/slideLayout6.xml"/><Relationship Id="rId22" Type="http://schemas.openxmlformats.org/officeDocument/2006/relationships/tags" Target="../tags/tag62.xml"/><Relationship Id="rId21" Type="http://schemas.openxmlformats.org/officeDocument/2006/relationships/tags" Target="../tags/tag61.xml"/><Relationship Id="rId20" Type="http://schemas.openxmlformats.org/officeDocument/2006/relationships/tags" Target="../tags/tag60.xml"/><Relationship Id="rId2" Type="http://schemas.openxmlformats.org/officeDocument/2006/relationships/tags" Target="../tags/tag42.xml"/><Relationship Id="rId19" Type="http://schemas.openxmlformats.org/officeDocument/2006/relationships/tags" Target="../tags/tag59.xml"/><Relationship Id="rId18" Type="http://schemas.openxmlformats.org/officeDocument/2006/relationships/tags" Target="../tags/tag58.xml"/><Relationship Id="rId17" Type="http://schemas.openxmlformats.org/officeDocument/2006/relationships/tags" Target="../tags/tag57.xml"/><Relationship Id="rId16" Type="http://schemas.openxmlformats.org/officeDocument/2006/relationships/tags" Target="../tags/tag56.xml"/><Relationship Id="rId15" Type="http://schemas.openxmlformats.org/officeDocument/2006/relationships/tags" Target="../tags/tag55.xml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tags" Target="../tags/tag7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67835" y="1103281"/>
            <a:ext cx="7651064" cy="216870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精心教育集团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3867835" y="3381993"/>
            <a:ext cx="7651064" cy="508703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6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以东方智慧，育万亿未来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7001013" y="6037580"/>
            <a:ext cx="4517887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报告人名称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60398" y="6037580"/>
            <a:ext cx="4517887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20xx.xx.xx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ed9d6-c0d5-402d-a13c-963d60d56e8c"/>
          <p:cNvGrpSpPr/>
          <p:nvPr/>
        </p:nvGrpSpPr>
        <p:grpSpPr>
          <a:xfrm rot="0">
            <a:off x="0" y="1130300"/>
            <a:ext cx="12192000" cy="4305311"/>
            <a:chOff x="0" y="1130300"/>
            <a:chExt cx="12192000" cy="4305311"/>
          </a:xfrm>
        </p:grpSpPr>
        <p:sp>
          <p:nvSpPr>
            <p:cNvPr id="3" name="AutoShape 3"/>
            <p:cNvSpPr/>
            <p:nvPr/>
          </p:nvSpPr>
          <p:spPr>
            <a:xfrm>
              <a:off x="0" y="3406786"/>
              <a:ext cx="12192000" cy="1076060"/>
            </a:xfrm>
            <a:prstGeom prst="rect">
              <a:avLst/>
            </a:prstGeom>
            <a:solidFill>
              <a:srgbClr val="0E1556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660400" y="3944816"/>
              <a:ext cx="10858500" cy="0"/>
            </a:xfrm>
            <a:prstGeom prst="straightConnector1">
              <a:avLst/>
            </a:prstGeom>
            <a:ln w="6350">
              <a:gradFill>
                <a:gsLst>
                  <a:gs pos="0">
                    <a:srgbClr val="0E1556">
                      <a:alpha val="0"/>
                    </a:srgbClr>
                  </a:gs>
                  <a:gs pos="100000">
                    <a:srgbClr val="0E1556">
                      <a:alpha val="100000"/>
                    </a:srgbClr>
                  </a:gs>
                </a:gsLst>
                <a:lin ang="0"/>
              </a:gradFill>
              <a:prstDash val="solid"/>
              <a:headEnd type="none"/>
              <a:tailEnd type="triangl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666750" y="3650127"/>
              <a:ext cx="2108228" cy="1785484"/>
              <a:chOff x="666750" y="3650127"/>
              <a:chExt cx="2108228" cy="1785484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141180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75000">
                    <a:srgbClr val="0E1556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grpSp>
            <p:nvGrpSpPr>
              <p:cNvPr id="7" name="Group 7"/>
              <p:cNvGrpSpPr/>
              <p:nvPr/>
            </p:nvGrpSpPr>
            <p:grpSpPr>
              <a:xfrm rot="0">
                <a:off x="666750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8" name="TextBox 8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战略定位</a:t>
                  </a:r>
                  <a:endParaRPr lang="en-US" sz="1100"/>
                </a:p>
              </p:txBody>
            </p:sp>
            <p:sp>
              <p:nvSpPr>
                <p:cNvPr id="9" name="AutoShape 9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10" name="Group 10"/>
            <p:cNvGrpSpPr/>
            <p:nvPr/>
          </p:nvGrpSpPr>
          <p:grpSpPr>
            <a:xfrm rot="0">
              <a:off x="2327623" y="2441361"/>
              <a:ext cx="2108228" cy="1795270"/>
              <a:chOff x="2327623" y="2441361"/>
              <a:chExt cx="2108228" cy="1795270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3088485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75000">
                    <a:srgbClr val="FF5100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grpSp>
            <p:nvGrpSpPr>
              <p:cNvPr id="12" name="Group 12"/>
              <p:cNvGrpSpPr/>
              <p:nvPr/>
            </p:nvGrpSpPr>
            <p:grpSpPr>
              <a:xfrm rot="0">
                <a:off x="2327623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13" name="TextBox 13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商业模式</a:t>
                  </a:r>
                  <a:endParaRPr lang="en-US" sz="1100"/>
                </a:p>
              </p:txBody>
            </p:sp>
            <p:sp>
              <p:nvSpPr>
                <p:cNvPr id="14" name="AutoShape 14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sp>
          <p:nvSpPr>
            <p:cNvPr id="15" name="AutoShape 15"/>
            <p:cNvSpPr/>
            <p:nvPr/>
          </p:nvSpPr>
          <p:spPr>
            <a:xfrm>
              <a:off x="666750" y="1130300"/>
              <a:ext cx="10858500" cy="1002918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</p:sp>
        <p:grpSp>
          <p:nvGrpSpPr>
            <p:cNvPr id="16" name="Group 16"/>
            <p:cNvGrpSpPr/>
            <p:nvPr/>
          </p:nvGrpSpPr>
          <p:grpSpPr>
            <a:xfrm rot="0">
              <a:off x="3987772" y="3650127"/>
              <a:ext cx="2108228" cy="1785484"/>
              <a:chOff x="3987772" y="3650127"/>
              <a:chExt cx="2108228" cy="1785484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4765167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75000">
                    <a:srgbClr val="0E1556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grpSp>
            <p:nvGrpSpPr>
              <p:cNvPr id="18" name="Group 18"/>
              <p:cNvGrpSpPr/>
              <p:nvPr/>
            </p:nvGrpSpPr>
            <p:grpSpPr>
              <a:xfrm rot="0">
                <a:off x="3987772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19" name="TextBox 19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市场策略</a:t>
                  </a:r>
                  <a:endParaRPr lang="en-US" sz="1100"/>
                </a:p>
              </p:txBody>
            </p:sp>
            <p:sp>
              <p:nvSpPr>
                <p:cNvPr id="20" name="AutoShape 20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1" name="Group 21"/>
            <p:cNvGrpSpPr/>
            <p:nvPr/>
          </p:nvGrpSpPr>
          <p:grpSpPr>
            <a:xfrm rot="0">
              <a:off x="5680987" y="2441361"/>
              <a:ext cx="2108228" cy="1795270"/>
              <a:chOff x="5680987" y="2441361"/>
              <a:chExt cx="2108228" cy="1795270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6441849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75000">
                    <a:srgbClr val="FF5100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grpSp>
            <p:nvGrpSpPr>
              <p:cNvPr id="23" name="Group 23"/>
              <p:cNvGrpSpPr/>
              <p:nvPr/>
            </p:nvGrpSpPr>
            <p:grpSpPr>
              <a:xfrm rot="0">
                <a:off x="5680987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24" name="TextBox 24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发展规划</a:t>
                  </a:r>
                  <a:endParaRPr lang="en-US" sz="1100"/>
                </a:p>
              </p:txBody>
            </p:sp>
            <p:sp>
              <p:nvSpPr>
                <p:cNvPr id="25" name="AutoShape 25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6" name="Group 26"/>
            <p:cNvGrpSpPr/>
            <p:nvPr/>
          </p:nvGrpSpPr>
          <p:grpSpPr>
            <a:xfrm rot="0">
              <a:off x="7364019" y="3650127"/>
              <a:ext cx="2108228" cy="1785484"/>
              <a:chOff x="7364019" y="3650127"/>
              <a:chExt cx="2108228" cy="1785484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8118531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75000">
                    <a:srgbClr val="0E1556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05</a:t>
                </a:r>
                <a:endParaRPr lang="en-US" sz="1100"/>
              </a:p>
            </p:txBody>
          </p:sp>
          <p:grpSp>
            <p:nvGrpSpPr>
              <p:cNvPr id="28" name="Group 28"/>
              <p:cNvGrpSpPr/>
              <p:nvPr/>
            </p:nvGrpSpPr>
            <p:grpSpPr>
              <a:xfrm rot="0">
                <a:off x="7364019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29" name="TextBox 29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核心壁垒</a:t>
                  </a:r>
                  <a:endParaRPr lang="en-US" sz="1100"/>
                </a:p>
              </p:txBody>
            </p:sp>
            <p:sp>
              <p:nvSpPr>
                <p:cNvPr id="30" name="AutoShape 30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31" name="Group 31"/>
            <p:cNvGrpSpPr/>
            <p:nvPr/>
          </p:nvGrpSpPr>
          <p:grpSpPr>
            <a:xfrm rot="0">
              <a:off x="9034351" y="2441361"/>
              <a:ext cx="2108228" cy="1795270"/>
              <a:chOff x="9034351" y="2441361"/>
              <a:chExt cx="2108228" cy="1795270"/>
            </a:xfrm>
          </p:grpSpPr>
          <p:sp>
            <p:nvSpPr>
              <p:cNvPr id="32" name="TextBox 32"/>
              <p:cNvSpPr txBox="1"/>
              <p:nvPr/>
            </p:nvSpPr>
            <p:spPr>
              <a:xfrm>
                <a:off x="979521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75000">
                    <a:srgbClr val="FF5100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06</a:t>
                </a:r>
                <a:endParaRPr lang="en-US" sz="1100"/>
              </a:p>
            </p:txBody>
          </p:sp>
          <p:grpSp>
            <p:nvGrpSpPr>
              <p:cNvPr id="33" name="Group 33"/>
              <p:cNvGrpSpPr/>
              <p:nvPr/>
            </p:nvGrpSpPr>
            <p:grpSpPr>
              <a:xfrm rot="0">
                <a:off x="9034351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34" name="TextBox 34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000000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携手未来</a:t>
                  </a:r>
                  <a:endParaRPr lang="en-US" sz="1100"/>
                </a:p>
              </p:txBody>
            </p:sp>
            <p:sp>
              <p:nvSpPr>
                <p:cNvPr id="35" name="AutoShape 35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0E1556">
                          <a:alpha val="0"/>
                        </a:srgbClr>
                      </a:gs>
                      <a:gs pos="100000">
                        <a:srgbClr val="0E1556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</p:grpSp>
      <p:sp>
        <p:nvSpPr>
          <p:cNvPr id="36" name="TextBox 3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战略定位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融汇东方智慧与现代商业，打造全球领先的文化教育生态集团，成为新时代企业家与家庭成长的摇篮。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befb17a-413e-4f04-9933-343cb3633e5f"/>
          <p:cNvGrpSpPr/>
          <p:nvPr/>
        </p:nvGrpSpPr>
        <p:grpSpPr>
          <a:xfrm rot="0">
            <a:off x="660400" y="1130300"/>
            <a:ext cx="11531601" cy="5727701"/>
            <a:chOff x="660400" y="1130300"/>
            <a:chExt cx="11531601" cy="5727701"/>
          </a:xfrm>
        </p:grpSpPr>
        <p:sp>
          <p:nvSpPr>
            <p:cNvPr id="3" name="AutoShape 3"/>
            <p:cNvSpPr/>
            <p:nvPr/>
          </p:nvSpPr>
          <p:spPr>
            <a:xfrm>
              <a:off x="5454420" y="4494106"/>
              <a:ext cx="6737580" cy="2363895"/>
            </a:xfrm>
            <a:custGeom>
              <a:avLst/>
              <a:gdLst/>
              <a:ahLst/>
              <a:cxnLst/>
              <a:rect l="l" t="t" r="r" b="b"/>
              <a:pathLst>
                <a:path w="6737580" h="2363895">
                  <a:moveTo>
                    <a:pt x="3586288" y="0"/>
                  </a:moveTo>
                  <a:cubicBezTo>
                    <a:pt x="4798310" y="0"/>
                    <a:pt x="5881247" y="552678"/>
                    <a:pt x="6596829" y="1419762"/>
                  </a:cubicBezTo>
                  <a:lnTo>
                    <a:pt x="6737580" y="1607986"/>
                  </a:lnTo>
                  <a:lnTo>
                    <a:pt x="6737580" y="2363895"/>
                  </a:lnTo>
                  <a:lnTo>
                    <a:pt x="0" y="2363895"/>
                  </a:lnTo>
                  <a:lnTo>
                    <a:pt x="69573" y="2210005"/>
                  </a:lnTo>
                  <a:cubicBezTo>
                    <a:pt x="699657" y="902366"/>
                    <a:pt x="2037593" y="0"/>
                    <a:pt x="3586288" y="0"/>
                  </a:cubicBezTo>
                  <a:close/>
                </a:path>
              </a:pathLst>
            </a:custGeom>
            <a:solidFill>
              <a:srgbClr val="0E1556">
                <a:alpha val="14901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10417176" y="2327275"/>
              <a:ext cx="1774825" cy="2203450"/>
            </a:xfrm>
            <a:custGeom>
              <a:avLst/>
              <a:gdLst/>
              <a:ahLst/>
              <a:cxnLst/>
              <a:rect l="l" t="t" r="r" b="b"/>
              <a:pathLst>
                <a:path w="1774825" h="2203450">
                  <a:moveTo>
                    <a:pt x="1101725" y="0"/>
                  </a:moveTo>
                  <a:cubicBezTo>
                    <a:pt x="1329900" y="0"/>
                    <a:pt x="1541874" y="69365"/>
                    <a:pt x="1717710" y="188158"/>
                  </a:cubicBezTo>
                  <a:lnTo>
                    <a:pt x="1774825" y="230867"/>
                  </a:lnTo>
                  <a:lnTo>
                    <a:pt x="1774825" y="1972583"/>
                  </a:lnTo>
                  <a:lnTo>
                    <a:pt x="1717710" y="2015293"/>
                  </a:lnTo>
                  <a:cubicBezTo>
                    <a:pt x="1541874" y="2134086"/>
                    <a:pt x="1329900" y="2203450"/>
                    <a:pt x="1101725" y="2203450"/>
                  </a:cubicBezTo>
                  <a:cubicBezTo>
                    <a:pt x="493259" y="2203450"/>
                    <a:pt x="0" y="1710191"/>
                    <a:pt x="0" y="1101725"/>
                  </a:cubicBezTo>
                  <a:cubicBezTo>
                    <a:pt x="0" y="493259"/>
                    <a:pt x="493259" y="0"/>
                    <a:pt x="1101725" y="0"/>
                  </a:cubicBezTo>
                  <a:close/>
                </a:path>
              </a:pathLst>
            </a:custGeom>
            <a:solidFill>
              <a:srgbClr val="1B45AE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660400" y="1130300"/>
              <a:ext cx="10858500" cy="61722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文化复兴与教育升级的交汇点</a:t>
              </a:r>
              <a:endParaRPr lang="en-US" sz="1100"/>
            </a:p>
          </p:txBody>
        </p:sp>
        <p:grpSp>
          <p:nvGrpSpPr>
            <p:cNvPr id="6" name="Group 6"/>
            <p:cNvGrpSpPr/>
            <p:nvPr/>
          </p:nvGrpSpPr>
          <p:grpSpPr>
            <a:xfrm rot="0">
              <a:off x="787400" y="2274252"/>
              <a:ext cx="4667020" cy="1759268"/>
              <a:chOff x="787400" y="2274252"/>
              <a:chExt cx="4667020" cy="1759268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787400" y="2274252"/>
                <a:ext cx="4667020" cy="1759268"/>
              </a:xfrm>
              <a:prstGeom prst="roundRect">
                <a:avLst>
                  <a:gd name="adj" fmla="val 11469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74871" y="2335212"/>
                <a:ext cx="484188" cy="484188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359058" y="2335213"/>
                <a:ext cx="3768766" cy="4841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6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政策东风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359057" y="2819400"/>
                <a:ext cx="3768766" cy="112775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0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国家大力推动“文化自信”与“教育强国”战略，为融合传统文化与现代教育的创新模式提供了广阔空间。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5750156" y="2274252"/>
              <a:ext cx="4667020" cy="1759268"/>
              <a:chOff x="5750156" y="2274252"/>
              <a:chExt cx="4667020" cy="1759268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5750156" y="2274252"/>
                <a:ext cx="4667020" cy="1759268"/>
              </a:xfrm>
              <a:prstGeom prst="roundRect">
                <a:avLst>
                  <a:gd name="adj" fmla="val 11469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5837627" y="2335212"/>
                <a:ext cx="484188" cy="484188"/>
              </a:xfrm>
              <a:prstGeom prst="ellipse">
                <a:avLst/>
              </a:prstGeom>
              <a:solidFill>
                <a:srgbClr val="FFA2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321814" y="2335213"/>
                <a:ext cx="3768766" cy="4841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6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市场痛点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321813" y="2819400"/>
                <a:ext cx="3768766" cy="112775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0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现有教育体系普遍存在“重知识、轻智慧”、“重说教、轻体验”的困境，市场对能够真正提升生命品质的教育需求迫切。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787400" y="4388565"/>
              <a:ext cx="4667020" cy="1759268"/>
              <a:chOff x="787400" y="4388565"/>
              <a:chExt cx="4667020" cy="1759268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787400" y="4388565"/>
                <a:ext cx="4667020" cy="1759268"/>
              </a:xfrm>
              <a:prstGeom prst="roundRect">
                <a:avLst>
                  <a:gd name="adj" fmla="val 11469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874871" y="4449525"/>
                <a:ext cx="484188" cy="484188"/>
              </a:xfrm>
              <a:prstGeom prst="ellipse">
                <a:avLst/>
              </a:prstGeom>
              <a:solidFill>
                <a:srgbClr val="39BE8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359058" y="4449526"/>
                <a:ext cx="3768766" cy="4841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6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东方智慧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359057" y="4933713"/>
                <a:ext cx="3768766" cy="112775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0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以赵越教授“开心教育”体系为代表的东方智慧，历经十余年实践验证，为解决现代人身心困惑、激发内在潜能提供了有效路径。</a:t>
                </a:r>
                <a:endParaRPr lang="en-US" sz="1100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0">
              <a:off x="5750156" y="4388565"/>
              <a:ext cx="4667020" cy="1759268"/>
              <a:chOff x="5750156" y="4388565"/>
              <a:chExt cx="4667020" cy="1759268"/>
            </a:xfrm>
          </p:grpSpPr>
          <p:sp>
            <p:nvSpPr>
              <p:cNvPr id="22" name="AutoShape 22"/>
              <p:cNvSpPr/>
              <p:nvPr/>
            </p:nvSpPr>
            <p:spPr>
              <a:xfrm>
                <a:off x="5750156" y="4388565"/>
                <a:ext cx="4667020" cy="1759268"/>
              </a:xfrm>
              <a:prstGeom prst="roundRect">
                <a:avLst>
                  <a:gd name="adj" fmla="val 11469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837627" y="4449525"/>
                <a:ext cx="484188" cy="484188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321814" y="4449526"/>
                <a:ext cx="3768766" cy="4841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6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杭州优势</a:t>
                </a:r>
                <a:endParaRPr lang="en-US" sz="11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6321813" y="4933713"/>
                <a:ext cx="3768766" cy="112775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0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集团总部位于中国数字经济高地杭州，可整合阿里、网易等生态资源，为教育创新插上科技的翅膀。</a:t>
                </a:r>
                <a:endParaRPr lang="en-US" sz="1100"/>
              </a:p>
            </p:txBody>
          </p:sp>
        </p:grpSp>
      </p:grpSp>
      <p:sp>
        <p:nvSpPr>
          <p:cNvPr id="26" name="TextBox 2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时代机遇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a9c3cba-ba5c-4d62-847c-2e57168212a2"/>
          <p:cNvGrpSpPr/>
          <p:nvPr/>
        </p:nvGrpSpPr>
        <p:grpSpPr>
          <a:xfrm rot="0">
            <a:off x="660400" y="0"/>
            <a:ext cx="10219068" cy="6858000"/>
            <a:chOff x="660400" y="0"/>
            <a:chExt cx="10219068" cy="6858000"/>
          </a:xfrm>
        </p:grpSpPr>
        <p:sp>
          <p:nvSpPr>
            <p:cNvPr id="3" name="AutoShape 3"/>
            <p:cNvSpPr/>
            <p:nvPr/>
          </p:nvSpPr>
          <p:spPr>
            <a:xfrm>
              <a:off x="1312532" y="0"/>
              <a:ext cx="9566936" cy="6858000"/>
            </a:xfrm>
            <a:custGeom>
              <a:avLst/>
              <a:gdLst/>
              <a:ahLst/>
              <a:cxnLst/>
              <a:rect l="l" t="t" r="r" b="b"/>
              <a:pathLst>
                <a:path w="9566936" h="6858000">
                  <a:moveTo>
                    <a:pt x="1666829" y="0"/>
                  </a:moveTo>
                  <a:lnTo>
                    <a:pt x="7900107" y="0"/>
                  </a:lnTo>
                  <a:lnTo>
                    <a:pt x="7999764" y="86446"/>
                  </a:lnTo>
                  <a:cubicBezTo>
                    <a:pt x="8962511" y="962697"/>
                    <a:pt x="9566936" y="2226764"/>
                    <a:pt x="9566936" y="3632200"/>
                  </a:cubicBezTo>
                  <a:cubicBezTo>
                    <a:pt x="9566936" y="4872291"/>
                    <a:pt x="9096363" y="6002319"/>
                    <a:pt x="8324277" y="6852988"/>
                  </a:cubicBezTo>
                  <a:lnTo>
                    <a:pt x="8319505" y="6858000"/>
                  </a:lnTo>
                  <a:lnTo>
                    <a:pt x="1247431" y="6858000"/>
                  </a:lnTo>
                  <a:lnTo>
                    <a:pt x="1242659" y="6852988"/>
                  </a:lnTo>
                  <a:cubicBezTo>
                    <a:pt x="470574" y="6002319"/>
                    <a:pt x="0" y="4872291"/>
                    <a:pt x="0" y="3632200"/>
                  </a:cubicBezTo>
                  <a:cubicBezTo>
                    <a:pt x="0" y="2226764"/>
                    <a:pt x="604426" y="962697"/>
                    <a:pt x="1567173" y="86446"/>
                  </a:cubicBezTo>
                  <a:close/>
                </a:path>
              </a:pathLst>
            </a:custGeom>
            <a:solidFill>
              <a:srgbClr val="0E1556">
                <a:alpha val="5098"/>
              </a:srgbClr>
            </a:soli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2148114" y="0"/>
              <a:ext cx="7895772" cy="6858000"/>
            </a:xfrm>
            <a:custGeom>
              <a:avLst/>
              <a:gdLst/>
              <a:ahLst/>
              <a:cxnLst/>
              <a:rect l="l" t="t" r="r" b="b"/>
              <a:pathLst>
                <a:path w="7895772" h="6858000">
                  <a:moveTo>
                    <a:pt x="2387951" y="0"/>
                  </a:moveTo>
                  <a:lnTo>
                    <a:pt x="5507822" y="0"/>
                  </a:lnTo>
                  <a:lnTo>
                    <a:pt x="5659458" y="68649"/>
                  </a:lnTo>
                  <a:cubicBezTo>
                    <a:pt x="6982664" y="707125"/>
                    <a:pt x="7895772" y="2062880"/>
                    <a:pt x="7895772" y="3632200"/>
                  </a:cubicBezTo>
                  <a:cubicBezTo>
                    <a:pt x="7895772" y="4860364"/>
                    <a:pt x="7336515" y="5957724"/>
                    <a:pt x="6459108" y="6682835"/>
                  </a:cubicBezTo>
                  <a:lnTo>
                    <a:pt x="6225190" y="6858000"/>
                  </a:lnTo>
                  <a:lnTo>
                    <a:pt x="1670582" y="6858000"/>
                  </a:lnTo>
                  <a:lnTo>
                    <a:pt x="1436664" y="6682835"/>
                  </a:lnTo>
                  <a:cubicBezTo>
                    <a:pt x="559258" y="5957724"/>
                    <a:pt x="0" y="4860364"/>
                    <a:pt x="0" y="3632200"/>
                  </a:cubicBezTo>
                  <a:cubicBezTo>
                    <a:pt x="0" y="2062880"/>
                    <a:pt x="913109" y="707125"/>
                    <a:pt x="2236315" y="68649"/>
                  </a:cubicBezTo>
                  <a:close/>
                </a:path>
              </a:pathLst>
            </a:custGeom>
            <a:solidFill>
              <a:srgbClr val="0E1556">
                <a:alpha val="5098"/>
              </a:srgbClr>
            </a:solidFill>
            <a:ln w="9525">
              <a:solidFill>
                <a:srgbClr val="FFFFFF">
                  <a:alpha val="100000"/>
                </a:srgbClr>
              </a:solidFill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3875852" y="1459763"/>
              <a:ext cx="4466014" cy="4472250"/>
            </a:xfrm>
            <a:prstGeom prst="ellipse">
              <a:avLst/>
            </a:prstGeom>
            <a:solidFill>
              <a:srgbClr val="0E1556">
                <a:alpha val="14901"/>
              </a:srgbClr>
            </a:solidFill>
            <a:ln w="9525">
              <a:solidFill>
                <a:srgbClr val="FFFFFF">
                  <a:alpha val="100000"/>
                </a:srgbClr>
              </a:solidFill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2571230" y="2764995"/>
              <a:ext cx="1122172" cy="1122172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132316" y="3887168"/>
              <a:ext cx="0" cy="423621"/>
            </a:xfrm>
            <a:prstGeom prst="line">
              <a:avLst/>
            </a:prstGeom>
            <a:ln w="12700">
              <a:solidFill>
                <a:srgbClr val="768394">
                  <a:alpha val="50196"/>
                </a:srgbClr>
              </a:solidFill>
              <a:prstDash val="sysDash"/>
              <a:headEnd type="none"/>
              <a:tailEnd type="oval"/>
            </a:ln>
          </p:spPr>
        </p:sp>
        <p:sp>
          <p:nvSpPr>
            <p:cNvPr id="8" name="AutoShape 8"/>
            <p:cNvSpPr/>
            <p:nvPr/>
          </p:nvSpPr>
          <p:spPr>
            <a:xfrm>
              <a:off x="5528564" y="3300958"/>
              <a:ext cx="1122172" cy="1122172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 flipV="1">
              <a:off x="6089650" y="2877338"/>
              <a:ext cx="0" cy="423621"/>
            </a:xfrm>
            <a:prstGeom prst="line">
              <a:avLst/>
            </a:prstGeom>
            <a:ln w="12700">
              <a:solidFill>
                <a:srgbClr val="768394">
                  <a:alpha val="50196"/>
                </a:srgbClr>
              </a:solidFill>
              <a:prstDash val="sysDash"/>
              <a:headEnd type="none"/>
              <a:tailEnd type="oval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8485898" y="2764995"/>
              <a:ext cx="1122172" cy="1122172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9046983" y="3887168"/>
              <a:ext cx="0" cy="423621"/>
            </a:xfrm>
            <a:prstGeom prst="line">
              <a:avLst/>
            </a:prstGeom>
            <a:ln w="12700">
              <a:solidFill>
                <a:srgbClr val="768394">
                  <a:alpha val="50196"/>
                </a:srgbClr>
              </a:solidFill>
              <a:prstDash val="sysDash"/>
              <a:headEnd type="none"/>
              <a:tailEnd type="oval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3693402" y="3326081"/>
              <a:ext cx="1835162" cy="535963"/>
            </a:xfrm>
            <a:prstGeom prst="line">
              <a:avLst/>
            </a:prstGeom>
            <a:ln w="12700">
              <a:solidFill>
                <a:srgbClr val="768394">
                  <a:alpha val="50196"/>
                </a:srgbClr>
              </a:solidFill>
              <a:prstDash val="sysDash"/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 flipH="1">
              <a:off x="6650736" y="3326081"/>
              <a:ext cx="1835162" cy="535963"/>
            </a:xfrm>
            <a:prstGeom prst="line">
              <a:avLst/>
            </a:prstGeom>
            <a:ln w="12700">
              <a:solidFill>
                <a:srgbClr val="768394">
                  <a:alpha val="50196"/>
                </a:srgbClr>
              </a:solidFill>
              <a:prstDash val="sysDash"/>
              <a:headEnd type="none"/>
              <a:tailEnd type="none"/>
            </a:ln>
          </p:spPr>
        </p:sp>
        <p:sp>
          <p:nvSpPr>
            <p:cNvPr id="14" name="AutoShape 14"/>
            <p:cNvSpPr/>
            <p:nvPr/>
          </p:nvSpPr>
          <p:spPr>
            <a:xfrm flipH="1">
              <a:off x="1334788" y="4361938"/>
              <a:ext cx="3595060" cy="1825864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15" name="Group 15"/>
            <p:cNvGrpSpPr/>
            <p:nvPr/>
          </p:nvGrpSpPr>
          <p:grpSpPr>
            <a:xfrm rot="0">
              <a:off x="1508084" y="2851311"/>
              <a:ext cx="3248471" cy="2887398"/>
              <a:chOff x="1508084" y="2851311"/>
              <a:chExt cx="3248471" cy="2887398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508084" y="4518671"/>
                <a:ext cx="3248468" cy="47502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传统教育之困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508087" y="5074667"/>
                <a:ext cx="3248468" cy="66404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传统教育机构模式单一，依赖线下流量，内容同质化，难以形成数据沉淀与规模效应，更无法触及教育本质。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657546" y="2851311"/>
                <a:ext cx="949541" cy="94954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75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sp>
          <p:nvSpPr>
            <p:cNvPr id="19" name="AutoShape 19"/>
            <p:cNvSpPr/>
            <p:nvPr/>
          </p:nvSpPr>
          <p:spPr>
            <a:xfrm flipH="1">
              <a:off x="4292120" y="1076597"/>
              <a:ext cx="3595060" cy="1825864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20" name="Group 20"/>
            <p:cNvGrpSpPr/>
            <p:nvPr/>
          </p:nvGrpSpPr>
          <p:grpSpPr>
            <a:xfrm rot="0">
              <a:off x="4465419" y="1233330"/>
              <a:ext cx="3248468" cy="3109172"/>
              <a:chOff x="4465419" y="1233330"/>
              <a:chExt cx="3248468" cy="3109172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4465419" y="1233330"/>
                <a:ext cx="3248468" cy="47502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精心教育破局点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465419" y="1789326"/>
                <a:ext cx="3248468" cy="66404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构建“内容研发+场景体验+数据赋能”的三层飞轮模型，将一次性课程转化为持续性成长价值。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617840" y="3392961"/>
                <a:ext cx="949541" cy="94954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75000">
                    <a:srgbClr val="FF5100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sp>
          <p:nvSpPr>
            <p:cNvPr id="24" name="AutoShape 24"/>
            <p:cNvSpPr/>
            <p:nvPr/>
          </p:nvSpPr>
          <p:spPr>
            <a:xfrm flipH="1">
              <a:off x="7249453" y="4361938"/>
              <a:ext cx="3595060" cy="1825864"/>
            </a:xfrm>
            <a:prstGeom prst="roundRect">
              <a:avLst/>
            </a:prstGeom>
            <a:solidFill>
              <a:srgbClr val="FFFFFF">
                <a:alpha val="100000"/>
              </a:srgbClr>
            </a:solidFill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25" name="Group 25"/>
            <p:cNvGrpSpPr/>
            <p:nvPr/>
          </p:nvGrpSpPr>
          <p:grpSpPr>
            <a:xfrm rot="0">
              <a:off x="7422752" y="2851311"/>
              <a:ext cx="3248468" cy="2887398"/>
              <a:chOff x="7422752" y="2851311"/>
              <a:chExt cx="3248468" cy="2887398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7422752" y="4518671"/>
                <a:ext cx="3248468" cy="47502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0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核心价值重构</a:t>
                </a:r>
                <a:endParaRPr lang="en-US" sz="1100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7422752" y="5074667"/>
                <a:ext cx="3248468" cy="66404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从“传授知识”到“唤醒智慧”，从“解决表象”到“疗愈根源”，从“商业机构”到“社会价值共创体”。</a:t>
                </a:r>
                <a:endParaRPr lang="en-US" sz="11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578134" y="2851311"/>
                <a:ext cx="949541" cy="94954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1B45AE">
                      <a:alpha val="100000"/>
                      <a:lumMod val="60000"/>
                      <a:lumOff val="40000"/>
                    </a:srgbClr>
                  </a:gs>
                  <a:gs pos="75000">
                    <a:srgbClr val="1B45AE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660400" y="1130299"/>
              <a:ext cx="2664353" cy="1634695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从单一品牌到生态系统的跃迁</a:t>
              </a:r>
              <a:endParaRPr lang="en-US" sz="1100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顶层逻辑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fc077ff-5bda-4808-a190-a91f3c723622"/>
          <p:cNvGrpSpPr/>
          <p:nvPr/>
        </p:nvGrpSpPr>
        <p:grpSpPr>
          <a:xfrm rot="0">
            <a:off x="0" y="1130299"/>
            <a:ext cx="12210680" cy="5087621"/>
            <a:chOff x="0" y="1130299"/>
            <a:chExt cx="12210680" cy="5087621"/>
          </a:xfrm>
        </p:grpSpPr>
        <p:sp>
          <p:nvSpPr>
            <p:cNvPr id="3" name="AutoShape 3"/>
            <p:cNvSpPr/>
            <p:nvPr/>
          </p:nvSpPr>
          <p:spPr>
            <a:xfrm>
              <a:off x="660400" y="3218337"/>
              <a:ext cx="0" cy="2872583"/>
            </a:xfrm>
            <a:prstGeom prst="line">
              <a:avLst/>
            </a:prstGeom>
            <a:ln w="6350">
              <a:solidFill>
                <a:srgbClr val="B9D70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4353160" y="2754787"/>
              <a:ext cx="0" cy="3101184"/>
            </a:xfrm>
            <a:prstGeom prst="line">
              <a:avLst/>
            </a:prstGeom>
            <a:ln w="6350">
              <a:solidFill>
                <a:srgbClr val="B9D70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8045921" y="2087817"/>
              <a:ext cx="0" cy="3238186"/>
            </a:xfrm>
            <a:prstGeom prst="line">
              <a:avLst/>
            </a:prstGeom>
            <a:ln w="6350">
              <a:solidFill>
                <a:srgbClr val="B9D70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4000500"/>
              <a:ext cx="12210680" cy="2133600"/>
            </a:xfrm>
            <a:custGeom>
              <a:avLst/>
              <a:gdLst/>
              <a:ahLst/>
              <a:cxnLst/>
              <a:rect l="l" t="t" r="r" b="b"/>
              <a:pathLst>
                <a:path w="9178025" h="2396000">
                  <a:moveTo>
                    <a:pt x="9178025" y="0"/>
                  </a:moveTo>
                  <a:cubicBezTo>
                    <a:pt x="9178025" y="0"/>
                    <a:pt x="7477029" y="2057396"/>
                    <a:pt x="566731" y="2375320"/>
                  </a:cubicBezTo>
                  <a:lnTo>
                    <a:pt x="0" y="2396000"/>
                  </a:lnTo>
                  <a:lnTo>
                    <a:pt x="0" y="2390851"/>
                  </a:lnTo>
                  <a:lnTo>
                    <a:pt x="166236" y="2383195"/>
                  </a:lnTo>
                  <a:cubicBezTo>
                    <a:pt x="2119736" y="2285564"/>
                    <a:pt x="6325680" y="1884668"/>
                    <a:pt x="8717226" y="239616"/>
                  </a:cubicBezTo>
                  <a:lnTo>
                    <a:pt x="8551338" y="73728"/>
                  </a:lnTo>
                  <a:close/>
                </a:path>
              </a:pathLst>
            </a:custGeom>
            <a:solidFill>
              <a:srgbClr val="0E1556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60399" y="1130299"/>
              <a:ext cx="7175938" cy="1290217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十年万亿路径，三步跨越实现愿景</a:t>
              </a:r>
              <a:endParaRPr lang="en-US" sz="1100"/>
            </a:p>
          </p:txBody>
        </p:sp>
        <p:grpSp>
          <p:nvGrpSpPr>
            <p:cNvPr id="8" name="Group 8"/>
            <p:cNvGrpSpPr/>
            <p:nvPr/>
          </p:nvGrpSpPr>
          <p:grpSpPr>
            <a:xfrm rot="0">
              <a:off x="660400" y="2989646"/>
              <a:ext cx="3493373" cy="3228274"/>
              <a:chOff x="660400" y="2989646"/>
              <a:chExt cx="3493373" cy="3228274"/>
            </a:xfrm>
          </p:grpSpPr>
          <p:sp>
            <p:nvSpPr>
              <p:cNvPr id="9" name="AutoShape 9"/>
              <p:cNvSpPr/>
              <p:nvPr/>
            </p:nvSpPr>
            <p:spPr>
              <a:xfrm>
                <a:off x="660400" y="5963920"/>
                <a:ext cx="254000" cy="254000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660400" y="2989646"/>
                <a:ext cx="3289478" cy="457382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7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64295" y="4177790"/>
                <a:ext cx="3289478" cy="936500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3年内，以“开心研修营”等王牌课程为核心，打造线上+线下融合的OMO教育平台，积累百万级用户数据，估值突破50亿。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64295" y="3551169"/>
                <a:ext cx="3289478" cy="62662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第一阶段：内容筑基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4353160" y="2526096"/>
              <a:ext cx="3483177" cy="3456875"/>
              <a:chOff x="4353160" y="2526096"/>
              <a:chExt cx="3483177" cy="3456875"/>
            </a:xfrm>
          </p:grpSpPr>
          <p:sp>
            <p:nvSpPr>
              <p:cNvPr id="14" name="AutoShape 14"/>
              <p:cNvSpPr/>
              <p:nvPr/>
            </p:nvSpPr>
            <p:spPr>
              <a:xfrm>
                <a:off x="4353160" y="5728971"/>
                <a:ext cx="254000" cy="254000"/>
              </a:xfrm>
              <a:prstGeom prst="ellipse">
                <a:avLst/>
              </a:prstGeom>
              <a:solidFill>
                <a:srgbClr val="FF5100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353160" y="2526096"/>
                <a:ext cx="3289478" cy="457382"/>
              </a:xfrm>
              <a:prstGeom prst="roundRect">
                <a:avLst>
                  <a:gd name="adj" fmla="val 50000"/>
                </a:avLst>
              </a:prstGeom>
              <a:solidFill>
                <a:srgbClr val="FF5100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7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4546859" y="3714240"/>
                <a:ext cx="3289478" cy="936500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6年内，构建“青少年成长+父母课堂+企业咨询”三大产品矩阵，与保险、文旅等巨头合资，启动数据资产证券化（ABS），估值达500亿。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4546859" y="3087619"/>
                <a:ext cx="3289478" cy="62662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第二阶段：生态扩展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8045921" y="1859126"/>
              <a:ext cx="3472979" cy="3593877"/>
              <a:chOff x="8045921" y="1859126"/>
              <a:chExt cx="3472979" cy="3593877"/>
            </a:xfrm>
          </p:grpSpPr>
          <p:sp>
            <p:nvSpPr>
              <p:cNvPr id="19" name="AutoShape 19"/>
              <p:cNvSpPr/>
              <p:nvPr/>
            </p:nvSpPr>
            <p:spPr>
              <a:xfrm>
                <a:off x="8045921" y="5199003"/>
                <a:ext cx="254000" cy="254000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8045921" y="1859126"/>
                <a:ext cx="3289478" cy="457382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000000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7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8229422" y="3047270"/>
                <a:ext cx="3289478" cy="936500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10年内，将“精心教育”品牌与数据资产转化为万亿市值，申请科创板/港股上市，成为全球教育科技领域的标准制定者。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229422" y="2420649"/>
                <a:ext cx="3289478" cy="62662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第三阶段：资本化期</a:t>
                </a:r>
                <a:endParaRPr lang="en-US" sz="1100"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战略总览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商业模式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以“开心教育”为核心，构建数据驱动的三层收入飞轮，撬动万亿市值。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cea92ca-2bc3-440c-b89c-bee1d52afb62"/>
          <p:cNvGrpSpPr/>
          <p:nvPr>
            <p:custDataLst>
              <p:tags r:id="rId1"/>
            </p:custDataLst>
          </p:nvPr>
        </p:nvGrpSpPr>
        <p:grpSpPr>
          <a:xfrm rot="0">
            <a:off x="660399" y="1130301"/>
            <a:ext cx="10858500" cy="4642316"/>
            <a:chOff x="660399" y="1130301"/>
            <a:chExt cx="10858500" cy="4642316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807177" y="2290970"/>
              <a:ext cx="3451176" cy="2494722"/>
              <a:chOff x="1624835" y="2290970"/>
              <a:chExt cx="3097155" cy="2494722"/>
            </a:xfrm>
          </p:grpSpPr>
          <p:sp>
            <p:nvSpPr>
              <p:cNvPr id="4" name="AutoShape 4"/>
              <p:cNvSpPr/>
              <p:nvPr>
                <p:custDataLst>
                  <p:tags r:id="rId2"/>
                </p:custDataLst>
              </p:nvPr>
            </p:nvSpPr>
            <p:spPr>
              <a:xfrm>
                <a:off x="1624835" y="2290970"/>
                <a:ext cx="3097155" cy="2494722"/>
              </a:xfrm>
              <a:prstGeom prst="roundRect">
                <a:avLst>
                  <a:gd name="adj" fmla="val 9155"/>
                </a:avLst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TextBox 5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831674" y="2473960"/>
                <a:ext cx="2683477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核心课程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831674" y="3146257"/>
                <a:ext cx="2683477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以</a:t>
                </a:r>
                <a:r>
                  <a:rPr lang="zh-CN" altLang="en-US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八仙导师</a:t>
                </a: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《</a:t>
                </a:r>
                <a:r>
                  <a:rPr lang="zh-CN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八仙系列课程</a:t>
                </a: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》 为核心，提供高密度、沉浸式的心智成长体验，解决企业家与个体的深层困惑。</a:t>
                </a:r>
                <a:endParaRPr lang="en-US" sz="1100"/>
              </a:p>
            </p:txBody>
          </p:sp>
        </p:grpSp>
        <p:sp>
          <p:nvSpPr>
            <p:cNvPr id="7" name="TextBox 7"/>
            <p:cNvSpPr txBox="1"/>
            <p:nvPr>
              <p:custDataLst>
                <p:tags r:id="rId5"/>
              </p:custDataLst>
            </p:nvPr>
          </p:nvSpPr>
          <p:spPr>
            <a:xfrm>
              <a:off x="2288444" y="5279857"/>
              <a:ext cx="492760" cy="492760"/>
            </a:xfrm>
            <a:prstGeom prst="ellipse">
              <a:avLst/>
            </a:prstGeom>
            <a:solidFill>
              <a:srgbClr val="0E1556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01</a:t>
              </a:r>
              <a:endParaRPr lang="en-US" sz="1100"/>
            </a:p>
          </p:txBody>
        </p:sp>
        <p:grpSp>
          <p:nvGrpSpPr>
            <p:cNvPr id="8" name="Group 8"/>
            <p:cNvGrpSpPr/>
            <p:nvPr/>
          </p:nvGrpSpPr>
          <p:grpSpPr>
            <a:xfrm rot="0">
              <a:off x="4258354" y="2290970"/>
              <a:ext cx="3655678" cy="2494722"/>
              <a:chOff x="4449311" y="2290970"/>
              <a:chExt cx="3280679" cy="2494722"/>
            </a:xfrm>
          </p:grpSpPr>
          <p:sp>
            <p:nvSpPr>
              <p:cNvPr id="9" name="AutoShape 9"/>
              <p:cNvSpPr/>
              <p:nvPr>
                <p:custDataLst>
                  <p:tags r:id="rId6"/>
                </p:custDataLst>
              </p:nvPr>
            </p:nvSpPr>
            <p:spPr>
              <a:xfrm>
                <a:off x="4449311" y="2290970"/>
                <a:ext cx="3280679" cy="2494722"/>
              </a:xfrm>
              <a:prstGeom prst="roundRect">
                <a:avLst>
                  <a:gd name="adj" fmla="val 9155"/>
                </a:avLst>
              </a:prstGeom>
              <a:ln w="12700">
                <a:solidFill>
                  <a:srgbClr val="0E1556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0" name="TextBox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747912" y="2473960"/>
                <a:ext cx="2683476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zh-CN" alt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企业家</a:t>
                </a: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教育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4747912" y="3146257"/>
                <a:ext cx="2683476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推出《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企业家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研修营》，聚焦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百年企业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教育八大核心板块，破解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发展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困局，构建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企业家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强大的心理韧性。</a:t>
                </a:r>
                <a:endParaRPr lang="en-US" sz="1100"/>
              </a:p>
            </p:txBody>
          </p:sp>
        </p:grpSp>
        <p:sp>
          <p:nvSpPr>
            <p:cNvPr id="12" name="TextBox 12"/>
            <p:cNvSpPr txBox="1"/>
            <p:nvPr>
              <p:custDataLst>
                <p:tags r:id="rId9"/>
              </p:custDataLst>
            </p:nvPr>
          </p:nvSpPr>
          <p:spPr>
            <a:xfrm>
              <a:off x="5846163" y="5279857"/>
              <a:ext cx="492760" cy="492760"/>
            </a:xfrm>
            <a:prstGeom prst="ellipse">
              <a:avLst/>
            </a:prstGeom>
            <a:solidFill>
              <a:srgbClr val="0E1556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02</a:t>
              </a:r>
              <a:endParaRPr lang="en-US" sz="1100"/>
            </a:p>
          </p:txBody>
        </p:sp>
        <p:grpSp>
          <p:nvGrpSpPr>
            <p:cNvPr id="13" name="Group 13"/>
            <p:cNvGrpSpPr/>
            <p:nvPr/>
          </p:nvGrpSpPr>
          <p:grpSpPr>
            <a:xfrm rot="0">
              <a:off x="7920946" y="2290970"/>
              <a:ext cx="3451176" cy="2494722"/>
              <a:chOff x="7470010" y="2290970"/>
              <a:chExt cx="3097155" cy="2494722"/>
            </a:xfrm>
          </p:grpSpPr>
          <p:sp>
            <p:nvSpPr>
              <p:cNvPr id="14" name="AutoShape 14"/>
              <p:cNvSpPr/>
              <p:nvPr>
                <p:custDataLst>
                  <p:tags r:id="rId10"/>
                </p:custDataLst>
              </p:nvPr>
            </p:nvSpPr>
            <p:spPr>
              <a:xfrm>
                <a:off x="7470010" y="2290970"/>
                <a:ext cx="3097155" cy="2494722"/>
              </a:xfrm>
              <a:prstGeom prst="roundRect">
                <a:avLst>
                  <a:gd name="adj" fmla="val 9155"/>
                </a:avLst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5" name="TextBox 1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676850" y="2473960"/>
                <a:ext cx="2683477" cy="67229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现金流模型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676850" y="3146257"/>
                <a:ext cx="2683477" cy="14613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通过课程学费、会员费、线上内容订阅费等，形成稳定、可预测的经营性现金流，支撑线下网络扩张。</a:t>
                </a:r>
                <a:endParaRPr lang="en-US" sz="1100"/>
              </a:p>
            </p:txBody>
          </p:sp>
        </p:grpSp>
        <p:sp>
          <p:nvSpPr>
            <p:cNvPr id="17" name="TextBox 17"/>
            <p:cNvSpPr txBox="1"/>
            <p:nvPr>
              <p:custDataLst>
                <p:tags r:id="rId13"/>
              </p:custDataLst>
            </p:nvPr>
          </p:nvSpPr>
          <p:spPr>
            <a:xfrm>
              <a:off x="9371746" y="5279857"/>
              <a:ext cx="492760" cy="492760"/>
            </a:xfrm>
            <a:prstGeom prst="ellipse">
              <a:avLst/>
            </a:prstGeom>
            <a:solidFill>
              <a:srgbClr val="0E1556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  <p:txBody>
            <a:bodyPr vert="horz" wrap="non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1600" b="1" i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03</a:t>
              </a:r>
              <a:endParaRPr lang="en-US" sz="11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60399" y="1130301"/>
              <a:ext cx="10858500" cy="48006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线下流量枢纽与现金流引擎</a:t>
              </a:r>
              <a:endParaRPr lang="en-US" sz="1100"/>
            </a:p>
          </p:txBody>
        </p:sp>
        <p:grpSp>
          <p:nvGrpSpPr>
            <p:cNvPr id="19" name="Group 19"/>
            <p:cNvGrpSpPr/>
            <p:nvPr/>
          </p:nvGrpSpPr>
          <p:grpSpPr>
            <a:xfrm rot="0">
              <a:off x="4109050" y="3385931"/>
              <a:ext cx="304800" cy="304800"/>
              <a:chOff x="4579938" y="3385931"/>
              <a:chExt cx="304800" cy="304800"/>
            </a:xfrm>
          </p:grpSpPr>
          <p:sp>
            <p:nvSpPr>
              <p:cNvPr id="20" name="AutoShape 20"/>
              <p:cNvSpPr/>
              <p:nvPr>
                <p:custDataLst>
                  <p:tags r:id="rId14"/>
                </p:custDataLst>
              </p:nvPr>
            </p:nvSpPr>
            <p:spPr>
              <a:xfrm>
                <a:off x="4579938" y="3385931"/>
                <a:ext cx="304800" cy="304800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1" name="AutoShape 2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673069" y="3459304"/>
                <a:ext cx="118539" cy="158052"/>
              </a:xfrm>
              <a:custGeom>
                <a:avLst/>
                <a:gdLst/>
                <a:ahLst/>
                <a:cxnLst/>
                <a:rect l="l" t="t" r="r" b="b"/>
                <a:pathLst>
                  <a:path w="118539" h="158052">
                    <a:moveTo>
                      <a:pt x="39513" y="0"/>
                    </a:moveTo>
                    <a:lnTo>
                      <a:pt x="118539" y="79026"/>
                    </a:lnTo>
                    <a:lnTo>
                      <a:pt x="39513" y="158052"/>
                    </a:lnTo>
                    <a:lnTo>
                      <a:pt x="0" y="118539"/>
                    </a:lnTo>
                    <a:lnTo>
                      <a:pt x="39513" y="79026"/>
                    </a:lnTo>
                    <a:lnTo>
                      <a:pt x="0" y="39513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 rot="0">
              <a:off x="7758534" y="3385931"/>
              <a:ext cx="304800" cy="304800"/>
              <a:chOff x="7294561" y="3385931"/>
              <a:chExt cx="304800" cy="304800"/>
            </a:xfrm>
          </p:grpSpPr>
          <p:sp>
            <p:nvSpPr>
              <p:cNvPr id="23" name="AutoShape 23"/>
              <p:cNvSpPr/>
              <p:nvPr>
                <p:custDataLst>
                  <p:tags r:id="rId16"/>
                </p:custDataLst>
              </p:nvPr>
            </p:nvSpPr>
            <p:spPr>
              <a:xfrm>
                <a:off x="7294561" y="3385931"/>
                <a:ext cx="304800" cy="304800"/>
              </a:xfrm>
              <a:prstGeom prst="ellipse">
                <a:avLst/>
              </a:prstGeom>
              <a:solidFill>
                <a:srgbClr val="0E1556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387692" y="3459305"/>
                <a:ext cx="118539" cy="158052"/>
              </a:xfrm>
              <a:custGeom>
                <a:avLst/>
                <a:gdLst/>
                <a:ahLst/>
                <a:cxnLst/>
                <a:rect l="l" t="t" r="r" b="b"/>
                <a:pathLst>
                  <a:path w="118539" h="158052">
                    <a:moveTo>
                      <a:pt x="39513" y="0"/>
                    </a:moveTo>
                    <a:lnTo>
                      <a:pt x="118539" y="79026"/>
                    </a:lnTo>
                    <a:lnTo>
                      <a:pt x="39513" y="158052"/>
                    </a:lnTo>
                    <a:lnTo>
                      <a:pt x="0" y="118539"/>
                    </a:lnTo>
                    <a:lnTo>
                      <a:pt x="39513" y="79026"/>
                    </a:lnTo>
                    <a:lnTo>
                      <a:pt x="0" y="39513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id="25" name="TextBox 25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基础层：内容与体验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fdf5fb1-364b-4622-9e32-19d89a202b25"/>
          <p:cNvGrpSpPr/>
          <p:nvPr>
            <p:custDataLst>
              <p:tags r:id="rId1"/>
            </p:custDataLst>
          </p:nvPr>
        </p:nvGrpSpPr>
        <p:grpSpPr>
          <a:xfrm rot="0">
            <a:off x="722337" y="1130300"/>
            <a:ext cx="10604499" cy="4597400"/>
            <a:chOff x="722337" y="1130300"/>
            <a:chExt cx="10604499" cy="4597400"/>
          </a:xfrm>
        </p:grpSpPr>
        <p:sp>
          <p:nvSpPr>
            <p:cNvPr id="3" name="TextBox 3"/>
            <p:cNvSpPr txBox="1"/>
            <p:nvPr/>
          </p:nvSpPr>
          <p:spPr>
            <a:xfrm>
              <a:off x="1955800" y="1130300"/>
              <a:ext cx="8280400" cy="698497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b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10倍杠杆增长的核心引擎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722337" y="2631739"/>
              <a:ext cx="10604499" cy="444788"/>
            </a:xfrm>
            <a:prstGeom prst="homePlate">
              <a:avLst/>
            </a:prstGeom>
            <a:solidFill>
              <a:srgbClr val="0E1556">
                <a:alpha val="14901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793750" y="2955285"/>
              <a:ext cx="3101975" cy="2772415"/>
              <a:chOff x="793750" y="2955285"/>
              <a:chExt cx="3101975" cy="2772415"/>
            </a:xfrm>
          </p:grpSpPr>
          <p:sp>
            <p:nvSpPr>
              <p:cNvPr id="6" name="AutoShape 6"/>
              <p:cNvSpPr/>
              <p:nvPr>
                <p:custDataLst>
                  <p:tags r:id="rId2"/>
                </p:custDataLst>
              </p:nvPr>
            </p:nvSpPr>
            <p:spPr>
              <a:xfrm>
                <a:off x="793750" y="3302000"/>
                <a:ext cx="3101975" cy="2425700"/>
              </a:xfrm>
              <a:prstGeom prst="roundRect">
                <a:avLst>
                  <a:gd name="adj" fmla="val 6356"/>
                </a:avLst>
              </a:prstGeom>
              <a:solidFill>
                <a:srgbClr val="0E1556">
                  <a:alpha val="14901"/>
                </a:srgbClr>
              </a:solidFill>
              <a:ln w="1905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7" name="TextBox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936577" y="3779942"/>
                <a:ext cx="2816320" cy="61425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个性化成长方案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2046289" y="2955285"/>
                <a:ext cx="596899" cy="599184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 w="254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36577" y="4457700"/>
                <a:ext cx="2816322" cy="113538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基于海量用户数据，通过AI算法为学员精准推荐进阶课程、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咨询服务、家庭关系指导等。</a:t>
                </a:r>
                <a:endParaRPr lang="en-US" sz="11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0">
              <a:off x="4473601" y="2955285"/>
              <a:ext cx="3101975" cy="2772415"/>
              <a:chOff x="4473601" y="2955285"/>
              <a:chExt cx="3101975" cy="2772415"/>
            </a:xfrm>
          </p:grpSpPr>
          <p:sp>
            <p:nvSpPr>
              <p:cNvPr id="11" name="AutoShape 11"/>
              <p:cNvSpPr/>
              <p:nvPr>
                <p:custDataLst>
                  <p:tags r:id="rId6"/>
                </p:custDataLst>
              </p:nvPr>
            </p:nvSpPr>
            <p:spPr>
              <a:xfrm>
                <a:off x="4473601" y="3302000"/>
                <a:ext cx="3101975" cy="2425700"/>
              </a:xfrm>
              <a:prstGeom prst="roundRect">
                <a:avLst>
                  <a:gd name="adj" fmla="val 6356"/>
                </a:avLst>
              </a:prstGeom>
              <a:solidFill>
                <a:srgbClr val="FF5100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2" name="TextBox 1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616428" y="3779942"/>
                <a:ext cx="2816320" cy="61425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生态合作分成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5726140" y="2955285"/>
                <a:ext cx="596899" cy="599184"/>
              </a:xfrm>
              <a:prstGeom prst="roundRect">
                <a:avLst/>
              </a:pr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4616428" y="4457700"/>
                <a:ext cx="2816322" cy="113538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与心理咨询机构、在线学习平台、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学员企业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项目合作，通过产品分成、数据服务订阅费等方式变现。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8153451" y="2955285"/>
              <a:ext cx="3101975" cy="2772415"/>
              <a:chOff x="8153451" y="2955285"/>
              <a:chExt cx="3101975" cy="2772415"/>
            </a:xfrm>
          </p:grpSpPr>
          <p:sp>
            <p:nvSpPr>
              <p:cNvPr id="16" name="AutoShape 16"/>
              <p:cNvSpPr/>
              <p:nvPr>
                <p:custDataLst>
                  <p:tags r:id="rId10"/>
                </p:custDataLst>
              </p:nvPr>
            </p:nvSpPr>
            <p:spPr>
              <a:xfrm>
                <a:off x="8153451" y="3302000"/>
                <a:ext cx="3101975" cy="2425700"/>
              </a:xfrm>
              <a:prstGeom prst="roundRect">
                <a:avLst>
                  <a:gd name="adj" fmla="val 6356"/>
                </a:avLst>
              </a:prstGeom>
              <a:solidFill>
                <a:srgbClr val="0E1556">
                  <a:alpha val="14901"/>
                </a:srgbClr>
              </a:solidFill>
              <a:ln w="1905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7" name="TextBox 17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8296278" y="3779942"/>
                <a:ext cx="2816320" cy="614257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增值服务订阅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9405990" y="2955285"/>
                <a:ext cx="596899" cy="599184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 w="254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8296278" y="4457700"/>
                <a:ext cx="2816322" cy="113538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推出“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成长管家”等付费增值服务，为用户提供更深度的个性化管理方案。</a:t>
                </a:r>
                <a:endParaRPr lang="en-US" sz="1100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裂变层：数据与赋能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d3dd34b-3042-4390-b8b0-a92a322e9702"/>
          <p:cNvGrpSpPr/>
          <p:nvPr/>
        </p:nvGrpSpPr>
        <p:grpSpPr>
          <a:xfrm rot="0">
            <a:off x="660399" y="1130299"/>
            <a:ext cx="10858501" cy="4597401"/>
            <a:chOff x="660399" y="1130299"/>
            <a:chExt cx="10858501" cy="4597401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299"/>
              <a:ext cx="10858500" cy="1062567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万亿估值的终极引擎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660399" y="2665697"/>
              <a:ext cx="3280940" cy="3062003"/>
              <a:chOff x="6557742" y="2417429"/>
              <a:chExt cx="3117853" cy="3062003"/>
            </a:xfrm>
          </p:grpSpPr>
          <p:sp>
            <p:nvSpPr>
              <p:cNvPr id="5" name="TextBox 5"/>
              <p:cNvSpPr txBox="1"/>
              <p:nvPr/>
            </p:nvSpPr>
            <p:spPr>
              <a:xfrm>
                <a:off x="7323780" y="2417429"/>
                <a:ext cx="2351815" cy="106256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资产证券化(ABS)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323777" y="3479995"/>
                <a:ext cx="2351815" cy="199943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1200"/>
                  </a:spcAft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将脱敏、合规的教育数据资产打包，通过金融工具释放其巨大价值，实现“数据变资本”。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557742" y="3055998"/>
                <a:ext cx="752632" cy="468000"/>
              </a:xfrm>
              <a:prstGeom prst="rect">
                <a:avLst/>
              </a:prstGeom>
              <a:ln w="12700">
                <a:solidFill>
                  <a:srgbClr val="000000">
                    <a:alpha val="100000"/>
                  </a:srgbClr>
                </a:solidFill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0">
              <a:off x="4449180" y="2665697"/>
              <a:ext cx="3280940" cy="3062003"/>
              <a:chOff x="6557742" y="2417429"/>
              <a:chExt cx="3117853" cy="3062003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7323780" y="2417429"/>
                <a:ext cx="2351815" cy="106256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平台生态化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323777" y="3479995"/>
                <a:ext cx="2351815" cy="199943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1200"/>
                  </a:spcAft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开放API接口，接入第三方教育服务商，构建开放生态，收取平台佣金。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6557742" y="3055998"/>
                <a:ext cx="752632" cy="468000"/>
              </a:xfrm>
              <a:prstGeom prst="rect">
                <a:avLst/>
              </a:prstGeom>
              <a:ln w="12700">
                <a:solidFill>
                  <a:srgbClr val="000000">
                    <a:alpha val="100000"/>
                  </a:srgbClr>
                </a:solidFill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8237960" y="2665697"/>
              <a:ext cx="3280940" cy="3062003"/>
              <a:chOff x="6557742" y="2417429"/>
              <a:chExt cx="3117853" cy="3062003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7323780" y="2417429"/>
                <a:ext cx="2351815" cy="106256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品牌价值交易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323777" y="3479995"/>
                <a:ext cx="2351815" cy="199943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spcAft>
                    <a:spcPts val="1200"/>
                  </a:spcAft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在严格合规框架下，探索与出版机构、影视公司的内容授权合作，开辟全新收入来源。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557742" y="3055998"/>
                <a:ext cx="752632" cy="468000"/>
              </a:xfrm>
              <a:prstGeom prst="rect">
                <a:avLst/>
              </a:prstGeom>
              <a:ln w="12700">
                <a:solidFill>
                  <a:srgbClr val="000000">
                    <a:alpha val="100000"/>
                  </a:srgbClr>
                </a:solidFill>
                <a:headEnd type="none"/>
                <a:tailEnd type="none"/>
              </a:ln>
            </p:spPr>
            <p:txBody>
              <a:bodyPr vert="horz" wrap="none" lIns="0" tIns="0" rIns="0" bIns="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资本层：品牌与资产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以“信任”为核心，通过“裂变”与“生态”双轮驱动，实现从国民品牌到全球符号的进化。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632a1da-9b88-4d75-bb02-b1de153ba72b"/>
          <p:cNvGrpSpPr/>
          <p:nvPr>
            <p:custDataLst>
              <p:tags r:id="rId1"/>
            </p:custDataLst>
          </p:nvPr>
        </p:nvGrpSpPr>
        <p:grpSpPr>
          <a:xfrm rot="0">
            <a:off x="660400" y="1144814"/>
            <a:ext cx="10858500" cy="5000583"/>
            <a:chOff x="660400" y="1144814"/>
            <a:chExt cx="10858500" cy="5000583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44814"/>
              <a:ext cx="10858500" cy="58842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从国民品牌到全球符号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680040" y="2297575"/>
              <a:ext cx="5827057" cy="1535328"/>
              <a:chOff x="680040" y="1845883"/>
              <a:chExt cx="5827057" cy="1535328"/>
            </a:xfrm>
          </p:grpSpPr>
          <p:sp>
            <p:nvSpPr>
              <p:cNvPr id="5" name="TextBox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680040" y="2494736"/>
                <a:ext cx="3693360" cy="8864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定位为“中国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百年企业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成长的第一道防线”，负责集团品牌背书与文化传播，占据“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企业家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成长守门人”的心智高地。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80040" y="1845883"/>
                <a:ext cx="3693360" cy="64885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主品牌：精心教育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>
                <p:custDataLst>
                  <p:tags r:id="rId4"/>
                </p:custDataLst>
              </p:nvPr>
            </p:nvSpPr>
            <p:spPr>
              <a:xfrm flipH="1">
                <a:off x="5684902" y="2215923"/>
                <a:ext cx="822195" cy="777080"/>
              </a:xfrm>
              <a:custGeom>
                <a:avLst/>
                <a:gdLst/>
                <a:ahLst/>
                <a:cxnLst/>
                <a:rect l="l" t="t" r="r" b="b"/>
                <a:pathLst>
                  <a:path w="649584" h="704227">
                    <a:moveTo>
                      <a:pt x="324792" y="0"/>
                    </a:moveTo>
                    <a:lnTo>
                      <a:pt x="649584" y="704227"/>
                    </a:lnTo>
                    <a:lnTo>
                      <a:pt x="0" y="704227"/>
                    </a:lnTo>
                  </a:path>
                </a:pathLst>
              </a:cu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0">
              <a:off x="5182840" y="3196819"/>
              <a:ext cx="6336060" cy="2061373"/>
              <a:chOff x="5182840" y="2745127"/>
              <a:chExt cx="6336060" cy="2061373"/>
            </a:xfrm>
          </p:grpSpPr>
          <p:sp>
            <p:nvSpPr>
              <p:cNvPr id="9" name="TextBox 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865402" y="3393980"/>
                <a:ext cx="3653498" cy="141252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针对不同成长场景与需求，孵化“精心商学”、“精心青葵”、“精心咨询”等系列子品牌。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865402" y="2745127"/>
                <a:ext cx="3653498" cy="64885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子品牌矩阵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>
                <p:custDataLst>
                  <p:tags r:id="rId7"/>
                </p:custDataLst>
              </p:nvPr>
            </p:nvSpPr>
            <p:spPr>
              <a:xfrm flipH="1">
                <a:off x="5182840" y="3121956"/>
                <a:ext cx="1826324" cy="777859"/>
              </a:xfrm>
              <a:custGeom>
                <a:avLst/>
                <a:gdLst/>
                <a:ahLst/>
                <a:cxnLst/>
                <a:rect l="l" t="t" r="r" b="b"/>
                <a:pathLst>
                  <a:path w="1442906" h="704933">
                    <a:moveTo>
                      <a:pt x="325118" y="0"/>
                    </a:moveTo>
                    <a:lnTo>
                      <a:pt x="1117789" y="0"/>
                    </a:lnTo>
                    <a:lnTo>
                      <a:pt x="1442906" y="704933"/>
                    </a:lnTo>
                    <a:lnTo>
                      <a:pt x="0" y="704933"/>
                    </a:lnTo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660400" y="4117741"/>
              <a:ext cx="6850827" cy="2027656"/>
              <a:chOff x="660400" y="3666049"/>
              <a:chExt cx="6850827" cy="2027656"/>
            </a:xfrm>
          </p:grpSpPr>
          <p:sp>
            <p:nvSpPr>
              <p:cNvPr id="13" name="TextBox 1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60400" y="4314902"/>
                <a:ext cx="3667330" cy="137880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最终目标是将“精心教育”打造成代表东方成长智慧的全球性文化符号，输出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东方企业治理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理念。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60400" y="3666049"/>
                <a:ext cx="3667330" cy="64885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全球符号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>
                <p:custDataLst>
                  <p:tags r:id="rId10"/>
                </p:custDataLst>
              </p:nvPr>
            </p:nvSpPr>
            <p:spPr>
              <a:xfrm flipH="1">
                <a:off x="4680775" y="4028641"/>
                <a:ext cx="2830452" cy="777859"/>
              </a:xfrm>
              <a:custGeom>
                <a:avLst/>
                <a:gdLst/>
                <a:ahLst/>
                <a:cxnLst/>
                <a:rect l="l" t="t" r="r" b="b"/>
                <a:pathLst>
                  <a:path w="2236228" h="704933">
                    <a:moveTo>
                      <a:pt x="325118" y="0"/>
                    </a:moveTo>
                    <a:lnTo>
                      <a:pt x="1911111" y="0"/>
                    </a:lnTo>
                    <a:lnTo>
                      <a:pt x="2236228" y="704933"/>
                    </a:lnTo>
                    <a:lnTo>
                      <a:pt x="0" y="704933"/>
                    </a:lnTo>
                  </a:path>
                </a:pathLst>
              </a:custGeom>
              <a:solidFill>
                <a:srgbClr val="1B45AE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0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品牌定位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081a2e2-6d0f-4219-b172-6e13d5f98058"/>
          <p:cNvGrpSpPr/>
          <p:nvPr/>
        </p:nvGrpSpPr>
        <p:grpSpPr>
          <a:xfrm rot="0">
            <a:off x="660400" y="1150137"/>
            <a:ext cx="10858500" cy="4513493"/>
            <a:chOff x="660400" y="1150137"/>
            <a:chExt cx="10858500" cy="4513493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50137"/>
              <a:ext cx="10858500" cy="667374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线上线下融合，国内国际并举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1002894" y="2376829"/>
              <a:ext cx="3120417" cy="3286801"/>
              <a:chOff x="660399" y="2376829"/>
              <a:chExt cx="1942591" cy="3286801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660399" y="2600286"/>
                <a:ext cx="1942591" cy="3063344"/>
              </a:xfrm>
              <a:prstGeom prst="roundRect">
                <a:avLst>
                  <a:gd name="adj" fmla="val 5758"/>
                </a:avLst>
              </a:prstGeom>
              <a:solidFill>
                <a:srgbClr val="0E1556">
                  <a:alpha val="10196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013045" y="2376829"/>
                <a:ext cx="1237298" cy="44691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60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26658" y="2959100"/>
                <a:ext cx="1810072" cy="59115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E1556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线上渠道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26658" y="3562053"/>
                <a:ext cx="1810072" cy="18054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整合抖音、快手等兴趣电商，自有小程序与社群矩阵，实现全域覆盖。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4529441" y="2376829"/>
              <a:ext cx="3120417" cy="3286801"/>
              <a:chOff x="2889377" y="2376829"/>
              <a:chExt cx="1942591" cy="3286801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2889377" y="2600286"/>
                <a:ext cx="1942591" cy="3063344"/>
              </a:xfrm>
              <a:prstGeom prst="roundRect">
                <a:avLst>
                  <a:gd name="adj" fmla="val 5758"/>
                </a:avLst>
              </a:prstGeom>
              <a:solidFill>
                <a:srgbClr val="FF5100">
                  <a:alpha val="10196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3242023" y="2376829"/>
                <a:ext cx="1237298" cy="44691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60000">
                    <a:srgbClr val="FF5100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955636" y="2959100"/>
                <a:ext cx="1810072" cy="59115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51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线下渠道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955636" y="3562053"/>
                <a:ext cx="1810072" cy="18054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与头部连锁书店、商超、社区中心建立战略合作，开设品牌体验店，打造服务闭环。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8055990" y="2376829"/>
              <a:ext cx="3120417" cy="3286801"/>
              <a:chOff x="5118355" y="2376829"/>
              <a:chExt cx="1942591" cy="3286801"/>
            </a:xfrm>
          </p:grpSpPr>
          <p:sp>
            <p:nvSpPr>
              <p:cNvPr id="15" name="AutoShape 15"/>
              <p:cNvSpPr/>
              <p:nvPr/>
            </p:nvSpPr>
            <p:spPr>
              <a:xfrm>
                <a:off x="5118355" y="2600286"/>
                <a:ext cx="1942591" cy="3063344"/>
              </a:xfrm>
              <a:prstGeom prst="roundRect">
                <a:avLst>
                  <a:gd name="adj" fmla="val 5758"/>
                </a:avLst>
              </a:prstGeom>
              <a:solidFill>
                <a:srgbClr val="1B45AE">
                  <a:alpha val="10196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5471001" y="2376829"/>
                <a:ext cx="1237298" cy="44691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1B45AE">
                      <a:alpha val="100000"/>
                      <a:lumMod val="60000"/>
                      <a:lumOff val="40000"/>
                    </a:srgbClr>
                  </a:gs>
                  <a:gs pos="60000">
                    <a:srgbClr val="1B45AE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184614" y="2959100"/>
                <a:ext cx="1810072" cy="59115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1B45AE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海外渠道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5184614" y="3562053"/>
                <a:ext cx="1810072" cy="180540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通过跨境电商平台、海外华人社区、亚洲文化产品专卖店等路径，将产品与服务推向全球。</a:t>
                </a:r>
                <a:endParaRPr lang="en-US" sz="1100"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全渠道通路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a6549bc-a75d-4489-80bb-89f7452ecad0"/>
          <p:cNvGrpSpPr/>
          <p:nvPr/>
        </p:nvGrpSpPr>
        <p:grpSpPr>
          <a:xfrm rot="0">
            <a:off x="660400" y="1130300"/>
            <a:ext cx="11531600" cy="4597400"/>
            <a:chOff x="660400" y="1130300"/>
            <a:chExt cx="11531600" cy="4597400"/>
          </a:xfrm>
        </p:grpSpPr>
        <p:sp>
          <p:nvSpPr>
            <p:cNvPr id="3" name="AutoShape 3"/>
            <p:cNvSpPr/>
            <p:nvPr/>
          </p:nvSpPr>
          <p:spPr>
            <a:xfrm>
              <a:off x="3346986" y="4024312"/>
              <a:ext cx="8845014" cy="0"/>
            </a:xfrm>
            <a:prstGeom prst="line">
              <a:avLst/>
            </a:prstGeom>
            <a:ln w="6350">
              <a:solidFill>
                <a:srgbClr val="F84D4D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60400" y="1130300"/>
              <a:ext cx="10858500" cy="617684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病毒式增长的核心机制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2191286" y="2868612"/>
              <a:ext cx="2311400" cy="2311400"/>
              <a:chOff x="850900" y="2768600"/>
              <a:chExt cx="2311400" cy="2311400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1962944" y="3880644"/>
                <a:ext cx="87312" cy="87312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50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solidFill>
                  <a:srgbClr val="FFFFFF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7" name="AutoShape 7"/>
              <p:cNvSpPr/>
              <p:nvPr/>
            </p:nvSpPr>
            <p:spPr>
              <a:xfrm>
                <a:off x="850900" y="2768600"/>
                <a:ext cx="2311400" cy="2311400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0"/>
                      <a:lumMod val="30000"/>
                      <a:lumOff val="70000"/>
                    </a:srgbClr>
                  </a:gs>
                  <a:gs pos="100000">
                    <a:srgbClr val="0E1556">
                      <a:alpha val="50196"/>
                      <a:lumMod val="45000"/>
                      <a:lumOff val="55000"/>
                    </a:srgbClr>
                  </a:gs>
                </a:gsLst>
                <a:lin ang="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 flipH="1">
                <a:off x="934137" y="3967956"/>
                <a:ext cx="2137676" cy="101375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推出“带一个朋友，免一年会员费”等活动，利用用户社交网络实现快速扩散。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 flipH="1">
                <a:off x="934137" y="3155157"/>
                <a:ext cx="2137676" cy="72548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社交裂变</a:t>
                </a:r>
                <a:endParaRPr lang="en-US" sz="11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0">
              <a:off x="4563009" y="2320924"/>
              <a:ext cx="3406776" cy="3406776"/>
              <a:chOff x="3222624" y="2220912"/>
              <a:chExt cx="3406776" cy="3406776"/>
            </a:xfrm>
          </p:grpSpPr>
          <p:sp>
            <p:nvSpPr>
              <p:cNvPr id="11" name="AutoShape 11"/>
              <p:cNvSpPr/>
              <p:nvPr/>
            </p:nvSpPr>
            <p:spPr>
              <a:xfrm>
                <a:off x="4882356" y="3880644"/>
                <a:ext cx="87312" cy="87312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50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solidFill>
                  <a:srgbClr val="FFFFFF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2" name="AutoShape 12"/>
              <p:cNvSpPr/>
              <p:nvPr/>
            </p:nvSpPr>
            <p:spPr>
              <a:xfrm>
                <a:off x="3222624" y="2220912"/>
                <a:ext cx="3406776" cy="3406776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0"/>
                      <a:lumMod val="30000"/>
                      <a:lumOff val="70000"/>
                    </a:srgbClr>
                  </a:gs>
                  <a:gs pos="100000">
                    <a:srgbClr val="0E1556">
                      <a:alpha val="50196"/>
                      <a:lumMod val="45000"/>
                      <a:lumOff val="55000"/>
                    </a:srgbClr>
                  </a:gs>
                </a:gsLst>
                <a:lin ang="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 flipH="1">
                <a:off x="3489694" y="3967956"/>
                <a:ext cx="2865386" cy="101375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设计“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成长积分”，积分可兑换课程优惠、合作商家折扣，并支持“积分继承”，绑定家族用户。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 flipH="1">
                <a:off x="3489694" y="3004823"/>
                <a:ext cx="2865386" cy="87581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积分体系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8122185" y="2868612"/>
              <a:ext cx="2311400" cy="2311400"/>
              <a:chOff x="6781800" y="2768600"/>
              <a:chExt cx="2311400" cy="2311400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7893844" y="3880644"/>
                <a:ext cx="87312" cy="87312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50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solidFill>
                  <a:srgbClr val="FFFFFF">
                    <a:alpha val="100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6781800" y="2768600"/>
                <a:ext cx="2311400" cy="2311400"/>
              </a:xfrm>
              <a:prstGeom prst="ellipse">
                <a:avLst/>
              </a:prstGeom>
              <a:gradFill>
                <a:gsLst>
                  <a:gs pos="0">
                    <a:srgbClr val="0E1556">
                      <a:alpha val="0"/>
                      <a:lumMod val="30000"/>
                      <a:lumOff val="70000"/>
                    </a:srgbClr>
                  </a:gs>
                  <a:gs pos="100000">
                    <a:srgbClr val="0E1556">
                      <a:alpha val="50196"/>
                      <a:lumMod val="45000"/>
                      <a:lumOff val="55000"/>
                    </a:srgbClr>
                  </a:gs>
                </a:gsLst>
                <a:lin ang="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 flipH="1">
                <a:off x="6865037" y="3967956"/>
                <a:ext cx="2137676" cy="101375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若学员通过学习成功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企业经营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或个人状态，可获得积分奖励，强化用户依从性与品牌忠诚度。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 flipH="1">
                <a:off x="6865037" y="3155157"/>
                <a:ext cx="2137676" cy="72548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成长奖励</a:t>
                </a:r>
                <a:endParaRPr lang="en-US" sz="1100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用户裂变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发展规划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我们为这座万亿级的商业大厦，设计了清晰的四步走资本路径，每一步都脚踏实地。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3da0f0d-27dd-433b-a629-3649e7c6af95"/>
          <p:cNvGrpSpPr/>
          <p:nvPr/>
        </p:nvGrpSpPr>
        <p:grpSpPr>
          <a:xfrm rot="0">
            <a:off x="672728" y="1130299"/>
            <a:ext cx="10846172" cy="5003801"/>
            <a:chOff x="672728" y="1130299"/>
            <a:chExt cx="10846172" cy="5003801"/>
          </a:xfrm>
        </p:grpSpPr>
        <p:sp>
          <p:nvSpPr>
            <p:cNvPr id="3" name="TextBox 3"/>
            <p:cNvSpPr txBox="1"/>
            <p:nvPr/>
          </p:nvSpPr>
          <p:spPr>
            <a:xfrm>
              <a:off x="672728" y="1225033"/>
              <a:ext cx="5124041" cy="114853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迈向万亿市值的三个阶梯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1653270" y="1130299"/>
              <a:ext cx="5143500" cy="4385209"/>
            </a:xfrm>
            <a:custGeom>
              <a:avLst/>
              <a:gdLst/>
              <a:ahLst/>
              <a:cxnLst/>
              <a:rect l="l" t="t" r="r" b="b"/>
              <a:pathLst>
                <a:path w="1558" h="1247">
                  <a:moveTo>
                    <a:pt x="1544" y="0"/>
                  </a:moveTo>
                  <a:cubicBezTo>
                    <a:pt x="1505" y="32"/>
                    <a:pt x="1505" y="32"/>
                    <a:pt x="1505" y="32"/>
                  </a:cubicBezTo>
                  <a:cubicBezTo>
                    <a:pt x="1292" y="241"/>
                    <a:pt x="1292" y="241"/>
                    <a:pt x="1292" y="241"/>
                  </a:cubicBezTo>
                  <a:cubicBezTo>
                    <a:pt x="1416" y="284"/>
                    <a:pt x="1416" y="284"/>
                    <a:pt x="1416" y="284"/>
                  </a:cubicBezTo>
                  <a:cubicBezTo>
                    <a:pt x="1415" y="286"/>
                    <a:pt x="1414" y="288"/>
                    <a:pt x="1414" y="290"/>
                  </a:cubicBezTo>
                  <a:cubicBezTo>
                    <a:pt x="1406" y="309"/>
                    <a:pt x="1398" y="327"/>
                    <a:pt x="1390" y="345"/>
                  </a:cubicBezTo>
                  <a:cubicBezTo>
                    <a:pt x="1382" y="363"/>
                    <a:pt x="1374" y="381"/>
                    <a:pt x="1365" y="398"/>
                  </a:cubicBezTo>
                  <a:cubicBezTo>
                    <a:pt x="1327" y="468"/>
                    <a:pt x="1282" y="533"/>
                    <a:pt x="1233" y="594"/>
                  </a:cubicBezTo>
                  <a:cubicBezTo>
                    <a:pt x="1183" y="655"/>
                    <a:pt x="1130" y="712"/>
                    <a:pt x="1072" y="765"/>
                  </a:cubicBezTo>
                  <a:cubicBezTo>
                    <a:pt x="1044" y="792"/>
                    <a:pt x="1014" y="817"/>
                    <a:pt x="984" y="842"/>
                  </a:cubicBezTo>
                  <a:cubicBezTo>
                    <a:pt x="977" y="848"/>
                    <a:pt x="969" y="854"/>
                    <a:pt x="961" y="860"/>
                  </a:cubicBezTo>
                  <a:cubicBezTo>
                    <a:pt x="950" y="869"/>
                    <a:pt x="950" y="869"/>
                    <a:pt x="950" y="869"/>
                  </a:cubicBezTo>
                  <a:cubicBezTo>
                    <a:pt x="938" y="878"/>
                    <a:pt x="938" y="878"/>
                    <a:pt x="938" y="878"/>
                  </a:cubicBezTo>
                  <a:cubicBezTo>
                    <a:pt x="931" y="884"/>
                    <a:pt x="923" y="890"/>
                    <a:pt x="915" y="896"/>
                  </a:cubicBezTo>
                  <a:cubicBezTo>
                    <a:pt x="903" y="904"/>
                    <a:pt x="903" y="904"/>
                    <a:pt x="903" y="904"/>
                  </a:cubicBezTo>
                  <a:cubicBezTo>
                    <a:pt x="899" y="907"/>
                    <a:pt x="895" y="910"/>
                    <a:pt x="892" y="913"/>
                  </a:cubicBezTo>
                  <a:cubicBezTo>
                    <a:pt x="834" y="953"/>
                    <a:pt x="765" y="979"/>
                    <a:pt x="693" y="997"/>
                  </a:cubicBezTo>
                  <a:cubicBezTo>
                    <a:pt x="621" y="1015"/>
                    <a:pt x="546" y="1025"/>
                    <a:pt x="471" y="1030"/>
                  </a:cubicBezTo>
                  <a:cubicBezTo>
                    <a:pt x="395" y="1035"/>
                    <a:pt x="318" y="1034"/>
                    <a:pt x="242" y="1030"/>
                  </a:cubicBezTo>
                  <a:cubicBezTo>
                    <a:pt x="204" y="1028"/>
                    <a:pt x="165" y="1025"/>
                    <a:pt x="127" y="1021"/>
                  </a:cubicBezTo>
                  <a:cubicBezTo>
                    <a:pt x="108" y="1019"/>
                    <a:pt x="90" y="1017"/>
                    <a:pt x="71" y="1015"/>
                  </a:cubicBezTo>
                  <a:cubicBezTo>
                    <a:pt x="61" y="1014"/>
                    <a:pt x="52" y="1012"/>
                    <a:pt x="43" y="1011"/>
                  </a:cubicBezTo>
                  <a:cubicBezTo>
                    <a:pt x="29" y="1009"/>
                    <a:pt x="29" y="1009"/>
                    <a:pt x="29" y="1009"/>
                  </a:cubicBezTo>
                  <a:cubicBezTo>
                    <a:pt x="22" y="1008"/>
                    <a:pt x="22" y="1008"/>
                    <a:pt x="22" y="1008"/>
                  </a:cubicBezTo>
                  <a:cubicBezTo>
                    <a:pt x="19" y="1007"/>
                    <a:pt x="19" y="1007"/>
                    <a:pt x="19" y="1007"/>
                  </a:cubicBezTo>
                  <a:cubicBezTo>
                    <a:pt x="19" y="1007"/>
                    <a:pt x="8" y="1005"/>
                    <a:pt x="0" y="1003"/>
                  </a:cubicBezTo>
                  <a:cubicBezTo>
                    <a:pt x="0" y="1246"/>
                    <a:pt x="0" y="1246"/>
                    <a:pt x="0" y="1246"/>
                  </a:cubicBezTo>
                  <a:cubicBezTo>
                    <a:pt x="0" y="1246"/>
                    <a:pt x="0" y="1246"/>
                    <a:pt x="0" y="1246"/>
                  </a:cubicBezTo>
                  <a:cubicBezTo>
                    <a:pt x="9" y="1246"/>
                    <a:pt x="9" y="1246"/>
                    <a:pt x="9" y="1246"/>
                  </a:cubicBezTo>
                  <a:cubicBezTo>
                    <a:pt x="25" y="1246"/>
                    <a:pt x="25" y="1246"/>
                    <a:pt x="25" y="1246"/>
                  </a:cubicBezTo>
                  <a:cubicBezTo>
                    <a:pt x="36" y="1246"/>
                    <a:pt x="46" y="1247"/>
                    <a:pt x="57" y="1247"/>
                  </a:cubicBezTo>
                  <a:cubicBezTo>
                    <a:pt x="78" y="1246"/>
                    <a:pt x="99" y="1246"/>
                    <a:pt x="120" y="1246"/>
                  </a:cubicBezTo>
                  <a:cubicBezTo>
                    <a:pt x="162" y="1244"/>
                    <a:pt x="203" y="1242"/>
                    <a:pt x="245" y="1239"/>
                  </a:cubicBezTo>
                  <a:cubicBezTo>
                    <a:pt x="328" y="1232"/>
                    <a:pt x="411" y="1222"/>
                    <a:pt x="494" y="1206"/>
                  </a:cubicBezTo>
                  <a:cubicBezTo>
                    <a:pt x="576" y="1189"/>
                    <a:pt x="659" y="1168"/>
                    <a:pt x="739" y="1136"/>
                  </a:cubicBezTo>
                  <a:cubicBezTo>
                    <a:pt x="759" y="1128"/>
                    <a:pt x="779" y="1119"/>
                    <a:pt x="798" y="1110"/>
                  </a:cubicBezTo>
                  <a:cubicBezTo>
                    <a:pt x="818" y="1101"/>
                    <a:pt x="837" y="1091"/>
                    <a:pt x="856" y="1080"/>
                  </a:cubicBezTo>
                  <a:cubicBezTo>
                    <a:pt x="875" y="1069"/>
                    <a:pt x="894" y="1057"/>
                    <a:pt x="912" y="1044"/>
                  </a:cubicBezTo>
                  <a:cubicBezTo>
                    <a:pt x="930" y="1031"/>
                    <a:pt x="947" y="1017"/>
                    <a:pt x="964" y="1002"/>
                  </a:cubicBezTo>
                  <a:cubicBezTo>
                    <a:pt x="968" y="998"/>
                    <a:pt x="972" y="995"/>
                    <a:pt x="975" y="991"/>
                  </a:cubicBezTo>
                  <a:cubicBezTo>
                    <a:pt x="987" y="981"/>
                    <a:pt x="987" y="981"/>
                    <a:pt x="987" y="981"/>
                  </a:cubicBezTo>
                  <a:cubicBezTo>
                    <a:pt x="994" y="974"/>
                    <a:pt x="1001" y="966"/>
                    <a:pt x="1009" y="959"/>
                  </a:cubicBezTo>
                  <a:cubicBezTo>
                    <a:pt x="1020" y="949"/>
                    <a:pt x="1020" y="949"/>
                    <a:pt x="1020" y="949"/>
                  </a:cubicBezTo>
                  <a:cubicBezTo>
                    <a:pt x="1031" y="938"/>
                    <a:pt x="1031" y="938"/>
                    <a:pt x="1031" y="938"/>
                  </a:cubicBezTo>
                  <a:cubicBezTo>
                    <a:pt x="1038" y="930"/>
                    <a:pt x="1045" y="923"/>
                    <a:pt x="1052" y="916"/>
                  </a:cubicBezTo>
                  <a:cubicBezTo>
                    <a:pt x="1081" y="886"/>
                    <a:pt x="1108" y="856"/>
                    <a:pt x="1135" y="824"/>
                  </a:cubicBezTo>
                  <a:cubicBezTo>
                    <a:pt x="1188" y="762"/>
                    <a:pt x="1236" y="696"/>
                    <a:pt x="1280" y="627"/>
                  </a:cubicBezTo>
                  <a:cubicBezTo>
                    <a:pt x="1323" y="558"/>
                    <a:pt x="1361" y="486"/>
                    <a:pt x="1391" y="410"/>
                  </a:cubicBezTo>
                  <a:cubicBezTo>
                    <a:pt x="1398" y="391"/>
                    <a:pt x="1404" y="372"/>
                    <a:pt x="1410" y="353"/>
                  </a:cubicBezTo>
                  <a:cubicBezTo>
                    <a:pt x="1416" y="333"/>
                    <a:pt x="1422" y="314"/>
                    <a:pt x="1427" y="295"/>
                  </a:cubicBezTo>
                  <a:cubicBezTo>
                    <a:pt x="1428" y="293"/>
                    <a:pt x="1428" y="291"/>
                    <a:pt x="1429" y="289"/>
                  </a:cubicBezTo>
                  <a:cubicBezTo>
                    <a:pt x="1558" y="333"/>
                    <a:pt x="1558" y="333"/>
                    <a:pt x="1558" y="333"/>
                  </a:cubicBezTo>
                  <a:lnTo>
                    <a:pt x="1544" y="0"/>
                  </a:lnTo>
                  <a:close/>
                </a:path>
              </a:pathLst>
            </a:custGeom>
            <a:solidFill>
              <a:srgbClr val="0E1556">
                <a:alpha val="14901"/>
              </a:srgbClr>
            </a:solidFill>
            <a:ln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2783450" y="5073982"/>
              <a:ext cx="5674713" cy="1060118"/>
              <a:chOff x="2783450" y="5073982"/>
              <a:chExt cx="5674713" cy="1060118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2783450" y="5187141"/>
                <a:ext cx="552650" cy="553518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3694482" y="5590314"/>
                <a:ext cx="4763681" cy="54378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内容筑基期。目标营收10亿，估值50亿。打造核心课程，跑通OMO模式，完成A轮融资。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3694482" y="5073982"/>
                <a:ext cx="4763681" cy="51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第一阶段（0-3年）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4981071" y="3673286"/>
              <a:ext cx="5579379" cy="1060118"/>
              <a:chOff x="4981071" y="3673286"/>
              <a:chExt cx="5579379" cy="1060118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4981071" y="3848065"/>
                <a:ext cx="552650" cy="553518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5796769" y="4189618"/>
                <a:ext cx="4763681" cy="54378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生态构建期。目标营收100亿，估值500亿。构建三大产品矩阵，启动Pre-IPO轮融资，准备上市。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5796769" y="3673286"/>
                <a:ext cx="4763681" cy="51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第二阶段（3-6年）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5912884" y="2272591"/>
              <a:ext cx="5606016" cy="1060118"/>
              <a:chOff x="5912884" y="2272591"/>
              <a:chExt cx="5606016" cy="1060118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912884" y="2307143"/>
                <a:ext cx="552650" cy="553518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6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755219" y="2788923"/>
                <a:ext cx="4763681" cy="54378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生态与资本期。目标营收1000亿，市值万亿。成功上市，通过并购整合产业链，形成上市公司集群。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755219" y="2272591"/>
                <a:ext cx="4763681" cy="516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0"/>
              <a:lstStyle/>
              <a:p>
                <a:pPr algn="l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第三阶段（6-10年）</a:t>
                </a:r>
                <a:endParaRPr lang="en-US" sz="1100"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十年路线图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ec6cb60-82c6-4df9-839e-99ed077aea67"/>
          <p:cNvGrpSpPr/>
          <p:nvPr/>
        </p:nvGrpSpPr>
        <p:grpSpPr>
          <a:xfrm rot="0"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" name="AutoShape 3"/>
            <p:cNvSpPr/>
            <p:nvPr/>
          </p:nvSpPr>
          <p:spPr>
            <a:xfrm>
              <a:off x="660399" y="2470149"/>
              <a:ext cx="10858500" cy="3257551"/>
            </a:xfrm>
            <a:prstGeom prst="roundRect">
              <a:avLst>
                <a:gd name="adj" fmla="val 0"/>
              </a:avLst>
            </a:prstGeom>
            <a:ln w="12700">
              <a:solidFill>
                <a:srgbClr val="0E1556">
                  <a:alpha val="100000"/>
                </a:srgbClr>
              </a:solidFill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1231177" y="2124074"/>
              <a:ext cx="7747083" cy="0"/>
            </a:xfrm>
            <a:prstGeom prst="line">
              <a:avLst/>
            </a:prstGeom>
            <a:ln w="6350">
              <a:solidFill>
                <a:srgbClr val="0E1556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5549900"/>
              <a:ext cx="12192000" cy="1308100"/>
            </a:xfrm>
            <a:custGeom>
              <a:avLst/>
              <a:gdLst/>
              <a:ahLst/>
              <a:cxnLst/>
              <a:rect l="l" t="t" r="r" b="b"/>
              <a:pathLst>
                <a:path w="12192000" h="1299396">
                  <a:moveTo>
                    <a:pt x="0" y="0"/>
                  </a:moveTo>
                  <a:lnTo>
                    <a:pt x="12192000" y="0"/>
                  </a:lnTo>
                  <a:lnTo>
                    <a:pt x="12192000" y="1299396"/>
                  </a:lnTo>
                  <a:lnTo>
                    <a:pt x="0" y="1299396"/>
                  </a:lnTo>
                  <a:close/>
                </a:path>
              </a:pathLst>
            </a:custGeom>
            <a:blipFill rotWithShape="1">
              <a:blip r:embed="rId1">
                <a:alphaModFix amt="100000"/>
                <a:alphaModFix amt="100000"/>
              </a:blip>
              <a:stretch>
                <a:fillRect t="-413408" b="-10497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6" name="TextBox 6"/>
            <p:cNvSpPr txBox="1"/>
            <p:nvPr/>
          </p:nvSpPr>
          <p:spPr>
            <a:xfrm flipH="1">
              <a:off x="660399" y="1130300"/>
              <a:ext cx="10858500" cy="647698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控制权与资本共赢的设计</a:t>
              </a:r>
              <a:endParaRPr lang="en-US" sz="1100"/>
            </a:p>
          </p:txBody>
        </p:sp>
        <p:grpSp>
          <p:nvGrpSpPr>
            <p:cNvPr id="7" name="Group 7"/>
            <p:cNvGrpSpPr/>
            <p:nvPr/>
          </p:nvGrpSpPr>
          <p:grpSpPr>
            <a:xfrm rot="0">
              <a:off x="747173" y="1930224"/>
              <a:ext cx="2556710" cy="3530776"/>
              <a:chOff x="747173" y="1930224"/>
              <a:chExt cx="2556710" cy="3530776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747173" y="2583636"/>
                <a:ext cx="2556710" cy="120929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AB股设计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48699" y="3792936"/>
                <a:ext cx="2551836" cy="166806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创始人团队持有超级投票权股（1股=10票），确保对公司的绝对控制权。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843477" y="1930224"/>
                <a:ext cx="387700" cy="387700"/>
              </a:xfrm>
              <a:prstGeom prst="rect">
                <a:avLst/>
              </a:prstGeom>
              <a:solidFill>
                <a:srgbClr val="0E1556">
                  <a:alpha val="94901"/>
                  <a:lumMod val="75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68575" tIns="34275" rIns="68575" bIns="34275" rtlCol="0" anchor="ctr" anchorCtr="0"/>
              <a:lstStyle/>
              <a:p>
                <a:pPr algn="ctr">
                  <a:defRPr/>
                </a:pPr>
                <a:r>
                  <a:rPr lang="en-US" sz="1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3458767" y="1930224"/>
              <a:ext cx="2556710" cy="3530776"/>
              <a:chOff x="3458767" y="1930224"/>
              <a:chExt cx="2556710" cy="3530776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3458767" y="2583636"/>
                <a:ext cx="2556710" cy="120929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动态期权池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460293" y="3792936"/>
                <a:ext cx="2551836" cy="166806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预留30%股权，用于吸引顶级教育专家、咨询巨头和数据科技公司等战略投资者。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555071" y="1930224"/>
                <a:ext cx="387700" cy="387700"/>
              </a:xfrm>
              <a:prstGeom prst="rect">
                <a:avLst/>
              </a:prstGeom>
              <a:solidFill>
                <a:srgbClr val="0E1556">
                  <a:alpha val="94901"/>
                  <a:lumMod val="75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68575" tIns="34275" rIns="68575" bIns="34275" rtlCol="0" anchor="ctr" anchorCtr="0"/>
              <a:lstStyle/>
              <a:p>
                <a:pPr algn="ctr">
                  <a:defRPr/>
                </a:pPr>
                <a:r>
                  <a:rPr lang="en-US" sz="1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6170361" y="1930224"/>
              <a:ext cx="2556710" cy="3530776"/>
              <a:chOff x="6170361" y="1930224"/>
              <a:chExt cx="2556710" cy="3530776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170361" y="2583636"/>
                <a:ext cx="2556710" cy="120929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金色降落伞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171887" y="3792936"/>
                <a:ext cx="2551836" cy="166806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设置反恶意收购条款，保障公司长期战略的稳定性。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266665" y="1930224"/>
                <a:ext cx="387700" cy="387700"/>
              </a:xfrm>
              <a:prstGeom prst="rect">
                <a:avLst/>
              </a:prstGeom>
              <a:solidFill>
                <a:srgbClr val="0E1556">
                  <a:alpha val="94901"/>
                  <a:lumMod val="75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68575" tIns="34275" rIns="68575" bIns="34275" rtlCol="0" anchor="ctr" anchorCtr="0"/>
              <a:lstStyle/>
              <a:p>
                <a:pPr algn="ctr">
                  <a:defRPr/>
                </a:pPr>
                <a:r>
                  <a:rPr lang="en-US" sz="1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0">
              <a:off x="8881956" y="1930224"/>
              <a:ext cx="2556710" cy="3530776"/>
              <a:chOff x="8881956" y="1930224"/>
              <a:chExt cx="2556710" cy="3530776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8881956" y="2583636"/>
                <a:ext cx="2556710" cy="120929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万亿里程碑奖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8883482" y="3792936"/>
                <a:ext cx="2551836" cy="166806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上市后，若达成万亿市值目标，额外授予核心团队2%股权，共享成功果实。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978260" y="1930224"/>
                <a:ext cx="387700" cy="387700"/>
              </a:xfrm>
              <a:prstGeom prst="rect">
                <a:avLst/>
              </a:prstGeom>
              <a:solidFill>
                <a:srgbClr val="0E1556">
                  <a:alpha val="94901"/>
                  <a:lumMod val="75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68575" tIns="34275" rIns="68575" bIns="34275" rtlCol="0" anchor="ctr" anchorCtr="0"/>
              <a:lstStyle/>
              <a:p>
                <a:pPr algn="ctr">
                  <a:defRPr/>
                </a:pPr>
                <a:r>
                  <a:rPr lang="en-US" sz="1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股权结构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5e8f571-3c5b-4047-93f8-31878b6148cf"/>
          <p:cNvGrpSpPr/>
          <p:nvPr/>
        </p:nvGrpSpPr>
        <p:grpSpPr>
          <a:xfrm rot="0">
            <a:off x="660400" y="1146495"/>
            <a:ext cx="10858500" cy="4987604"/>
            <a:chOff x="660400" y="1146495"/>
            <a:chExt cx="10858500" cy="4987604"/>
          </a:xfrm>
        </p:grpSpPr>
        <p:sp>
          <p:nvSpPr>
            <p:cNvPr id="3" name="AutoShape 3"/>
            <p:cNvSpPr/>
            <p:nvPr/>
          </p:nvSpPr>
          <p:spPr>
            <a:xfrm>
              <a:off x="660400" y="2351314"/>
              <a:ext cx="10858500" cy="0"/>
            </a:xfrm>
            <a:prstGeom prst="line">
              <a:avLst/>
            </a:prstGeom>
            <a:ln w="6350">
              <a:solidFill>
                <a:srgbClr val="9080FD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60400" y="1146495"/>
              <a:ext cx="10858500" cy="90011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支撑高速增长的资金蓝图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660400" y="3273523"/>
              <a:ext cx="2525451" cy="2860576"/>
              <a:chOff x="660400" y="3273523"/>
              <a:chExt cx="2525451" cy="2860576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1512946" y="3273523"/>
                <a:ext cx="809305" cy="809305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7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60400" y="4152899"/>
                <a:ext cx="2525451" cy="6399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本轮估值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400" y="4792830"/>
                <a:ext cx="2525451" cy="134126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50亿人民币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3438083" y="3273522"/>
              <a:ext cx="2525451" cy="2860577"/>
              <a:chOff x="3438083" y="3273522"/>
              <a:chExt cx="2525451" cy="2860577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4290629" y="3273522"/>
                <a:ext cx="809305" cy="809305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7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3438083" y="4152899"/>
                <a:ext cx="2525451" cy="6399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融资金额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438083" y="4792830"/>
                <a:ext cx="2525451" cy="134126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本轮计划出让10%股权，融资人民币5亿元。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6215766" y="3273522"/>
              <a:ext cx="2525451" cy="2860577"/>
              <a:chOff x="6215766" y="3273522"/>
              <a:chExt cx="2525451" cy="2860577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7068312" y="3273522"/>
                <a:ext cx="809305" cy="809305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7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215766" y="4152899"/>
                <a:ext cx="2525451" cy="6399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资金用途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215766" y="4792830"/>
                <a:ext cx="2525451" cy="134126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40%用于内容研发与AI助教系统；30%用于线下体验店网络扩张；20%用于品牌营销与渠道建设；10%用于补充流动资金。</a:t>
                </a:r>
                <a:endParaRPr lang="en-US" sz="11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0">
              <a:off x="8993449" y="3273522"/>
              <a:ext cx="2525451" cy="2860577"/>
              <a:chOff x="8993449" y="3273522"/>
              <a:chExt cx="2525451" cy="2860577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9845995" y="3273522"/>
                <a:ext cx="809305" cy="809305"/>
              </a:xfrm>
              <a:prstGeom prst="roundRect">
                <a:avLst>
                  <a:gd name="adj" fmla="val 50000"/>
                </a:avLst>
              </a:prstGeom>
              <a:solidFill>
                <a:srgbClr val="0E1556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7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993449" y="4152899"/>
                <a:ext cx="2525451" cy="63993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退出机制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993449" y="4792830"/>
                <a:ext cx="2525451" cy="134126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投资方可通过公司IPO上市、后续股权转让、以及约定的回购条款等多种方式实现投资退出。</a:t>
                </a:r>
                <a:endParaRPr lang="en-US" sz="1100"/>
              </a:p>
            </p:txBody>
          </p:sp>
        </p:grp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融资规划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核心壁垒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我们的护城河，源于对国家战略的深刻理解、对数字技术的极致应用和对社会信任的重构。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3730bdc-88e6-4e6e-9c7c-168da2f97ec0"/>
          <p:cNvGrpSpPr/>
          <p:nvPr>
            <p:custDataLst>
              <p:tags r:id="rId1"/>
            </p:custDataLst>
          </p:nvPr>
        </p:nvGrpSpPr>
        <p:grpSpPr>
          <a:xfrm rot="0">
            <a:off x="0" y="1143000"/>
            <a:ext cx="12192000" cy="4986338"/>
            <a:chOff x="0" y="1143000"/>
            <a:chExt cx="12192000" cy="4986338"/>
          </a:xfrm>
        </p:grpSpPr>
        <p:sp>
          <p:nvSpPr>
            <p:cNvPr id="3" name="AutoShape 3"/>
            <p:cNvSpPr/>
            <p:nvPr>
              <p:custDataLst>
                <p:tags r:id="rId2"/>
              </p:custDataLst>
            </p:nvPr>
          </p:nvSpPr>
          <p:spPr>
            <a:xfrm>
              <a:off x="0" y="2489200"/>
              <a:ext cx="12192000" cy="0"/>
            </a:xfrm>
            <a:prstGeom prst="line">
              <a:avLst/>
            </a:prstGeom>
            <a:ln w="6350">
              <a:solidFill>
                <a:srgbClr val="016A4D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73100" y="1143000"/>
              <a:ext cx="10845800" cy="112299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筑牢万亿生态的坚实根基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673100" y="2392996"/>
              <a:ext cx="2387600" cy="3736342"/>
              <a:chOff x="673100" y="2392996"/>
              <a:chExt cx="2387600" cy="3736342"/>
            </a:xfrm>
          </p:grpSpPr>
          <p:sp>
            <p:nvSpPr>
              <p:cNvPr id="6" name="AutoShape 6"/>
              <p:cNvSpPr/>
              <p:nvPr>
                <p:custDataLst>
                  <p:tags r:id="rId3"/>
                </p:custDataLst>
              </p:nvPr>
            </p:nvSpPr>
            <p:spPr>
              <a:xfrm>
                <a:off x="673100" y="3060700"/>
                <a:ext cx="2387600" cy="3068638"/>
              </a:xfrm>
              <a:prstGeom prst="roundRect">
                <a:avLst>
                  <a:gd name="adj" fmla="val 3369"/>
                </a:avLst>
              </a:prstGeom>
              <a:ln w="12700">
                <a:solidFill>
                  <a:srgbClr val="0E1556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7" name="AutoShape 7"/>
              <p:cNvSpPr/>
              <p:nvPr>
                <p:custDataLst>
                  <p:tags r:id="rId4"/>
                </p:custDataLst>
              </p:nvPr>
            </p:nvSpPr>
            <p:spPr>
              <a:xfrm>
                <a:off x="1764345" y="2392996"/>
                <a:ext cx="205110" cy="205110"/>
              </a:xfrm>
              <a:prstGeom prst="ellipse">
                <a:avLst/>
              </a:pr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65629" y="3826830"/>
                <a:ext cx="2202542" cy="64765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品牌壁垒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65628" y="4474480"/>
                <a:ext cx="2202544" cy="150722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占据“精心教育”这一极具亲和力与国民度的心智高地，使其成为“中国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百年企业家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成长”的代名词。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415143" y="3249913"/>
                <a:ext cx="903514" cy="461937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0">
              <a:off x="3492500" y="2392996"/>
              <a:ext cx="2387600" cy="3736342"/>
              <a:chOff x="3492500" y="2392996"/>
              <a:chExt cx="2387600" cy="3736342"/>
            </a:xfrm>
          </p:grpSpPr>
          <p:sp>
            <p:nvSpPr>
              <p:cNvPr id="12" name="AutoShape 12"/>
              <p:cNvSpPr/>
              <p:nvPr>
                <p:custDataLst>
                  <p:tags r:id="rId8"/>
                </p:custDataLst>
              </p:nvPr>
            </p:nvSpPr>
            <p:spPr>
              <a:xfrm>
                <a:off x="3492500" y="3060700"/>
                <a:ext cx="2387600" cy="3068638"/>
              </a:xfrm>
              <a:prstGeom prst="roundRect">
                <a:avLst>
                  <a:gd name="adj" fmla="val 3369"/>
                </a:avLst>
              </a:prstGeom>
              <a:ln w="12700">
                <a:solidFill>
                  <a:srgbClr val="0E1556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3" name="AutoShape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4583745" y="2392996"/>
                <a:ext cx="205110" cy="205110"/>
              </a:xfrm>
              <a:prstGeom prst="ellipse">
                <a:avLst/>
              </a:pr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4" name="TextBox 1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585029" y="3826830"/>
                <a:ext cx="2202542" cy="64765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数据壁垒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3585028" y="4474480"/>
                <a:ext cx="2202544" cy="150722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通过数智中台，掌握中国最核心、最底层的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企业家</a:t>
                </a: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教育大数据，为精准决策与金融赋能提供支撑。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4234543" y="3249913"/>
                <a:ext cx="903514" cy="461937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0">
              <a:off x="6311900" y="2392996"/>
              <a:ext cx="2387600" cy="3736342"/>
              <a:chOff x="6311900" y="2392996"/>
              <a:chExt cx="2387600" cy="3736342"/>
            </a:xfrm>
          </p:grpSpPr>
          <p:sp>
            <p:nvSpPr>
              <p:cNvPr id="18" name="AutoShape 18"/>
              <p:cNvSpPr/>
              <p:nvPr>
                <p:custDataLst>
                  <p:tags r:id="rId13"/>
                </p:custDataLst>
              </p:nvPr>
            </p:nvSpPr>
            <p:spPr>
              <a:xfrm>
                <a:off x="6311900" y="3060700"/>
                <a:ext cx="2387600" cy="3068638"/>
              </a:xfrm>
              <a:prstGeom prst="roundRect">
                <a:avLst>
                  <a:gd name="adj" fmla="val 3369"/>
                </a:avLst>
              </a:prstGeom>
              <a:ln w="12700">
                <a:solidFill>
                  <a:srgbClr val="0E1556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>
                <p:custDataLst>
                  <p:tags r:id="rId14"/>
                </p:custDataLst>
              </p:nvPr>
            </p:nvSpPr>
            <p:spPr>
              <a:xfrm>
                <a:off x="7403145" y="2392996"/>
                <a:ext cx="205110" cy="205110"/>
              </a:xfrm>
              <a:prstGeom prst="ellipse">
                <a:avLst/>
              </a:pr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0" name="TextBox 20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404429" y="3826830"/>
                <a:ext cx="2202542" cy="64765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政策壁垒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404428" y="4474480"/>
                <a:ext cx="2202544" cy="150722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深度绑定国家“教育强国”战略，成为政府信赖的合作伙伴，优先获取政策支持与项目资源。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7053943" y="3249913"/>
                <a:ext cx="903514" cy="461937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0">
              <a:off x="9131300" y="2392996"/>
              <a:ext cx="2387600" cy="3736342"/>
              <a:chOff x="9131300" y="2392996"/>
              <a:chExt cx="2387600" cy="3736342"/>
            </a:xfrm>
          </p:grpSpPr>
          <p:sp>
            <p:nvSpPr>
              <p:cNvPr id="24" name="AutoShape 24"/>
              <p:cNvSpPr/>
              <p:nvPr>
                <p:custDataLst>
                  <p:tags r:id="rId18"/>
                </p:custDataLst>
              </p:nvPr>
            </p:nvSpPr>
            <p:spPr>
              <a:xfrm>
                <a:off x="9131300" y="3060700"/>
                <a:ext cx="2387600" cy="3068638"/>
              </a:xfrm>
              <a:prstGeom prst="roundRect">
                <a:avLst>
                  <a:gd name="adj" fmla="val 3369"/>
                </a:avLst>
              </a:prstGeom>
              <a:ln w="12700">
                <a:solidFill>
                  <a:srgbClr val="0E1556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>
                <p:custDataLst>
                  <p:tags r:id="rId19"/>
                </p:custDataLst>
              </p:nvPr>
            </p:nvSpPr>
            <p:spPr>
              <a:xfrm>
                <a:off x="10222545" y="2392996"/>
                <a:ext cx="205110" cy="205110"/>
              </a:xfrm>
              <a:prstGeom prst="ellipse">
                <a:avLst/>
              </a:prstGeom>
              <a:solidFill>
                <a:srgbClr val="FF510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6" name="TextBox 26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223829" y="3826830"/>
                <a:ext cx="2202542" cy="64765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模式壁垒</a:t>
                </a:r>
                <a:endParaRPr lang="en-US" sz="1100"/>
              </a:p>
            </p:txBody>
          </p:sp>
          <p:sp>
            <p:nvSpPr>
              <p:cNvPr id="27" name="TextBox 27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9223828" y="4474481"/>
                <a:ext cx="2202544" cy="150722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“三层飞轮”商业模式具有极强的复制性与网络效应，一旦形成规模，将产生强大的协同价值，难以被模仿和超越。</a:t>
                </a:r>
                <a:endParaRPr lang="en-US" sz="1100"/>
              </a:p>
            </p:txBody>
          </p:sp>
          <p:sp>
            <p:nvSpPr>
              <p:cNvPr id="28" name="TextBox 28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9873343" y="3249913"/>
                <a:ext cx="903514" cy="461937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</p:grpSp>
      </p:grpSp>
      <p:sp>
        <p:nvSpPr>
          <p:cNvPr id="29" name="TextBox 2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构筑核心壁垒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f55749d-58bc-43fa-9c5e-7c2ac3c9bf15"/>
          <p:cNvGrpSpPr/>
          <p:nvPr/>
        </p:nvGrpSpPr>
        <p:grpSpPr>
          <a:xfrm rot="0">
            <a:off x="660400" y="1130300"/>
            <a:ext cx="10858502" cy="5003800"/>
            <a:chOff x="660400" y="1130300"/>
            <a:chExt cx="10858502" cy="5003800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54941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家国情怀与商业智慧的融合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 flipH="1">
              <a:off x="660400" y="3478971"/>
              <a:ext cx="10858500" cy="0"/>
            </a:xfrm>
            <a:prstGeom prst="line">
              <a:avLst/>
            </a:prstGeom>
            <a:ln w="12700">
              <a:solidFill>
                <a:srgbClr val="3436AE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660400" y="1959941"/>
              <a:ext cx="2636129" cy="4174159"/>
              <a:chOff x="660400" y="1959941"/>
              <a:chExt cx="2636129" cy="4174159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660400" y="3683966"/>
                <a:ext cx="2636129" cy="64800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集团创始人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60400" y="4331966"/>
                <a:ext cx="2636129" cy="180213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拥有成功创办消费品类上市公司的丰富经验，深谙品牌打造与资本市场运作之道，怀揣“实业报国”的坚定信念。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400" y="1959941"/>
                <a:ext cx="2636129" cy="1311651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3401189" y="1959941"/>
              <a:ext cx="2636130" cy="4174159"/>
              <a:chOff x="3401189" y="1959941"/>
              <a:chExt cx="2636130" cy="4174159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3401190" y="3683966"/>
                <a:ext cx="2636129" cy="64800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首席教育官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3401190" y="4331966"/>
                <a:ext cx="2636129" cy="180213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由赵越教授担任，负责课程体系研发与教学品质把控，确保教育初心不偏移。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401189" y="1959941"/>
                <a:ext cx="2636130" cy="1311651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6141980" y="1959941"/>
              <a:ext cx="2636129" cy="4174159"/>
              <a:chOff x="6141980" y="1959941"/>
              <a:chExt cx="2636129" cy="4174159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6141980" y="3683966"/>
                <a:ext cx="2636129" cy="64800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首席技术官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141980" y="4331966"/>
                <a:ext cx="2636129" cy="180213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来自国内顶尖互联网企业，是教育大数据与人工智能领域的专家，拥有多项核心专利。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141980" y="1959941"/>
                <a:ext cx="2636129" cy="1311651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0">
              <a:off x="8882771" y="1959941"/>
              <a:ext cx="2636131" cy="4174159"/>
              <a:chOff x="8882771" y="1959941"/>
              <a:chExt cx="2636131" cy="4174159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8882773" y="3683966"/>
                <a:ext cx="2636129" cy="648000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首席运营官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882773" y="4331966"/>
                <a:ext cx="2636129" cy="180213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资深连锁管理专家，拥有多年全球采购与物流管理经验，确保全球供应链的高效运转。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882771" y="1959941"/>
                <a:ext cx="2636131" cy="1311651"/>
              </a:xfrm>
              <a:prstGeom prst="roundRect">
                <a:avLst/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</p:grpSp>
      </p:grpSp>
      <p:sp>
        <p:nvSpPr>
          <p:cNvPr id="21" name="TextBox 2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顶级团队配置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6950" y="2083715"/>
            <a:ext cx="5435600" cy="9873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携手未来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83300" y="3071113"/>
            <a:ext cx="5435600" cy="305307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这不仅是一场商业远征，更是一场关于中国家庭的伟大价值革命。我们诚邀您，与我们一同见证并参与这场历史性的变革。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5aadc93-0cf5-4150-9673-0b729d906e9d"/>
          <p:cNvGrpSpPr/>
          <p:nvPr>
            <p:custDataLst>
              <p:tags r:id="rId1"/>
            </p:custDataLst>
          </p:nvPr>
        </p:nvGrpSpPr>
        <p:grpSpPr>
          <a:xfrm rot="0">
            <a:off x="660400" y="1130300"/>
            <a:ext cx="10858500" cy="4800600"/>
            <a:chOff x="660400" y="1130300"/>
            <a:chExt cx="10858500" cy="4800600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46166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让世界共享中国智慧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753908" y="2022324"/>
              <a:ext cx="10701492" cy="1139702"/>
              <a:chOff x="753908" y="2022324"/>
              <a:chExt cx="10701492" cy="1139702"/>
            </a:xfrm>
          </p:grpSpPr>
          <p:sp>
            <p:nvSpPr>
              <p:cNvPr id="5" name="AutoShape 5"/>
              <p:cNvSpPr/>
              <p:nvPr>
                <p:custDataLst>
                  <p:tags r:id="rId2"/>
                </p:custDataLst>
              </p:nvPr>
            </p:nvSpPr>
            <p:spPr>
              <a:xfrm>
                <a:off x="1252013" y="2022327"/>
                <a:ext cx="10203387" cy="1139699"/>
              </a:xfrm>
              <a:prstGeom prst="roundRect">
                <a:avLst>
                  <a:gd name="adj" fmla="val 8860"/>
                </a:avLst>
              </a:prstGeom>
              <a:solidFill>
                <a:srgbClr val="768394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>
                <p:custDataLst>
                  <p:tags r:id="rId3"/>
                </p:custDataLst>
              </p:nvPr>
            </p:nvSpPr>
            <p:spPr>
              <a:xfrm rot="16200000">
                <a:off x="433111" y="2343121"/>
                <a:ext cx="1139700" cy="498106"/>
              </a:xfrm>
              <a:prstGeom prst="round2SameRect">
                <a:avLst>
                  <a:gd name="adj1" fmla="val 34445"/>
                  <a:gd name="adj2" fmla="val 0"/>
                </a:avLst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eaVert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 strike="noStrike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354796" y="2074878"/>
                <a:ext cx="2020569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对社会的价值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375365" y="2074878"/>
                <a:ext cx="7899400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构建覆盖全民的</a:t>
                </a:r>
                <a:r>
                  <a:rPr lang="zh-CN" altLang="en-US" sz="1200" b="0" i="0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</a:t>
                </a:r>
                <a:r>
                  <a:rPr lang="en-US" sz="1200" b="0" i="0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成长支持体系，成为“教育强国”战略的标杆企业，创造百万级就业岗位。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753907" y="3406764"/>
              <a:ext cx="10695526" cy="1139700"/>
              <a:chOff x="753907" y="3406764"/>
              <a:chExt cx="10695526" cy="1139700"/>
            </a:xfrm>
          </p:grpSpPr>
          <p:sp>
            <p:nvSpPr>
              <p:cNvPr id="10" name="AutoShape 10"/>
              <p:cNvSpPr/>
              <p:nvPr>
                <p:custDataLst>
                  <p:tags r:id="rId6"/>
                </p:custDataLst>
              </p:nvPr>
            </p:nvSpPr>
            <p:spPr>
              <a:xfrm>
                <a:off x="1246046" y="3406764"/>
                <a:ext cx="10203387" cy="1139699"/>
              </a:xfrm>
              <a:prstGeom prst="roundRect">
                <a:avLst>
                  <a:gd name="adj" fmla="val 8860"/>
                </a:avLst>
              </a:prstGeom>
              <a:solidFill>
                <a:srgbClr val="768394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8829" y="3469640"/>
                <a:ext cx="2020569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对股东的价值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369398" y="3469640"/>
                <a:ext cx="7899400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打造一个万亿级市值的上市平台，为早期投资者带来千倍万倍的丰厚回报。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>
                <p:custDataLst>
                  <p:tags r:id="rId9"/>
                </p:custDataLst>
              </p:nvPr>
            </p:nvSpPr>
            <p:spPr>
              <a:xfrm rot="16200000">
                <a:off x="433110" y="3727561"/>
                <a:ext cx="1139700" cy="498106"/>
              </a:xfrm>
              <a:prstGeom prst="round2SameRect">
                <a:avLst>
                  <a:gd name="adj1" fmla="val 34445"/>
                  <a:gd name="adj2" fmla="val 0"/>
                </a:avLst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eaVert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 strike="noStrike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747734" y="4791200"/>
              <a:ext cx="10707666" cy="1139700"/>
              <a:chOff x="747734" y="4791200"/>
              <a:chExt cx="10707666" cy="1139700"/>
            </a:xfrm>
          </p:grpSpPr>
          <p:sp>
            <p:nvSpPr>
              <p:cNvPr id="15" name="AutoShape 15"/>
              <p:cNvSpPr/>
              <p:nvPr>
                <p:custDataLst>
                  <p:tags r:id="rId10"/>
                </p:custDataLst>
              </p:nvPr>
            </p:nvSpPr>
            <p:spPr>
              <a:xfrm>
                <a:off x="1252013" y="4791201"/>
                <a:ext cx="10203387" cy="1139699"/>
              </a:xfrm>
              <a:prstGeom prst="roundRect">
                <a:avLst>
                  <a:gd name="adj" fmla="val 8860"/>
                </a:avLst>
              </a:prstGeom>
              <a:solidFill>
                <a:srgbClr val="768394">
                  <a:alpha val="1490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8829" y="4864402"/>
                <a:ext cx="2020569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1800" b="1" i="0" strike="noStrike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对产业的价值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369398" y="4864402"/>
                <a:ext cx="7899400" cy="103549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lnSpc>
                    <a:spcPct val="120000"/>
                  </a:lnSpc>
                  <a:buFont typeface="Arial" panose="020B0604020202020204"/>
                  <a:buChar char="•"/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  <a:lumMod val="95000"/>
                        <a:lumOff val="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用数字技术武装教育产业，全面提升中国教育的现代化水平与国际竞争力。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>
                <p:custDataLst>
                  <p:tags r:id="rId13"/>
                </p:custDataLst>
              </p:nvPr>
            </p:nvSpPr>
            <p:spPr>
              <a:xfrm rot="16200000">
                <a:off x="426937" y="5111997"/>
                <a:ext cx="1139700" cy="498106"/>
              </a:xfrm>
              <a:prstGeom prst="round2SameRect">
                <a:avLst>
                  <a:gd name="adj1" fmla="val 34445"/>
                  <a:gd name="adj2" fmla="val 0"/>
                </a:avLst>
              </a:prstGeom>
              <a:solidFill>
                <a:srgbClr val="0E1556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eaVert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600" b="1" i="0" strike="noStrike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价值共创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a2a4c61-699c-424e-9860-49123af719fd"/>
          <p:cNvGrpSpPr/>
          <p:nvPr>
            <p:custDataLst>
              <p:tags r:id="rId1"/>
            </p:custDataLst>
          </p:nvPr>
        </p:nvGrpSpPr>
        <p:grpSpPr>
          <a:xfrm rot="0">
            <a:off x="660400" y="1130303"/>
            <a:ext cx="10858500" cy="4161223"/>
            <a:chOff x="660400" y="1130303"/>
            <a:chExt cx="10858500" cy="4161223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660400" y="2364920"/>
              <a:ext cx="2828210" cy="2926606"/>
              <a:chOff x="660401" y="2364920"/>
              <a:chExt cx="1878874" cy="2926606"/>
            </a:xfrm>
          </p:grpSpPr>
          <p:sp>
            <p:nvSpPr>
              <p:cNvPr id="4" name="AutoShape 4"/>
              <p:cNvSpPr/>
              <p:nvPr>
                <p:custDataLst>
                  <p:tags r:id="rId2"/>
                </p:custDataLst>
              </p:nvPr>
            </p:nvSpPr>
            <p:spPr>
              <a:xfrm>
                <a:off x="660401" y="2364920"/>
                <a:ext cx="1878874" cy="2926606"/>
              </a:xfrm>
              <a:prstGeom prst="roundRect">
                <a:avLst>
                  <a:gd name="adj" fmla="val 5758"/>
                </a:avLst>
              </a:prstGeom>
              <a:gradFill>
                <a:gsLst>
                  <a:gs pos="0">
                    <a:srgbClr val="0E1556">
                      <a:alpha val="100000"/>
                      <a:lumMod val="60000"/>
                      <a:lumOff val="40000"/>
                    </a:srgbClr>
                  </a:gs>
                  <a:gs pos="60000">
                    <a:srgbClr val="0E1556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TextBox 5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84501" y="2486170"/>
                <a:ext cx="853146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l">
                  <a:defRPr/>
                </a:pPr>
                <a:r>
                  <a:rPr lang="en-US" sz="3200" b="1" i="0">
                    <a:solidFill>
                      <a:srgbClr val="F8F8F8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15737" y="3536093"/>
                <a:ext cx="1752781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我们的愿景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15736" y="4278629"/>
                <a:ext cx="1752781" cy="8717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成为全球首个“十万亿级”教育生态综合型上市控股母公司。</a:t>
                </a:r>
                <a:endParaRPr lang="en-US" sz="1100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0">
              <a:off x="4675545" y="2364920"/>
              <a:ext cx="2828210" cy="2926606"/>
              <a:chOff x="2908482" y="2364920"/>
              <a:chExt cx="1878874" cy="2926606"/>
            </a:xfrm>
          </p:grpSpPr>
          <p:sp>
            <p:nvSpPr>
              <p:cNvPr id="9" name="AutoShape 9"/>
              <p:cNvSpPr/>
              <p:nvPr>
                <p:custDataLst>
                  <p:tags r:id="rId6"/>
                </p:custDataLst>
              </p:nvPr>
            </p:nvSpPr>
            <p:spPr>
              <a:xfrm>
                <a:off x="2908482" y="2364920"/>
                <a:ext cx="1878874" cy="2926606"/>
              </a:xfrm>
              <a:prstGeom prst="roundRect">
                <a:avLst>
                  <a:gd name="adj" fmla="val 5758"/>
                </a:avLst>
              </a:prstGeom>
              <a:gradFill>
                <a:gsLst>
                  <a:gs pos="0">
                    <a:srgbClr val="FF5100">
                      <a:alpha val="100000"/>
                      <a:lumMod val="60000"/>
                      <a:lumOff val="40000"/>
                    </a:srgbClr>
                  </a:gs>
                  <a:gs pos="60000">
                    <a:srgbClr val="FF5100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0" name="TextBox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006491" y="2486170"/>
                <a:ext cx="853146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l">
                  <a:defRPr/>
                </a:pPr>
                <a:r>
                  <a:rPr lang="en-US" sz="3200" b="1" i="0">
                    <a:solidFill>
                      <a:srgbClr val="F8F8F8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937727" y="3536093"/>
                <a:ext cx="1752781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我们的使命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937726" y="4278629"/>
                <a:ext cx="1752781" cy="8717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让世界爱上中国教育智慧！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8690690" y="2364920"/>
              <a:ext cx="2828210" cy="2926606"/>
              <a:chOff x="5156563" y="2364920"/>
              <a:chExt cx="1878874" cy="2926606"/>
            </a:xfrm>
          </p:grpSpPr>
          <p:sp>
            <p:nvSpPr>
              <p:cNvPr id="14" name="AutoShape 14"/>
              <p:cNvSpPr/>
              <p:nvPr>
                <p:custDataLst>
                  <p:tags r:id="rId10"/>
                </p:custDataLst>
              </p:nvPr>
            </p:nvSpPr>
            <p:spPr>
              <a:xfrm>
                <a:off x="5156563" y="2364920"/>
                <a:ext cx="1878874" cy="2926606"/>
              </a:xfrm>
              <a:prstGeom prst="roundRect">
                <a:avLst>
                  <a:gd name="adj" fmla="val 5758"/>
                </a:avLst>
              </a:prstGeom>
              <a:gradFill>
                <a:gsLst>
                  <a:gs pos="0">
                    <a:srgbClr val="1B45AE">
                      <a:alpha val="100000"/>
                      <a:lumMod val="60000"/>
                      <a:lumOff val="40000"/>
                    </a:srgbClr>
                  </a:gs>
                  <a:gs pos="60000">
                    <a:srgbClr val="1B45AE">
                      <a:alpha val="100000"/>
                    </a:srgbClr>
                  </a:gs>
                </a:gsLst>
                <a:lin ang="27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5" name="TextBox 1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5280663" y="2486170"/>
                <a:ext cx="853146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l">
                  <a:defRPr/>
                </a:pPr>
                <a:r>
                  <a:rPr lang="en-US" sz="3200" b="1" i="0">
                    <a:solidFill>
                      <a:srgbClr val="F8F8F8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5211899" y="3536093"/>
                <a:ext cx="1752781" cy="58477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我们的口号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5211898" y="4278629"/>
                <a:ext cx="1752781" cy="871713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精心教育 —— 您</a:t>
                </a:r>
                <a:r>
                  <a:rPr lang="zh-CN" altLang="en-US" sz="1200" b="0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企业</a:t>
                </a:r>
                <a:r>
                  <a:rPr lang="en-US" sz="1200" b="0" i="0">
                    <a:solidFill>
                      <a:srgbClr val="F8F8F8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的成长伙伴，未来人生的预言家！</a:t>
                </a:r>
                <a:endParaRPr lang="en-US" sz="1100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660400" y="1130303"/>
              <a:ext cx="10858500" cy="77810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一个关于成长与未来的宏大叙事</a:t>
              </a:r>
              <a:endParaRPr lang="en-US" sz="11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结语与展望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400" y="1856042"/>
            <a:ext cx="8506334" cy="229304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000" b="1" i="0">
                <a:solidFill>
                  <a:srgbClr val="0E155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7001013" y="6037580"/>
            <a:ext cx="4517887" cy="27432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ctr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2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3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4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5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6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7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8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9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0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1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2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3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4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5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6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7.xml><?xml version="1.0" encoding="utf-8"?>
<p:tagLst xmlns:p="http://schemas.openxmlformats.org/presentationml/2006/main">
  <p:tag name="KSO_WM_DIAGRAM_VIRTUALLY_FRAME" val="{&quot;height&quot;:365.5366929133858,&quot;left&quot;:51.999921259842516,&quot;top&quot;:89.00007874015748,&quot;width&quot;:855}"/>
</p:tagLst>
</file>

<file path=ppt/tags/tag18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19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0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1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2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3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4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5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6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7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8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29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30.xml><?xml version="1.0" encoding="utf-8"?>
<p:tagLst xmlns:p="http://schemas.openxmlformats.org/presentationml/2006/main">
  <p:tag name="KSO_WM_DIAGRAM_VIRTUALLY_FRAME" val="{&quot;height&quot;:362,&quot;left&quot;:56.87692913385827,&quot;top&quot;:89,&quot;width&quot;:834.9999212598425}"/>
</p:tagLst>
</file>

<file path=ppt/tags/tag31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2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3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4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5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6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7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8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39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40.xml><?xml version="1.0" encoding="utf-8"?>
<p:tagLst xmlns:p="http://schemas.openxmlformats.org/presentationml/2006/main">
  <p:tag name="KSO_WM_DIAGRAM_VIRTUALLY_FRAME" val="{&quot;height&quot;:393.7466929133858,&quot;left&quot;:52,&quot;top&quot;:90.1428346456693,&quot;width&quot;:855}"/>
</p:tagLst>
</file>

<file path=ppt/tags/tag41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2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3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4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5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6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7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8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49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0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1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2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3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4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5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6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7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8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59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60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61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62.xml><?xml version="1.0" encoding="utf-8"?>
<p:tagLst xmlns:p="http://schemas.openxmlformats.org/presentationml/2006/main">
  <p:tag name="KSO_WM_DIAGRAM_VIRTUALLY_FRAME" val="{&quot;height&quot;:392.62503937007875,&quot;left&quot;:0,&quot;top&quot;:90,&quot;width&quot;:960}"/>
</p:tagLst>
</file>

<file path=ppt/tags/tag63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4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5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6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7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8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69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0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1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2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3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4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5.xml><?xml version="1.0" encoding="utf-8"?>
<p:tagLst xmlns:p="http://schemas.openxmlformats.org/presentationml/2006/main">
  <p:tag name="KSO_WM_DIAGRAM_VIRTUALLY_FRAME" val="{&quot;height&quot;:378,&quot;left&quot;:52,&quot;top&quot;:89,&quot;width&quot;:855}"/>
</p:tagLst>
</file>

<file path=ppt/tags/tag76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77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78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79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0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1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2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3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4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5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6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7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ags/tag88.xml><?xml version="1.0" encoding="utf-8"?>
<p:tagLst xmlns:p="http://schemas.openxmlformats.org/presentationml/2006/main">
  <p:tag name="KSO_WM_DIAGRAM_VIRTUALLY_FRAME" val="{&quot;height&quot;:327.6553543307087,&quot;left&quot;:52,&quot;top&quot;:89.00023622047243,&quot;width&quot;:855}"/>
</p:tagLst>
</file>

<file path=ppt/theme/theme1.xml><?xml version="1.0" encoding="utf-8"?>
<a:theme xmlns:a="http://schemas.openxmlformats.org/drawingml/2006/main" name="422e5470-071c-4c40-b3a2-4b673f08149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3154</Words>
  <Application>WPS 演示</Application>
  <PresentationFormat>On-screen Show (4:3)</PresentationFormat>
  <Paragraphs>438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422e5470-071c-4c40-b3a2-4b673f081494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聚才@七仙女®</cp:lastModifiedBy>
  <cp:revision>3</cp:revision>
  <dcterms:created xsi:type="dcterms:W3CDTF">2006-08-16T00:00:00Z</dcterms:created>
  <dcterms:modified xsi:type="dcterms:W3CDTF">2026-04-26T05:56:01Z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5730002D4D2440C38C70027688B55CE6_13</vt:lpwstr>
  </property>
</Properties>
</file>