
<file path=[Content_Types].xml><?xml version="1.0" encoding="utf-8"?>
<Types xmlns="http://schemas.openxmlformats.org/package/2006/content-types">
  <Default Extension="jpeg" ContentType="image/jpeg"/>
  <Default Extension="JPG" ContentType="image/.jpg"/>
  <Default Extension="xlsx" ContentType="application/vnd.openxmlformats-officedocument.spreadsheetml.sheet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0" Type="http://schemas.openxmlformats.org/officeDocument/2006/relationships/tableStyles" Target="tableStyles.xml"/><Relationship Id="rId2" Type="http://schemas.openxmlformats.org/officeDocument/2006/relationships/theme" Target="theme/theme1.xml"/><Relationship Id="rId19" Type="http://schemas.openxmlformats.org/officeDocument/2006/relationships/viewProps" Target="viewProps.xml"/><Relationship Id="rId18" Type="http://schemas.openxmlformats.org/officeDocument/2006/relationships/presProps" Target="presProps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none" lIns="0" tIns="0" rIns="0" bIns="0" anchor="t" anchorCtr="0"/>
          <a:lstStyle/>
          <a:p>
            <a:pPr algn="l">
              <a:defRPr lang="zh-CN" sz="1200" b="1" i="0" u="none" strike="noStrike" kern="1200" baseline="0">
                <a:solidFill>
                  <a:srgbClr val="E0E7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200" b="1" i="0" strike="noStrike">
                <a:solidFill>
                  <a:srgbClr val="E0E7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 年发展目标趋势</a:t>
            </a:r>
            <a:endParaRPr sz="1200" b="1" i="0" strike="noStrike">
              <a:solidFill>
                <a:srgbClr val="E0E7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c:rich>
      </c:tx>
      <c:layout/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产业园数量</c:v>
                </c:pt>
              </c:strCache>
            </c:strRef>
          </c:tx>
          <c:spPr>
            <a:ln w="38100" cap="rnd" cmpd="sng" algn="ctr">
              <a:solidFill>
                <a:srgbClr val="22D3EE">
                  <a:alpha val="100000"/>
                </a:srgbClr>
              </a:solidFill>
              <a:prstDash val="solid"/>
              <a:round/>
            </a:ln>
          </c:spPr>
          <c:marker>
            <c:symbol val="circle"/>
            <c:size val="8"/>
            <c:spPr>
              <a:solidFill>
                <a:srgbClr val="22D3EE">
                  <a:alpha val="100000"/>
                </a:srgbClr>
              </a:solidFill>
            </c:spPr>
          </c:marker>
          <c:dPt>
            <c:idx val="0"/>
            <c:marker>
              <c:symbol val="circle"/>
              <c:size val="8"/>
              <c:spPr>
                <a:solidFill>
                  <a:srgbClr val="22D3EE">
                    <a:alpha val="100000"/>
                  </a:srgbClr>
                </a:solidFill>
              </c:spPr>
            </c:marker>
            <c:bubble3D val="0"/>
            <c:spPr>
              <a:ln w="38100" cap="rnd" cmpd="sng" algn="ctr">
                <a:solidFill>
                  <a:srgbClr val="22D3EE">
                    <a:alpha val="100000"/>
                  </a:srgbClr>
                </a:solidFill>
                <a:prstDash val="solid"/>
                <a:round/>
              </a:ln>
            </c:spPr>
          </c:dPt>
          <c:dPt>
            <c:idx val="1"/>
            <c:marker>
              <c:symbol val="circle"/>
              <c:size val="8"/>
              <c:spPr>
                <a:solidFill>
                  <a:srgbClr val="22D3EE">
                    <a:alpha val="100000"/>
                  </a:srgbClr>
                </a:solidFill>
              </c:spPr>
            </c:marker>
            <c:bubble3D val="0"/>
            <c:spPr>
              <a:ln w="38100" cap="rnd" cmpd="sng" algn="ctr">
                <a:solidFill>
                  <a:srgbClr val="22D3EE">
                    <a:alpha val="100000"/>
                  </a:srgbClr>
                </a:solidFill>
                <a:prstDash val="solid"/>
                <a:round/>
              </a:ln>
            </c:spPr>
          </c:dPt>
          <c:dPt>
            <c:idx val="2"/>
            <c:marker>
              <c:symbol val="circle"/>
              <c:size val="8"/>
              <c:spPr>
                <a:solidFill>
                  <a:srgbClr val="22D3EE">
                    <a:alpha val="100000"/>
                  </a:srgbClr>
                </a:solidFill>
              </c:spPr>
            </c:marker>
            <c:bubble3D val="0"/>
            <c:spPr>
              <a:ln w="38100" cap="rnd" cmpd="sng" algn="ctr">
                <a:solidFill>
                  <a:srgbClr val="22D3EE">
                    <a:alpha val="100000"/>
                  </a:srgbClr>
                </a:solidFill>
                <a:prstDash val="solid"/>
                <a:round/>
              </a:ln>
            </c:spPr>
          </c:dPt>
          <c:dPt>
            <c:idx val="3"/>
            <c:marker>
              <c:symbol val="circle"/>
              <c:size val="8"/>
              <c:spPr>
                <a:solidFill>
                  <a:srgbClr val="22D3EE">
                    <a:alpha val="100000"/>
                  </a:srgbClr>
                </a:solidFill>
              </c:spPr>
            </c:marker>
            <c:bubble3D val="0"/>
            <c:spPr>
              <a:ln w="38100" cap="rnd" cmpd="sng" algn="ctr">
                <a:solidFill>
                  <a:srgbClr val="22D3EE">
                    <a:alpha val="100000"/>
                  </a:srgbClr>
                </a:solidFill>
                <a:prstDash val="solid"/>
                <a:round/>
              </a:ln>
            </c:spPr>
          </c:dPt>
          <c:dPt>
            <c:idx val="4"/>
            <c:marker>
              <c:symbol val="circle"/>
              <c:size val="8"/>
              <c:spPr>
                <a:solidFill>
                  <a:srgbClr val="22D3EE">
                    <a:alpha val="100000"/>
                  </a:srgbClr>
                </a:solidFill>
              </c:spPr>
            </c:marker>
            <c:bubble3D val="0"/>
            <c:spPr>
              <a:ln w="38100" cap="rnd" cmpd="sng" algn="ctr">
                <a:solidFill>
                  <a:srgbClr val="22D3EE">
                    <a:alpha val="100000"/>
                  </a:srgbClr>
                </a:solidFill>
                <a:prstDash val="solid"/>
                <a:round/>
              </a:ln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none" lIns="0" tIns="0" rIns="0" bIns="0" anchor="t" anchorCtr="0"/>
              <a:lstStyle/>
              <a:p>
                <a:pPr algn="l">
                  <a:defRPr lang="zh-CN" sz="1200" b="0" i="0" u="none" strike="noStrike" kern="1200" baseline="0">
                    <a:solidFill>
                      <a:srgbClr val="000000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defRPr>
                </a:pPr>
              </a:p>
            </c:txPr>
            <c:dLblPos val="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Sheet1!$A$2:$A$6</c:f>
              <c:strCache>
                <c:ptCount val="5"/>
                <c:pt idx="0">
                  <c:v>第 1 年</c:v>
                </c:pt>
                <c:pt idx="1">
                  <c:v>第 3 年</c:v>
                </c:pt>
                <c:pt idx="2">
                  <c:v>第 5 年</c:v>
                </c:pt>
                <c:pt idx="3">
                  <c:v>第 7 年</c:v>
                </c:pt>
                <c:pt idx="4">
                  <c:v>第 10 年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5</c:v>
                </c:pt>
                <c:pt idx="1">
                  <c:v>20</c:v>
                </c:pt>
                <c:pt idx="2">
                  <c:v>100</c:v>
                </c:pt>
                <c:pt idx="3">
                  <c:v>150</c:v>
                </c:pt>
                <c:pt idx="4">
                  <c:v>200</c:v>
                </c:pt>
              </c:numCache>
            </c:numRef>
          </c:val>
          <c:smooth val="1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孵化项目数 (百个)</c:v>
                </c:pt>
              </c:strCache>
            </c:strRef>
          </c:tx>
          <c:spPr>
            <a:ln w="38100" cap="rnd" cmpd="sng" algn="ctr">
              <a:solidFill>
                <a:srgbClr val="C084FC">
                  <a:alpha val="100000"/>
                </a:srgbClr>
              </a:solidFill>
              <a:prstDash val="solid"/>
              <a:round/>
            </a:ln>
          </c:spPr>
          <c:marker>
            <c:symbol val="circle"/>
            <c:size val="8"/>
            <c:spPr>
              <a:solidFill>
                <a:srgbClr val="C084FC">
                  <a:alpha val="100000"/>
                </a:srgbClr>
              </a:solidFill>
            </c:spPr>
          </c:marker>
          <c:dPt>
            <c:idx val="0"/>
            <c:marker>
              <c:symbol val="circle"/>
              <c:size val="8"/>
              <c:spPr>
                <a:solidFill>
                  <a:srgbClr val="C084FC">
                    <a:alpha val="100000"/>
                  </a:srgbClr>
                </a:solidFill>
              </c:spPr>
            </c:marker>
            <c:bubble3D val="0"/>
            <c:spPr>
              <a:ln w="38100" cap="rnd" cmpd="sng" algn="ctr">
                <a:solidFill>
                  <a:srgbClr val="C084FC">
                    <a:alpha val="100000"/>
                  </a:srgbClr>
                </a:solidFill>
                <a:prstDash val="solid"/>
                <a:round/>
              </a:ln>
            </c:spPr>
          </c:dPt>
          <c:dPt>
            <c:idx val="1"/>
            <c:marker>
              <c:symbol val="circle"/>
              <c:size val="8"/>
              <c:spPr>
                <a:solidFill>
                  <a:srgbClr val="C084FC">
                    <a:alpha val="100000"/>
                  </a:srgbClr>
                </a:solidFill>
              </c:spPr>
            </c:marker>
            <c:bubble3D val="0"/>
            <c:spPr>
              <a:ln w="38100" cap="rnd" cmpd="sng" algn="ctr">
                <a:solidFill>
                  <a:srgbClr val="C084FC">
                    <a:alpha val="100000"/>
                  </a:srgbClr>
                </a:solidFill>
                <a:prstDash val="solid"/>
                <a:round/>
              </a:ln>
            </c:spPr>
          </c:dPt>
          <c:dPt>
            <c:idx val="2"/>
            <c:marker>
              <c:symbol val="circle"/>
              <c:size val="8"/>
              <c:spPr>
                <a:solidFill>
                  <a:srgbClr val="C084FC">
                    <a:alpha val="100000"/>
                  </a:srgbClr>
                </a:solidFill>
              </c:spPr>
            </c:marker>
            <c:bubble3D val="0"/>
            <c:spPr>
              <a:ln w="38100" cap="rnd" cmpd="sng" algn="ctr">
                <a:solidFill>
                  <a:srgbClr val="C084FC">
                    <a:alpha val="100000"/>
                  </a:srgbClr>
                </a:solidFill>
                <a:prstDash val="solid"/>
                <a:round/>
              </a:ln>
            </c:spPr>
          </c:dPt>
          <c:dPt>
            <c:idx val="3"/>
            <c:marker>
              <c:symbol val="circle"/>
              <c:size val="8"/>
              <c:spPr>
                <a:solidFill>
                  <a:srgbClr val="C084FC">
                    <a:alpha val="100000"/>
                  </a:srgbClr>
                </a:solidFill>
              </c:spPr>
            </c:marker>
            <c:bubble3D val="0"/>
            <c:spPr>
              <a:ln w="38100" cap="rnd" cmpd="sng" algn="ctr">
                <a:solidFill>
                  <a:srgbClr val="C084FC">
                    <a:alpha val="100000"/>
                  </a:srgbClr>
                </a:solidFill>
                <a:prstDash val="solid"/>
                <a:round/>
              </a:ln>
            </c:spPr>
          </c:dPt>
          <c:dPt>
            <c:idx val="4"/>
            <c:marker>
              <c:symbol val="circle"/>
              <c:size val="8"/>
              <c:spPr>
                <a:solidFill>
                  <a:srgbClr val="C084FC">
                    <a:alpha val="100000"/>
                  </a:srgbClr>
                </a:solidFill>
              </c:spPr>
            </c:marker>
            <c:bubble3D val="0"/>
            <c:spPr>
              <a:ln w="38100" cap="rnd" cmpd="sng" algn="ctr">
                <a:solidFill>
                  <a:srgbClr val="C084FC">
                    <a:alpha val="100000"/>
                  </a:srgbClr>
                </a:solidFill>
                <a:prstDash val="solid"/>
                <a:round/>
              </a:ln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none" lIns="0" tIns="0" rIns="0" bIns="0" anchor="t" anchorCtr="0"/>
              <a:lstStyle/>
              <a:p>
                <a:pPr algn="l">
                  <a:defRPr lang="zh-CN" sz="1200" b="0" i="0" u="none" strike="noStrike" kern="1200" baseline="0">
                    <a:solidFill>
                      <a:srgbClr val="000000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defRPr>
                </a:pPr>
              </a:p>
            </c:txPr>
            <c:dLblPos val="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Sheet1!$A$2:$A$6</c:f>
              <c:strCache>
                <c:ptCount val="5"/>
                <c:pt idx="0">
                  <c:v>第 1 年</c:v>
                </c:pt>
                <c:pt idx="1">
                  <c:v>第 3 年</c:v>
                </c:pt>
                <c:pt idx="2">
                  <c:v>第 5 年</c:v>
                </c:pt>
                <c:pt idx="3">
                  <c:v>第 7 年</c:v>
                </c:pt>
                <c:pt idx="4">
                  <c:v>第 10 年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10</c:v>
                </c:pt>
                <c:pt idx="1">
                  <c:v>100</c:v>
                </c:pt>
                <c:pt idx="2">
                  <c:v>1000</c:v>
                </c:pt>
                <c:pt idx="3">
                  <c:v>3000</c:v>
                </c:pt>
                <c:pt idx="4">
                  <c:v>10000</c:v>
                </c:pt>
              </c:numCache>
            </c:numRef>
          </c:val>
          <c:smooth val="1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市值 (千亿)</c:v>
                </c:pt>
              </c:strCache>
            </c:strRef>
          </c:tx>
          <c:spPr>
            <a:ln w="38100" cap="rnd" cmpd="sng" algn="ctr">
              <a:solidFill>
                <a:srgbClr val="34D399">
                  <a:alpha val="100000"/>
                </a:srgbClr>
              </a:solidFill>
              <a:prstDash val="solid"/>
              <a:round/>
            </a:ln>
          </c:spPr>
          <c:marker>
            <c:symbol val="circle"/>
            <c:size val="8"/>
            <c:spPr>
              <a:solidFill>
                <a:srgbClr val="34D399">
                  <a:alpha val="100000"/>
                </a:srgbClr>
              </a:solidFill>
            </c:spPr>
          </c:marker>
          <c:dPt>
            <c:idx val="0"/>
            <c:marker>
              <c:symbol val="circle"/>
              <c:size val="8"/>
              <c:spPr>
                <a:solidFill>
                  <a:srgbClr val="34D399">
                    <a:alpha val="100000"/>
                  </a:srgbClr>
                </a:solidFill>
              </c:spPr>
            </c:marker>
            <c:bubble3D val="0"/>
            <c:spPr>
              <a:ln w="38100" cap="rnd" cmpd="sng" algn="ctr">
                <a:solidFill>
                  <a:srgbClr val="34D399">
                    <a:alpha val="100000"/>
                  </a:srgbClr>
                </a:solidFill>
                <a:prstDash val="solid"/>
                <a:round/>
              </a:ln>
            </c:spPr>
          </c:dPt>
          <c:dPt>
            <c:idx val="1"/>
            <c:marker>
              <c:symbol val="circle"/>
              <c:size val="8"/>
              <c:spPr>
                <a:solidFill>
                  <a:srgbClr val="34D399">
                    <a:alpha val="100000"/>
                  </a:srgbClr>
                </a:solidFill>
              </c:spPr>
            </c:marker>
            <c:bubble3D val="0"/>
            <c:spPr>
              <a:ln w="38100" cap="rnd" cmpd="sng" algn="ctr">
                <a:solidFill>
                  <a:srgbClr val="34D399">
                    <a:alpha val="100000"/>
                  </a:srgbClr>
                </a:solidFill>
                <a:prstDash val="solid"/>
                <a:round/>
              </a:ln>
            </c:spPr>
          </c:dPt>
          <c:dPt>
            <c:idx val="2"/>
            <c:marker>
              <c:symbol val="circle"/>
              <c:size val="8"/>
              <c:spPr>
                <a:solidFill>
                  <a:srgbClr val="34D399">
                    <a:alpha val="100000"/>
                  </a:srgbClr>
                </a:solidFill>
              </c:spPr>
            </c:marker>
            <c:bubble3D val="0"/>
            <c:spPr>
              <a:ln w="38100" cap="rnd" cmpd="sng" algn="ctr">
                <a:solidFill>
                  <a:srgbClr val="34D399">
                    <a:alpha val="100000"/>
                  </a:srgbClr>
                </a:solidFill>
                <a:prstDash val="solid"/>
                <a:round/>
              </a:ln>
            </c:spPr>
          </c:dPt>
          <c:dPt>
            <c:idx val="3"/>
            <c:marker>
              <c:symbol val="circle"/>
              <c:size val="8"/>
              <c:spPr>
                <a:solidFill>
                  <a:srgbClr val="34D399">
                    <a:alpha val="100000"/>
                  </a:srgbClr>
                </a:solidFill>
              </c:spPr>
            </c:marker>
            <c:bubble3D val="0"/>
            <c:spPr>
              <a:ln w="38100" cap="rnd" cmpd="sng" algn="ctr">
                <a:solidFill>
                  <a:srgbClr val="34D399">
                    <a:alpha val="100000"/>
                  </a:srgbClr>
                </a:solidFill>
                <a:prstDash val="solid"/>
                <a:round/>
              </a:ln>
            </c:spPr>
          </c:dPt>
          <c:dPt>
            <c:idx val="4"/>
            <c:marker>
              <c:symbol val="circle"/>
              <c:size val="8"/>
              <c:spPr>
                <a:solidFill>
                  <a:srgbClr val="34D399">
                    <a:alpha val="100000"/>
                  </a:srgbClr>
                </a:solidFill>
              </c:spPr>
            </c:marker>
            <c:bubble3D val="0"/>
            <c:spPr>
              <a:ln w="38100" cap="rnd" cmpd="sng" algn="ctr">
                <a:solidFill>
                  <a:srgbClr val="34D399">
                    <a:alpha val="100000"/>
                  </a:srgbClr>
                </a:solidFill>
                <a:prstDash val="solid"/>
                <a:round/>
              </a:ln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none" lIns="0" tIns="0" rIns="0" bIns="0" anchor="t" anchorCtr="0"/>
              <a:lstStyle/>
              <a:p>
                <a:pPr algn="l">
                  <a:defRPr lang="zh-CN" sz="1200" b="0" i="0" u="none" strike="noStrike" kern="1200" baseline="0">
                    <a:solidFill>
                      <a:srgbClr val="000000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defRPr>
                </a:pPr>
              </a:p>
            </c:txPr>
            <c:dLblPos val="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Sheet1!$A$2:$A$6</c:f>
              <c:strCache>
                <c:ptCount val="5"/>
                <c:pt idx="0">
                  <c:v>第 1 年</c:v>
                </c:pt>
                <c:pt idx="1">
                  <c:v>第 3 年</c:v>
                </c:pt>
                <c:pt idx="2">
                  <c:v>第 5 年</c:v>
                </c:pt>
                <c:pt idx="3">
                  <c:v>第 7 年</c:v>
                </c:pt>
                <c:pt idx="4">
                  <c:v>第 10 年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10</c:v>
                </c:pt>
                <c:pt idx="1">
                  <c:v>100</c:v>
                </c:pt>
                <c:pt idx="2">
                  <c:v>1000</c:v>
                </c:pt>
                <c:pt idx="3">
                  <c:v>5000</c:v>
                </c:pt>
                <c:pt idx="4">
                  <c:v>10000</c:v>
                </c:pt>
              </c:numCache>
            </c:numRef>
          </c:val>
          <c:smooth val="1"/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1"/>
        <c:axId val="10000"/>
        <c:axId val="10001"/>
      </c:lineChart>
      <c:catAx>
        <c:axId val="10000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 w="12700" cap="flat" cmpd="sng" algn="ctr">
            <a:solidFill>
              <a:srgbClr val="8F8F8F">
                <a:alpha val="100000"/>
              </a:srgbClr>
            </a:solidFill>
            <a:prstDash val="solid"/>
            <a:round/>
          </a:ln>
        </c:spPr>
        <c:txPr>
          <a:bodyPr rot="0" spcFirstLastPara="0" vertOverflow="ellipsis" vert="horz" wrap="none" lIns="0" tIns="0" rIns="0" bIns="0" anchor="t" anchorCtr="0"/>
          <a:lstStyle/>
          <a:p>
            <a:pPr algn="l">
              <a:defRPr lang="zh-CN" sz="900" b="0" i="0" u="none" strike="noStrike" kern="1200" baseline="0">
                <a:solidFill>
                  <a:srgbClr val="94A3B8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</a:p>
        </c:txPr>
        <c:crossAx val="10001"/>
        <c:crosses val="autoZero"/>
        <c:auto val="1"/>
        <c:lblAlgn val="ctr"/>
        <c:lblOffset val="100"/>
        <c:noMultiLvlLbl val="0"/>
      </c:catAx>
      <c:valAx>
        <c:axId val="10001"/>
        <c:scaling>
          <c:orientation val="minMax"/>
        </c:scaling>
        <c:delete val="0"/>
        <c:axPos val="l"/>
        <c:majorGridlines>
          <c:spPr>
            <a:ln w="12700" cap="flat" cmpd="sng" algn="ctr">
              <a:solidFill>
                <a:srgbClr val="334155">
                  <a:alpha val="100000"/>
                </a:srgbClr>
              </a:solidFill>
              <a:prstDash val="solid"/>
              <a:round/>
            </a:ln>
          </c:spPr>
        </c:majorGridlines>
        <c:majorTickMark val="none"/>
        <c:minorTickMark val="none"/>
        <c:tickLblPos val="nextTo"/>
        <c:txPr>
          <a:bodyPr rot="0" spcFirstLastPara="0" vertOverflow="ellipsis" vert="horz" wrap="none" lIns="0" tIns="0" rIns="0" bIns="0" anchor="t" anchorCtr="0"/>
          <a:lstStyle/>
          <a:p>
            <a:pPr algn="l">
              <a:defRPr lang="zh-CN" sz="900" b="0" i="0" u="none" strike="noStrike" kern="1200" baseline="0">
                <a:solidFill>
                  <a:srgbClr val="94A3B8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</a:p>
        </c:txPr>
        <c:crossAx val="10000"/>
        <c:crosses val="autoZero"/>
        <c:crossBetween val="between"/>
      </c:valAx>
    </c:plotArea>
    <c:legend>
      <c:legendPos val="b"/>
      <c:layout/>
      <c:overlay val="0"/>
      <c:txPr>
        <a:bodyPr rot="0" spcFirstLastPara="0" vertOverflow="ellipsis" vert="horz" wrap="none" lIns="0" tIns="0" rIns="0" bIns="0" anchor="t" anchorCtr="0"/>
        <a:lstStyle/>
        <a:p>
          <a:pPr algn="l">
            <a:defRPr lang="zh-CN" sz="900" b="0" i="0" u="none" strike="noStrike" kern="1200" baseline="0">
              <a:solidFill>
                <a:srgbClr val="94A3B8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1ccfcf5c-63d7-4103-9c86-5ed50eb3e445}"/>
      </c:ext>
    </c:extLst>
  </c:chart>
  <c:txPr>
    <a:bodyPr/>
    <a:lstStyle/>
    <a:p>
      <a:pPr>
        <a:defRPr lang="zh-CN"/>
      </a:pPr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7" Type="http://schemas.openxmlformats.org/officeDocument/2006/relationships/image" Target="../media/image13.png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image" Target="../media/image28.png"/><Relationship Id="rId8" Type="http://schemas.openxmlformats.org/officeDocument/2006/relationships/image" Target="../media/image27.png"/><Relationship Id="rId7" Type="http://schemas.openxmlformats.org/officeDocument/2006/relationships/image" Target="../media/image26.png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0" Type="http://schemas.openxmlformats.org/officeDocument/2006/relationships/slideLayout" Target="../slideLayouts/slideLayout7.xml"/><Relationship Id="rId1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32.png"/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image" Target="../media/image29.png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image" Target="../media/image40.png"/><Relationship Id="rId7" Type="http://schemas.openxmlformats.org/officeDocument/2006/relationships/image" Target="../media/image39.png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image" Target="../media/image33.png"/></Relationships>
</file>

<file path=ppt/slides/_rels/slide8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image" Target="../media/image41.pn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image" Target="../media/image4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7" Type="http://schemas.openxmlformats.org/officeDocument/2006/relationships/image" Target="../media/image56.png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image" Target="../media/image50.png"/></Relationships>
</file>

<file path=ppt/slides/_rels/slide11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chart" Target="../charts/chart1.xml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image" Target="../media/image62.pn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image" Target="../media/image65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7" Type="http://schemas.openxmlformats.org/officeDocument/2006/relationships/image" Target="../media/image74.png"/><Relationship Id="rId6" Type="http://schemas.openxmlformats.org/officeDocument/2006/relationships/image" Target="../media/image73.png"/><Relationship Id="rId5" Type="http://schemas.openxmlformats.org/officeDocument/2006/relationships/image" Target="../media/image72.png"/><Relationship Id="rId4" Type="http://schemas.openxmlformats.org/officeDocument/2006/relationships/image" Target="../media/image71.png"/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image" Target="../media/image68.png"/></Relationships>
</file>

<file path=ppt/slides/_rels/slide1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78.png"/><Relationship Id="rId3" Type="http://schemas.openxmlformats.org/officeDocument/2006/relationships/image" Target="../media/image77.png"/><Relationship Id="rId2" Type="http://schemas.openxmlformats.org/officeDocument/2006/relationships/image" Target="../media/image76.png"/><Relationship Id="rId1" Type="http://schemas.openxmlformats.org/officeDocument/2006/relationships/image" Target="../media/image7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F172A">
              <a:alpha val="100000"/>
            </a:srgbClr>
          </a:solidFill>
          <a:ln>
            <a:headEnd type="none"/>
            <a:tailEnd type="none"/>
          </a:ln>
        </p:spPr>
      </p:sp>
      <p:pic>
        <p:nvPicPr>
          <p:cNvPr id="3" name="Picture 3"/>
          <p:cNvPicPr>
            <a:picLocks noChangeAspect="1"/>
          </p:cNvPicPr>
          <p:nvPr/>
        </p:nvPicPr>
        <p:blipFill>
          <a:blip r:embed="rId1">
            <a:alphaModFix amt="100000"/>
          </a:blip>
          <a:srcRect l="427" r="427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4" name="AutoShape 4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F172A">
              <a:alpha val="60000"/>
            </a:srgbClr>
          </a:solidFill>
          <a:ln>
            <a:headEnd type="none"/>
            <a:tailEnd type="none"/>
          </a:ln>
        </p:spPr>
      </p:sp>
      <p:sp>
        <p:nvSpPr>
          <p:cNvPr id="5" name="AutoShape 5"/>
          <p:cNvSpPr/>
          <p:nvPr/>
        </p:nvSpPr>
        <p:spPr>
          <a:xfrm>
            <a:off x="3517566" y="2933700"/>
            <a:ext cx="5151737" cy="457200"/>
          </a:xfrm>
          <a:prstGeom prst="rect">
            <a:avLst/>
          </a:prstGeom>
          <a:blipFill rotWithShape="1">
            <a:blip r:embed="rId2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6" name="TextBox 6"/>
          <p:cNvSpPr txBox="1"/>
          <p:nvPr/>
        </p:nvSpPr>
        <p:spPr>
          <a:xfrm>
            <a:off x="3517566" y="2905125"/>
            <a:ext cx="5572666" cy="50482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1"/>
          <a:lstStyle/>
          <a:p>
            <a:pPr algn="ctr">
              <a:defRPr/>
            </a:pPr>
            <a:r>
              <a:rPr lang="en-US" sz="3600" b="1" i="0" strike="noStrike">
                <a:solidFill>
                  <a:srgbClr val="E0E7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爱纳百川集团商业计划书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3434541" y="3619500"/>
            <a:ext cx="5323144" cy="304800"/>
          </a:xfrm>
          <a:prstGeom prst="rect">
            <a:avLst/>
          </a:prstGeom>
          <a:blipFill rotWithShape="1">
            <a:blip r:embed="rId3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8" name="TextBox 8"/>
          <p:cNvSpPr txBox="1"/>
          <p:nvPr/>
        </p:nvSpPr>
        <p:spPr>
          <a:xfrm>
            <a:off x="3434541" y="3638550"/>
            <a:ext cx="5748388" cy="25717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1"/>
          <a:lstStyle/>
          <a:p>
            <a:pPr algn="ctr">
              <a:defRPr/>
            </a:pPr>
            <a:r>
              <a:rPr lang="en-US" sz="1800" b="0" i="0" strike="noStrike">
                <a:solidFill>
                  <a:srgbClr val="22D3EE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百谷计划 · 全球技术人才生态 · 百万亿市值愿景</a:t>
            </a:r>
            <a:endParaRPr lang="en-US" sz="11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F172A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3" name="AutoShape 3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F172A">
              <a:alpha val="100000"/>
            </a:srgbClr>
          </a:solidFill>
          <a:ln>
            <a:headEnd type="none"/>
            <a:tailEnd type="none"/>
          </a:ln>
        </p:spPr>
      </p:sp>
      <p:pic>
        <p:nvPicPr>
          <p:cNvPr id="4" name="Picture 4"/>
          <p:cNvPicPr>
            <a:picLocks noChangeAspect="1"/>
          </p:cNvPicPr>
          <p:nvPr/>
        </p:nvPicPr>
        <p:blipFill>
          <a:blip r:embed="rId1">
            <a:alphaModFix amt="100000"/>
          </a:blip>
          <a:srcRect l="427" r="427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AutoShape 5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F172A">
              <a:alpha val="80000"/>
            </a:srgbClr>
          </a:solidFill>
          <a:ln>
            <a:headEnd type="none"/>
            <a:tailEnd type="none"/>
          </a:ln>
        </p:spPr>
      </p:sp>
      <p:sp>
        <p:nvSpPr>
          <p:cNvPr id="6" name="TextBox 6"/>
          <p:cNvSpPr txBox="1"/>
          <p:nvPr/>
        </p:nvSpPr>
        <p:spPr>
          <a:xfrm>
            <a:off x="457086" y="447675"/>
            <a:ext cx="11274781" cy="39052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2700" b="1" i="0" strike="noStrike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爱纳百川集团</a:t>
            </a:r>
            <a:r>
              <a:rPr sz="2700" b="1" i="0" strike="noStrike">
                <a:solidFill>
                  <a:srgbClr val="22D3EE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商业计划书</a:t>
            </a:r>
            <a:endParaRPr lang="en-US" sz="1100"/>
          </a:p>
        </p:txBody>
      </p:sp>
      <p:sp>
        <p:nvSpPr>
          <p:cNvPr id="7" name="TextBox 7"/>
          <p:cNvSpPr txBox="1"/>
          <p:nvPr/>
        </p:nvSpPr>
        <p:spPr>
          <a:xfrm>
            <a:off x="457086" y="933450"/>
            <a:ext cx="1980705" cy="25717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800" b="0" i="0" strike="noStrike">
                <a:solidFill>
                  <a:srgbClr val="D1D5D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商业蓝图六大篇章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2437790" y="1062038"/>
            <a:ext cx="9294076" cy="9525"/>
          </a:xfrm>
          <a:prstGeom prst="rect">
            <a:avLst/>
          </a:prstGeom>
          <a:gradFill>
            <a:gsLst>
              <a:gs pos="0">
                <a:srgbClr val="06B6D4">
                  <a:alpha val="50196"/>
                </a:srgbClr>
              </a:gs>
              <a:gs pos="100000">
                <a:srgbClr val="06B6D4">
                  <a:alpha val="0"/>
                </a:srgbClr>
              </a:gs>
            </a:gsLst>
            <a:lin ang="5400000"/>
          </a:gradFill>
          <a:ln>
            <a:headEnd type="none"/>
            <a:tailEnd type="none"/>
          </a:ln>
        </p:spPr>
      </p:sp>
      <p:sp>
        <p:nvSpPr>
          <p:cNvPr id="9" name="AutoShape 9"/>
          <p:cNvSpPr/>
          <p:nvPr/>
        </p:nvSpPr>
        <p:spPr>
          <a:xfrm>
            <a:off x="457086" y="1524000"/>
            <a:ext cx="3609072" cy="2324100"/>
          </a:xfrm>
          <a:prstGeom prst="roundRect">
            <a:avLst>
              <a:gd name="adj" fmla="val 1935"/>
            </a:avLst>
          </a:prstGeom>
          <a:blipFill rotWithShape="1">
            <a:blip r:embed="rId2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10" name="AutoShape 10"/>
          <p:cNvSpPr/>
          <p:nvPr/>
        </p:nvSpPr>
        <p:spPr>
          <a:xfrm>
            <a:off x="657061" y="1724025"/>
            <a:ext cx="304724" cy="304800"/>
          </a:xfrm>
          <a:prstGeom prst="ellipse">
            <a:avLst/>
          </a:prstGeom>
          <a:solidFill>
            <a:srgbClr val="06B6D4">
              <a:alpha val="20000"/>
            </a:srgbClr>
          </a:solidFill>
          <a:ln>
            <a:headEnd type="none"/>
            <a:tailEnd type="none"/>
          </a:ln>
        </p:spPr>
      </p:sp>
      <p:sp>
        <p:nvSpPr>
          <p:cNvPr id="11" name="TextBox 11"/>
          <p:cNvSpPr txBox="1"/>
          <p:nvPr/>
        </p:nvSpPr>
        <p:spPr>
          <a:xfrm>
            <a:off x="657061" y="1724025"/>
            <a:ext cx="304724" cy="3048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ctr" anchorCtr="1"/>
          <a:lstStyle/>
          <a:p>
            <a:pPr algn="ctr">
              <a:defRPr/>
            </a:pPr>
            <a:r>
              <a:rPr lang="en-US" sz="1100" b="1" i="0" strike="noStrike">
                <a:solidFill>
                  <a:srgbClr val="22D3EE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01</a:t>
            </a:r>
            <a:endParaRPr lang="en-US" sz="1100"/>
          </a:p>
        </p:txBody>
      </p:sp>
      <p:sp>
        <p:nvSpPr>
          <p:cNvPr id="12" name="TextBox 12"/>
          <p:cNvSpPr txBox="1"/>
          <p:nvPr/>
        </p:nvSpPr>
        <p:spPr>
          <a:xfrm>
            <a:off x="1076056" y="1781175"/>
            <a:ext cx="780854" cy="1905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400" b="1" i="0" strike="noStrike">
                <a:solidFill>
                  <a:srgbClr val="CFFAFE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时代势能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657061" y="2143125"/>
            <a:ext cx="3205850" cy="9525"/>
          </a:xfrm>
          <a:prstGeom prst="rect">
            <a:avLst/>
          </a:prstGeom>
          <a:solidFill>
            <a:srgbClr val="334155">
              <a:alpha val="50196"/>
            </a:srgbClr>
          </a:solidFill>
          <a:ln>
            <a:headEnd type="none"/>
            <a:tailEnd type="none"/>
          </a:ln>
        </p:spPr>
      </p:sp>
      <p:sp>
        <p:nvSpPr>
          <p:cNvPr id="14" name="AutoShape 14"/>
          <p:cNvSpPr/>
          <p:nvPr/>
        </p:nvSpPr>
        <p:spPr>
          <a:xfrm>
            <a:off x="657061" y="2772519"/>
            <a:ext cx="88977" cy="88999"/>
          </a:xfrm>
          <a:custGeom>
            <a:avLst/>
            <a:gdLst/>
            <a:ahLst/>
            <a:cxnLst/>
            <a:rect l="l" t="t" r="r" b="b"/>
            <a:pathLst>
              <a:path w="9998" h="10000">
                <a:moveTo>
                  <a:pt x="4999" y="10000"/>
                </a:moveTo>
                <a:cubicBezTo>
                  <a:pt x="2240" y="10000"/>
                  <a:pt x="0" y="7760"/>
                  <a:pt x="0" y="5000"/>
                </a:cubicBezTo>
                <a:cubicBezTo>
                  <a:pt x="0" y="2240"/>
                  <a:pt x="2240" y="0"/>
                  <a:pt x="4999" y="0"/>
                </a:cubicBezTo>
                <a:cubicBezTo>
                  <a:pt x="7758" y="0"/>
                  <a:pt x="9998" y="2240"/>
                  <a:pt x="9998" y="5000"/>
                </a:cubicBezTo>
                <a:cubicBezTo>
                  <a:pt x="9998" y="7760"/>
                  <a:pt x="7758" y="10000"/>
                  <a:pt x="4999" y="10000"/>
                </a:cubicBezTo>
                <a:close/>
                <a:moveTo>
                  <a:pt x="7303" y="2846"/>
                </a:moveTo>
                <a:cubicBezTo>
                  <a:pt x="7094" y="2693"/>
                  <a:pt x="6801" y="2740"/>
                  <a:pt x="6649" y="2949"/>
                </a:cubicBezTo>
                <a:lnTo>
                  <a:pt x="4317" y="6156"/>
                </a:lnTo>
                <a:lnTo>
                  <a:pt x="3300" y="5139"/>
                </a:lnTo>
                <a:cubicBezTo>
                  <a:pt x="3117" y="4955"/>
                  <a:pt x="2820" y="4955"/>
                  <a:pt x="2638" y="5139"/>
                </a:cubicBezTo>
                <a:cubicBezTo>
                  <a:pt x="2455" y="5322"/>
                  <a:pt x="2455" y="5618"/>
                  <a:pt x="2638" y="5801"/>
                </a:cubicBezTo>
                <a:lnTo>
                  <a:pt x="4044" y="7207"/>
                </a:lnTo>
                <a:cubicBezTo>
                  <a:pt x="4142" y="7305"/>
                  <a:pt x="4275" y="7354"/>
                  <a:pt x="4411" y="7344"/>
                </a:cubicBezTo>
                <a:cubicBezTo>
                  <a:pt x="4548" y="7333"/>
                  <a:pt x="4673" y="7263"/>
                  <a:pt x="4753" y="7152"/>
                </a:cubicBezTo>
                <a:lnTo>
                  <a:pt x="7407" y="3500"/>
                </a:lnTo>
                <a:cubicBezTo>
                  <a:pt x="7559" y="3291"/>
                  <a:pt x="7512" y="2998"/>
                  <a:pt x="7303" y="2846"/>
                </a:cubicBezTo>
                <a:close/>
              </a:path>
            </a:pathLst>
          </a:custGeom>
          <a:solidFill>
            <a:srgbClr val="06B6D4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15" name="TextBox 15"/>
          <p:cNvSpPr txBox="1"/>
          <p:nvPr/>
        </p:nvSpPr>
        <p:spPr>
          <a:xfrm>
            <a:off x="860309" y="2731294"/>
            <a:ext cx="1590277" cy="1524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100" b="0" i="0" strike="noStrike">
                <a:solidFill>
                  <a:srgbClr val="D1D5D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技术人才与产业变革趋势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657061" y="3103513"/>
            <a:ext cx="88977" cy="88999"/>
          </a:xfrm>
          <a:custGeom>
            <a:avLst/>
            <a:gdLst/>
            <a:ahLst/>
            <a:cxnLst/>
            <a:rect l="l" t="t" r="r" b="b"/>
            <a:pathLst>
              <a:path w="9998" h="10000">
                <a:moveTo>
                  <a:pt x="4999" y="10000"/>
                </a:moveTo>
                <a:cubicBezTo>
                  <a:pt x="2240" y="10000"/>
                  <a:pt x="0" y="7760"/>
                  <a:pt x="0" y="5000"/>
                </a:cubicBezTo>
                <a:cubicBezTo>
                  <a:pt x="0" y="2240"/>
                  <a:pt x="2240" y="0"/>
                  <a:pt x="4999" y="0"/>
                </a:cubicBezTo>
                <a:cubicBezTo>
                  <a:pt x="7758" y="0"/>
                  <a:pt x="9998" y="2240"/>
                  <a:pt x="9998" y="5000"/>
                </a:cubicBezTo>
                <a:cubicBezTo>
                  <a:pt x="9998" y="7760"/>
                  <a:pt x="7758" y="10000"/>
                  <a:pt x="4999" y="10000"/>
                </a:cubicBezTo>
                <a:close/>
                <a:moveTo>
                  <a:pt x="7303" y="2846"/>
                </a:moveTo>
                <a:cubicBezTo>
                  <a:pt x="7094" y="2693"/>
                  <a:pt x="6801" y="2740"/>
                  <a:pt x="6649" y="2949"/>
                </a:cubicBezTo>
                <a:lnTo>
                  <a:pt x="4317" y="6156"/>
                </a:lnTo>
                <a:lnTo>
                  <a:pt x="3300" y="5139"/>
                </a:lnTo>
                <a:cubicBezTo>
                  <a:pt x="3117" y="4955"/>
                  <a:pt x="2820" y="4955"/>
                  <a:pt x="2638" y="5139"/>
                </a:cubicBezTo>
                <a:cubicBezTo>
                  <a:pt x="2455" y="5322"/>
                  <a:pt x="2455" y="5618"/>
                  <a:pt x="2638" y="5801"/>
                </a:cubicBezTo>
                <a:lnTo>
                  <a:pt x="4044" y="7207"/>
                </a:lnTo>
                <a:cubicBezTo>
                  <a:pt x="4142" y="7305"/>
                  <a:pt x="4275" y="7354"/>
                  <a:pt x="4411" y="7344"/>
                </a:cubicBezTo>
                <a:cubicBezTo>
                  <a:pt x="4548" y="7333"/>
                  <a:pt x="4673" y="7263"/>
                  <a:pt x="4753" y="7152"/>
                </a:cubicBezTo>
                <a:lnTo>
                  <a:pt x="7407" y="3500"/>
                </a:lnTo>
                <a:cubicBezTo>
                  <a:pt x="7559" y="3291"/>
                  <a:pt x="7512" y="2998"/>
                  <a:pt x="7303" y="2846"/>
                </a:cubicBezTo>
                <a:close/>
              </a:path>
            </a:pathLst>
          </a:custGeom>
          <a:solidFill>
            <a:srgbClr val="06B6D4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17" name="TextBox 17"/>
          <p:cNvSpPr txBox="1"/>
          <p:nvPr/>
        </p:nvSpPr>
        <p:spPr>
          <a:xfrm>
            <a:off x="860309" y="3062288"/>
            <a:ext cx="1590277" cy="1524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100" b="0" i="0" strike="noStrike">
                <a:solidFill>
                  <a:srgbClr val="D1D5D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全球技术生态的机遇窗口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4291428" y="1524000"/>
            <a:ext cx="3609072" cy="2324100"/>
          </a:xfrm>
          <a:prstGeom prst="roundRect">
            <a:avLst>
              <a:gd name="adj" fmla="val 1935"/>
            </a:avLst>
          </a:prstGeom>
          <a:blipFill rotWithShape="1">
            <a:blip r:embed="rId3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19" name="AutoShape 19"/>
          <p:cNvSpPr/>
          <p:nvPr/>
        </p:nvSpPr>
        <p:spPr>
          <a:xfrm>
            <a:off x="4491403" y="1724025"/>
            <a:ext cx="304724" cy="304800"/>
          </a:xfrm>
          <a:prstGeom prst="ellipse">
            <a:avLst/>
          </a:prstGeom>
          <a:solidFill>
            <a:srgbClr val="A855F7">
              <a:alpha val="20000"/>
            </a:srgbClr>
          </a:solidFill>
          <a:ln>
            <a:headEnd type="none"/>
            <a:tailEnd type="none"/>
          </a:ln>
        </p:spPr>
      </p:sp>
      <p:sp>
        <p:nvSpPr>
          <p:cNvPr id="20" name="TextBox 20"/>
          <p:cNvSpPr txBox="1"/>
          <p:nvPr/>
        </p:nvSpPr>
        <p:spPr>
          <a:xfrm>
            <a:off x="4491403" y="1724025"/>
            <a:ext cx="304724" cy="3048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ctr" anchorCtr="1"/>
          <a:lstStyle/>
          <a:p>
            <a:pPr algn="ctr">
              <a:defRPr/>
            </a:pPr>
            <a:r>
              <a:rPr lang="en-US" sz="1100" b="1" i="0" strike="noStrike">
                <a:solidFill>
                  <a:srgbClr val="C084F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02</a:t>
            </a:r>
            <a:endParaRPr lang="en-US" sz="1100"/>
          </a:p>
        </p:txBody>
      </p:sp>
      <p:sp>
        <p:nvSpPr>
          <p:cNvPr id="21" name="TextBox 21"/>
          <p:cNvSpPr txBox="1"/>
          <p:nvPr/>
        </p:nvSpPr>
        <p:spPr>
          <a:xfrm>
            <a:off x="4910398" y="1781175"/>
            <a:ext cx="780854" cy="1905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400" b="1" i="0" strike="noStrike">
                <a:solidFill>
                  <a:srgbClr val="F3E8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核心定位</a:t>
            </a:r>
            <a:endParaRPr lang="en-US" sz="1100"/>
          </a:p>
        </p:txBody>
      </p:sp>
      <p:sp>
        <p:nvSpPr>
          <p:cNvPr id="22" name="AutoShape 22"/>
          <p:cNvSpPr/>
          <p:nvPr/>
        </p:nvSpPr>
        <p:spPr>
          <a:xfrm>
            <a:off x="4491403" y="2143125"/>
            <a:ext cx="3205998" cy="9525"/>
          </a:xfrm>
          <a:prstGeom prst="rect">
            <a:avLst/>
          </a:prstGeom>
          <a:solidFill>
            <a:srgbClr val="334155">
              <a:alpha val="50196"/>
            </a:srgbClr>
          </a:solidFill>
          <a:ln>
            <a:headEnd type="none"/>
            <a:tailEnd type="none"/>
          </a:ln>
        </p:spPr>
      </p:sp>
      <p:sp>
        <p:nvSpPr>
          <p:cNvPr id="23" name="AutoShape 23"/>
          <p:cNvSpPr/>
          <p:nvPr/>
        </p:nvSpPr>
        <p:spPr>
          <a:xfrm>
            <a:off x="4491403" y="2757686"/>
            <a:ext cx="88977" cy="118666"/>
          </a:xfrm>
          <a:custGeom>
            <a:avLst/>
            <a:gdLst/>
            <a:ahLst/>
            <a:cxnLst/>
            <a:rect l="l" t="t" r="r" b="b"/>
            <a:pathLst>
              <a:path w="7498" h="10000">
                <a:moveTo>
                  <a:pt x="2" y="3732"/>
                </a:moveTo>
                <a:cubicBezTo>
                  <a:pt x="2" y="1670"/>
                  <a:pt x="1681" y="0"/>
                  <a:pt x="3750" y="0"/>
                </a:cubicBezTo>
                <a:cubicBezTo>
                  <a:pt x="5819" y="0"/>
                  <a:pt x="7498" y="1670"/>
                  <a:pt x="7498" y="3732"/>
                </a:cubicBezTo>
                <a:cubicBezTo>
                  <a:pt x="7498" y="6092"/>
                  <a:pt x="5152" y="8922"/>
                  <a:pt x="4172" y="10000"/>
                </a:cubicBezTo>
                <a:cubicBezTo>
                  <a:pt x="3941" y="10253"/>
                  <a:pt x="3557" y="10253"/>
                  <a:pt x="3326" y="10000"/>
                </a:cubicBezTo>
                <a:cubicBezTo>
                  <a:pt x="2346" y="8922"/>
                  <a:pt x="0" y="6092"/>
                  <a:pt x="0" y="3732"/>
                </a:cubicBezTo>
                <a:close/>
                <a:moveTo>
                  <a:pt x="3750" y="5065"/>
                </a:moveTo>
                <a:cubicBezTo>
                  <a:pt x="4440" y="5065"/>
                  <a:pt x="4999" y="4498"/>
                  <a:pt x="4999" y="3799"/>
                </a:cubicBezTo>
                <a:cubicBezTo>
                  <a:pt x="4999" y="3100"/>
                  <a:pt x="4440" y="2533"/>
                  <a:pt x="3750" y="2533"/>
                </a:cubicBezTo>
                <a:cubicBezTo>
                  <a:pt x="3060" y="2533"/>
                  <a:pt x="2501" y="3100"/>
                  <a:pt x="2501" y="3799"/>
                </a:cubicBezTo>
                <a:cubicBezTo>
                  <a:pt x="2501" y="4498"/>
                  <a:pt x="3060" y="5065"/>
                  <a:pt x="3750" y="5065"/>
                </a:cubicBezTo>
                <a:close/>
              </a:path>
            </a:pathLst>
          </a:custGeom>
          <a:solidFill>
            <a:srgbClr val="A855F7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24" name="TextBox 24"/>
          <p:cNvSpPr txBox="1"/>
          <p:nvPr/>
        </p:nvSpPr>
        <p:spPr>
          <a:xfrm>
            <a:off x="4694652" y="2731294"/>
            <a:ext cx="1725974" cy="1524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100" b="0" i="0" strike="noStrike">
                <a:solidFill>
                  <a:srgbClr val="D1D5D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百谷计划：100 个中国硅谷</a:t>
            </a:r>
            <a:endParaRPr lang="en-US" sz="1100"/>
          </a:p>
        </p:txBody>
      </p:sp>
      <p:sp>
        <p:nvSpPr>
          <p:cNvPr id="25" name="AutoShape 25"/>
          <p:cNvSpPr/>
          <p:nvPr/>
        </p:nvSpPr>
        <p:spPr>
          <a:xfrm>
            <a:off x="4491403" y="3100908"/>
            <a:ext cx="94184" cy="94209"/>
          </a:xfrm>
          <a:custGeom>
            <a:avLst/>
            <a:gdLst/>
            <a:ahLst/>
            <a:cxnLst/>
            <a:rect l="l" t="t" r="r" b="b"/>
            <a:pathLst>
              <a:path w="9998" h="10000">
                <a:moveTo>
                  <a:pt x="2834" y="1618"/>
                </a:moveTo>
                <a:lnTo>
                  <a:pt x="2834" y="2353"/>
                </a:lnTo>
                <a:lnTo>
                  <a:pt x="1208" y="2353"/>
                </a:lnTo>
                <a:cubicBezTo>
                  <a:pt x="910" y="2353"/>
                  <a:pt x="668" y="2566"/>
                  <a:pt x="668" y="2829"/>
                </a:cubicBezTo>
                <a:cubicBezTo>
                  <a:pt x="668" y="2903"/>
                  <a:pt x="687" y="2976"/>
                  <a:pt x="725" y="3042"/>
                </a:cubicBezTo>
                <a:lnTo>
                  <a:pt x="1420" y="4270"/>
                </a:lnTo>
                <a:cubicBezTo>
                  <a:pt x="1183" y="4303"/>
                  <a:pt x="1000" y="4485"/>
                  <a:pt x="1000" y="4706"/>
                </a:cubicBezTo>
                <a:cubicBezTo>
                  <a:pt x="1000" y="4950"/>
                  <a:pt x="1222" y="5147"/>
                  <a:pt x="1499" y="5147"/>
                </a:cubicBezTo>
                <a:lnTo>
                  <a:pt x="1616" y="5147"/>
                </a:lnTo>
                <a:lnTo>
                  <a:pt x="1333" y="7647"/>
                </a:lnTo>
                <a:lnTo>
                  <a:pt x="162" y="8939"/>
                </a:lnTo>
                <a:cubicBezTo>
                  <a:pt x="58" y="9055"/>
                  <a:pt x="0" y="9199"/>
                  <a:pt x="0" y="9347"/>
                </a:cubicBezTo>
                <a:cubicBezTo>
                  <a:pt x="0" y="9708"/>
                  <a:pt x="331" y="10000"/>
                  <a:pt x="739" y="10000"/>
                </a:cubicBezTo>
                <a:lnTo>
                  <a:pt x="5923" y="10000"/>
                </a:lnTo>
                <a:cubicBezTo>
                  <a:pt x="6331" y="10000"/>
                  <a:pt x="6662" y="9708"/>
                  <a:pt x="6662" y="9347"/>
                </a:cubicBezTo>
                <a:cubicBezTo>
                  <a:pt x="6662" y="9199"/>
                  <a:pt x="6606" y="9055"/>
                  <a:pt x="6499" y="8939"/>
                </a:cubicBezTo>
                <a:lnTo>
                  <a:pt x="5333" y="7647"/>
                </a:lnTo>
                <a:lnTo>
                  <a:pt x="5050" y="5147"/>
                </a:lnTo>
                <a:lnTo>
                  <a:pt x="5167" y="5147"/>
                </a:lnTo>
                <a:cubicBezTo>
                  <a:pt x="5444" y="5147"/>
                  <a:pt x="5666" y="4950"/>
                  <a:pt x="5666" y="4706"/>
                </a:cubicBezTo>
                <a:cubicBezTo>
                  <a:pt x="5666" y="4487"/>
                  <a:pt x="5485" y="4303"/>
                  <a:pt x="5246" y="4270"/>
                </a:cubicBezTo>
                <a:lnTo>
                  <a:pt x="5941" y="3042"/>
                </a:lnTo>
                <a:cubicBezTo>
                  <a:pt x="5979" y="2976"/>
                  <a:pt x="5998" y="2903"/>
                  <a:pt x="5998" y="2829"/>
                </a:cubicBezTo>
                <a:cubicBezTo>
                  <a:pt x="5998" y="2566"/>
                  <a:pt x="5756" y="2353"/>
                  <a:pt x="5458" y="2353"/>
                </a:cubicBezTo>
                <a:lnTo>
                  <a:pt x="3832" y="2353"/>
                </a:lnTo>
                <a:lnTo>
                  <a:pt x="3832" y="1618"/>
                </a:lnTo>
                <a:lnTo>
                  <a:pt x="4165" y="1618"/>
                </a:lnTo>
                <a:cubicBezTo>
                  <a:pt x="4442" y="1618"/>
                  <a:pt x="4665" y="1421"/>
                  <a:pt x="4665" y="1176"/>
                </a:cubicBezTo>
                <a:cubicBezTo>
                  <a:pt x="4665" y="934"/>
                  <a:pt x="4442" y="736"/>
                  <a:pt x="4167" y="735"/>
                </a:cubicBezTo>
                <a:lnTo>
                  <a:pt x="3834" y="735"/>
                </a:lnTo>
                <a:lnTo>
                  <a:pt x="3834" y="441"/>
                </a:lnTo>
                <a:cubicBezTo>
                  <a:pt x="3834" y="197"/>
                  <a:pt x="3611" y="0"/>
                  <a:pt x="3334" y="0"/>
                </a:cubicBezTo>
                <a:cubicBezTo>
                  <a:pt x="3058" y="0"/>
                  <a:pt x="2834" y="198"/>
                  <a:pt x="2834" y="441"/>
                </a:cubicBezTo>
                <a:lnTo>
                  <a:pt x="2834" y="735"/>
                </a:lnTo>
                <a:lnTo>
                  <a:pt x="2501" y="735"/>
                </a:lnTo>
                <a:cubicBezTo>
                  <a:pt x="2224" y="735"/>
                  <a:pt x="2001" y="932"/>
                  <a:pt x="2001" y="1176"/>
                </a:cubicBezTo>
                <a:cubicBezTo>
                  <a:pt x="2001" y="1420"/>
                  <a:pt x="2225" y="1618"/>
                  <a:pt x="2501" y="1618"/>
                </a:cubicBezTo>
                <a:lnTo>
                  <a:pt x="2834" y="1618"/>
                </a:lnTo>
                <a:close/>
                <a:moveTo>
                  <a:pt x="6120" y="5728"/>
                </a:moveTo>
                <a:lnTo>
                  <a:pt x="6297" y="7300"/>
                </a:lnTo>
                <a:lnTo>
                  <a:pt x="7285" y="8388"/>
                </a:lnTo>
                <a:lnTo>
                  <a:pt x="7372" y="8493"/>
                </a:lnTo>
                <a:cubicBezTo>
                  <a:pt x="7564" y="8744"/>
                  <a:pt x="7666" y="9042"/>
                  <a:pt x="7666" y="9347"/>
                </a:cubicBezTo>
                <a:cubicBezTo>
                  <a:pt x="7666" y="9581"/>
                  <a:pt x="7607" y="9803"/>
                  <a:pt x="7501" y="10000"/>
                </a:cubicBezTo>
                <a:lnTo>
                  <a:pt x="9232" y="10000"/>
                </a:lnTo>
                <a:cubicBezTo>
                  <a:pt x="9654" y="10000"/>
                  <a:pt x="9998" y="9697"/>
                  <a:pt x="9998" y="9324"/>
                </a:cubicBezTo>
                <a:cubicBezTo>
                  <a:pt x="9998" y="9189"/>
                  <a:pt x="9952" y="9059"/>
                  <a:pt x="9869" y="8949"/>
                </a:cubicBezTo>
                <a:lnTo>
                  <a:pt x="9332" y="8237"/>
                </a:lnTo>
                <a:lnTo>
                  <a:pt x="9332" y="7061"/>
                </a:lnTo>
                <a:lnTo>
                  <a:pt x="9609" y="6816"/>
                </a:lnTo>
                <a:cubicBezTo>
                  <a:pt x="9858" y="6596"/>
                  <a:pt x="9998" y="6296"/>
                  <a:pt x="9998" y="5983"/>
                </a:cubicBezTo>
                <a:lnTo>
                  <a:pt x="9998" y="4118"/>
                </a:lnTo>
                <a:cubicBezTo>
                  <a:pt x="9998" y="3792"/>
                  <a:pt x="9700" y="3529"/>
                  <a:pt x="9332" y="3529"/>
                </a:cubicBezTo>
                <a:cubicBezTo>
                  <a:pt x="8964" y="3529"/>
                  <a:pt x="8665" y="3793"/>
                  <a:pt x="8665" y="4118"/>
                </a:cubicBezTo>
                <a:lnTo>
                  <a:pt x="8665" y="4412"/>
                </a:lnTo>
                <a:lnTo>
                  <a:pt x="7999" y="4412"/>
                </a:lnTo>
                <a:lnTo>
                  <a:pt x="7999" y="4118"/>
                </a:lnTo>
                <a:cubicBezTo>
                  <a:pt x="7999" y="3792"/>
                  <a:pt x="7701" y="3529"/>
                  <a:pt x="7332" y="3529"/>
                </a:cubicBezTo>
                <a:cubicBezTo>
                  <a:pt x="6965" y="3529"/>
                  <a:pt x="6666" y="3793"/>
                  <a:pt x="6666" y="4118"/>
                </a:cubicBezTo>
                <a:lnTo>
                  <a:pt x="6666" y="4706"/>
                </a:lnTo>
                <a:cubicBezTo>
                  <a:pt x="6666" y="5118"/>
                  <a:pt x="6454" y="5485"/>
                  <a:pt x="6120" y="5728"/>
                </a:cubicBezTo>
                <a:close/>
              </a:path>
            </a:pathLst>
          </a:custGeom>
          <a:solidFill>
            <a:srgbClr val="A855F7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26" name="TextBox 26"/>
          <p:cNvSpPr txBox="1"/>
          <p:nvPr/>
        </p:nvSpPr>
        <p:spPr>
          <a:xfrm>
            <a:off x="4699859" y="3062288"/>
            <a:ext cx="1447438" cy="1524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100" b="0" i="0" strike="noStrike">
                <a:solidFill>
                  <a:srgbClr val="D1D5D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爱纳百川集团战略原点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8125918" y="1524000"/>
            <a:ext cx="3609072" cy="2324100"/>
          </a:xfrm>
          <a:prstGeom prst="roundRect">
            <a:avLst>
              <a:gd name="adj" fmla="val 1935"/>
            </a:avLst>
          </a:prstGeom>
          <a:blipFill rotWithShape="1">
            <a:blip r:embed="rId2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28" name="AutoShape 28"/>
          <p:cNvSpPr/>
          <p:nvPr/>
        </p:nvSpPr>
        <p:spPr>
          <a:xfrm>
            <a:off x="8325894" y="1724025"/>
            <a:ext cx="304724" cy="304800"/>
          </a:xfrm>
          <a:prstGeom prst="ellipse">
            <a:avLst/>
          </a:prstGeom>
          <a:solidFill>
            <a:srgbClr val="10B981">
              <a:alpha val="20000"/>
            </a:srgbClr>
          </a:solidFill>
          <a:ln>
            <a:headEnd type="none"/>
            <a:tailEnd type="none"/>
          </a:ln>
        </p:spPr>
      </p:sp>
      <p:sp>
        <p:nvSpPr>
          <p:cNvPr id="29" name="TextBox 29"/>
          <p:cNvSpPr txBox="1"/>
          <p:nvPr/>
        </p:nvSpPr>
        <p:spPr>
          <a:xfrm>
            <a:off x="8325894" y="1724025"/>
            <a:ext cx="304724" cy="3048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ctr" anchorCtr="1"/>
          <a:lstStyle/>
          <a:p>
            <a:pPr algn="ctr">
              <a:defRPr/>
            </a:pPr>
            <a:r>
              <a:rPr lang="en-US" sz="1100" b="1" i="0" strike="noStrike">
                <a:solidFill>
                  <a:srgbClr val="34D39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03</a:t>
            </a:r>
            <a:endParaRPr lang="en-US" sz="1100"/>
          </a:p>
        </p:txBody>
      </p:sp>
      <p:sp>
        <p:nvSpPr>
          <p:cNvPr id="30" name="TextBox 30"/>
          <p:cNvSpPr txBox="1"/>
          <p:nvPr/>
        </p:nvSpPr>
        <p:spPr>
          <a:xfrm>
            <a:off x="8744889" y="1781175"/>
            <a:ext cx="952261" cy="1905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400" b="1" i="0" strike="noStrike">
                <a:solidFill>
                  <a:srgbClr val="D1FAE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合伙人机制</a:t>
            </a:r>
            <a:endParaRPr lang="en-US" sz="1100"/>
          </a:p>
        </p:txBody>
      </p:sp>
      <p:sp>
        <p:nvSpPr>
          <p:cNvPr id="31" name="AutoShape 31"/>
          <p:cNvSpPr/>
          <p:nvPr/>
        </p:nvSpPr>
        <p:spPr>
          <a:xfrm>
            <a:off x="8325894" y="2143125"/>
            <a:ext cx="3205850" cy="9525"/>
          </a:xfrm>
          <a:prstGeom prst="rect">
            <a:avLst/>
          </a:prstGeom>
          <a:solidFill>
            <a:srgbClr val="334155">
              <a:alpha val="50196"/>
            </a:srgbClr>
          </a:solidFill>
          <a:ln>
            <a:headEnd type="none"/>
            <a:tailEnd type="none"/>
          </a:ln>
        </p:spPr>
      </p:sp>
      <p:sp>
        <p:nvSpPr>
          <p:cNvPr id="32" name="AutoShape 32"/>
          <p:cNvSpPr/>
          <p:nvPr/>
        </p:nvSpPr>
        <p:spPr>
          <a:xfrm>
            <a:off x="8325894" y="2781419"/>
            <a:ext cx="88977" cy="71199"/>
          </a:xfrm>
          <a:custGeom>
            <a:avLst/>
            <a:gdLst/>
            <a:ahLst/>
            <a:cxnLst/>
            <a:rect l="l" t="t" r="r" b="b"/>
            <a:pathLst>
              <a:path w="12497" h="10000">
                <a:moveTo>
                  <a:pt x="6334" y="3952"/>
                </a:moveTo>
                <a:cubicBezTo>
                  <a:pt x="7470" y="3952"/>
                  <a:pt x="8392" y="3067"/>
                  <a:pt x="8392" y="1976"/>
                </a:cubicBezTo>
                <a:cubicBezTo>
                  <a:pt x="8392" y="885"/>
                  <a:pt x="7470" y="0"/>
                  <a:pt x="6334" y="0"/>
                </a:cubicBezTo>
                <a:cubicBezTo>
                  <a:pt x="5198" y="0"/>
                  <a:pt x="4275" y="885"/>
                  <a:pt x="4275" y="1976"/>
                </a:cubicBezTo>
                <a:cubicBezTo>
                  <a:pt x="4275" y="3067"/>
                  <a:pt x="5198" y="3952"/>
                  <a:pt x="6334" y="3952"/>
                </a:cubicBezTo>
                <a:close/>
                <a:moveTo>
                  <a:pt x="1900" y="4104"/>
                </a:moveTo>
                <a:cubicBezTo>
                  <a:pt x="2687" y="4104"/>
                  <a:pt x="3325" y="3491"/>
                  <a:pt x="3325" y="2736"/>
                </a:cubicBezTo>
                <a:cubicBezTo>
                  <a:pt x="3325" y="1981"/>
                  <a:pt x="2687" y="1368"/>
                  <a:pt x="1900" y="1368"/>
                </a:cubicBezTo>
                <a:cubicBezTo>
                  <a:pt x="1114" y="1368"/>
                  <a:pt x="475" y="1981"/>
                  <a:pt x="475" y="2736"/>
                </a:cubicBezTo>
                <a:cubicBezTo>
                  <a:pt x="475" y="3491"/>
                  <a:pt x="1114" y="4104"/>
                  <a:pt x="1900" y="4104"/>
                </a:cubicBezTo>
                <a:close/>
                <a:moveTo>
                  <a:pt x="0" y="7600"/>
                </a:moveTo>
                <a:lnTo>
                  <a:pt x="0" y="8208"/>
                </a:lnTo>
                <a:cubicBezTo>
                  <a:pt x="0" y="8545"/>
                  <a:pt x="283" y="8816"/>
                  <a:pt x="633" y="8816"/>
                </a:cubicBezTo>
                <a:lnTo>
                  <a:pt x="2349" y="8816"/>
                </a:lnTo>
                <a:cubicBezTo>
                  <a:pt x="2264" y="8630"/>
                  <a:pt x="2217" y="8425"/>
                  <a:pt x="2217" y="8208"/>
                </a:cubicBezTo>
                <a:lnTo>
                  <a:pt x="2217" y="7904"/>
                </a:lnTo>
                <a:cubicBezTo>
                  <a:pt x="2217" y="6893"/>
                  <a:pt x="2613" y="5970"/>
                  <a:pt x="3264" y="5271"/>
                </a:cubicBezTo>
                <a:cubicBezTo>
                  <a:pt x="3032" y="5204"/>
                  <a:pt x="2787" y="5168"/>
                  <a:pt x="2533" y="5168"/>
                </a:cubicBezTo>
                <a:cubicBezTo>
                  <a:pt x="1134" y="5168"/>
                  <a:pt x="0" y="6257"/>
                  <a:pt x="0" y="7600"/>
                </a:cubicBezTo>
                <a:close/>
                <a:moveTo>
                  <a:pt x="12192" y="2736"/>
                </a:moveTo>
                <a:cubicBezTo>
                  <a:pt x="12192" y="1981"/>
                  <a:pt x="11554" y="1368"/>
                  <a:pt x="10767" y="1368"/>
                </a:cubicBezTo>
                <a:cubicBezTo>
                  <a:pt x="9981" y="1368"/>
                  <a:pt x="9342" y="1981"/>
                  <a:pt x="9342" y="2736"/>
                </a:cubicBezTo>
                <a:cubicBezTo>
                  <a:pt x="9342" y="3491"/>
                  <a:pt x="9981" y="4104"/>
                  <a:pt x="10767" y="4104"/>
                </a:cubicBezTo>
                <a:cubicBezTo>
                  <a:pt x="11554" y="4104"/>
                  <a:pt x="12192" y="3491"/>
                  <a:pt x="12192" y="2736"/>
                </a:cubicBezTo>
                <a:close/>
                <a:moveTo>
                  <a:pt x="3167" y="7904"/>
                </a:moveTo>
                <a:lnTo>
                  <a:pt x="3167" y="8208"/>
                </a:lnTo>
                <a:cubicBezTo>
                  <a:pt x="3167" y="8545"/>
                  <a:pt x="3450" y="8816"/>
                  <a:pt x="3800" y="8816"/>
                </a:cubicBezTo>
                <a:lnTo>
                  <a:pt x="6904" y="8816"/>
                </a:lnTo>
                <a:cubicBezTo>
                  <a:pt x="6763" y="8406"/>
                  <a:pt x="6779" y="7973"/>
                  <a:pt x="7115" y="7600"/>
                </a:cubicBezTo>
                <a:cubicBezTo>
                  <a:pt x="6838" y="7292"/>
                  <a:pt x="6710" y="6846"/>
                  <a:pt x="6890" y="6397"/>
                </a:cubicBezTo>
                <a:cubicBezTo>
                  <a:pt x="7020" y="6073"/>
                  <a:pt x="7204" y="5769"/>
                  <a:pt x="7432" y="5499"/>
                </a:cubicBezTo>
                <a:cubicBezTo>
                  <a:pt x="7539" y="5373"/>
                  <a:pt x="7662" y="5276"/>
                  <a:pt x="7794" y="5206"/>
                </a:cubicBezTo>
                <a:cubicBezTo>
                  <a:pt x="7357" y="4988"/>
                  <a:pt x="6860" y="4864"/>
                  <a:pt x="6334" y="4864"/>
                </a:cubicBezTo>
                <a:cubicBezTo>
                  <a:pt x="4584" y="4864"/>
                  <a:pt x="3167" y="6225"/>
                  <a:pt x="3167" y="7904"/>
                </a:cubicBezTo>
                <a:close/>
                <a:moveTo>
                  <a:pt x="12362" y="7066"/>
                </a:moveTo>
                <a:cubicBezTo>
                  <a:pt x="12487" y="6998"/>
                  <a:pt x="12550" y="6855"/>
                  <a:pt x="12497" y="6724"/>
                </a:cubicBezTo>
                <a:cubicBezTo>
                  <a:pt x="12402" y="6489"/>
                  <a:pt x="12269" y="6266"/>
                  <a:pt x="12103" y="6071"/>
                </a:cubicBezTo>
                <a:cubicBezTo>
                  <a:pt x="12012" y="5962"/>
                  <a:pt x="11852" y="5943"/>
                  <a:pt x="11727" y="6014"/>
                </a:cubicBezTo>
                <a:cubicBezTo>
                  <a:pt x="11296" y="6253"/>
                  <a:pt x="10765" y="5960"/>
                  <a:pt x="10765" y="5480"/>
                </a:cubicBezTo>
                <a:cubicBezTo>
                  <a:pt x="10765" y="5341"/>
                  <a:pt x="10668" y="5218"/>
                  <a:pt x="10526" y="5197"/>
                </a:cubicBezTo>
                <a:cubicBezTo>
                  <a:pt x="10270" y="5159"/>
                  <a:pt x="9995" y="5159"/>
                  <a:pt x="9740" y="5197"/>
                </a:cubicBezTo>
                <a:cubicBezTo>
                  <a:pt x="9597" y="5218"/>
                  <a:pt x="9500" y="5341"/>
                  <a:pt x="9500" y="5480"/>
                </a:cubicBezTo>
                <a:cubicBezTo>
                  <a:pt x="9500" y="5959"/>
                  <a:pt x="8970" y="6253"/>
                  <a:pt x="8538" y="6014"/>
                </a:cubicBezTo>
                <a:cubicBezTo>
                  <a:pt x="8414" y="5945"/>
                  <a:pt x="8253" y="5964"/>
                  <a:pt x="8162" y="6071"/>
                </a:cubicBezTo>
                <a:cubicBezTo>
                  <a:pt x="7996" y="6266"/>
                  <a:pt x="7864" y="6489"/>
                  <a:pt x="7769" y="6724"/>
                </a:cubicBezTo>
                <a:cubicBezTo>
                  <a:pt x="7717" y="6854"/>
                  <a:pt x="7778" y="6996"/>
                  <a:pt x="7903" y="7064"/>
                </a:cubicBezTo>
                <a:cubicBezTo>
                  <a:pt x="8337" y="7304"/>
                  <a:pt x="8337" y="7891"/>
                  <a:pt x="7903" y="8132"/>
                </a:cubicBezTo>
                <a:cubicBezTo>
                  <a:pt x="7778" y="8201"/>
                  <a:pt x="7715" y="8343"/>
                  <a:pt x="7769" y="8472"/>
                </a:cubicBezTo>
                <a:cubicBezTo>
                  <a:pt x="7864" y="8708"/>
                  <a:pt x="7996" y="8930"/>
                  <a:pt x="8162" y="9126"/>
                </a:cubicBezTo>
                <a:cubicBezTo>
                  <a:pt x="8253" y="9234"/>
                  <a:pt x="8414" y="9253"/>
                  <a:pt x="8538" y="9183"/>
                </a:cubicBezTo>
                <a:cubicBezTo>
                  <a:pt x="8970" y="8944"/>
                  <a:pt x="9500" y="9238"/>
                  <a:pt x="9500" y="9717"/>
                </a:cubicBezTo>
                <a:cubicBezTo>
                  <a:pt x="9500" y="9856"/>
                  <a:pt x="9597" y="9979"/>
                  <a:pt x="9740" y="10000"/>
                </a:cubicBezTo>
                <a:cubicBezTo>
                  <a:pt x="9995" y="10038"/>
                  <a:pt x="10270" y="10038"/>
                  <a:pt x="10526" y="10000"/>
                </a:cubicBezTo>
                <a:cubicBezTo>
                  <a:pt x="10668" y="9979"/>
                  <a:pt x="10765" y="9856"/>
                  <a:pt x="10765" y="9717"/>
                </a:cubicBezTo>
                <a:cubicBezTo>
                  <a:pt x="10765" y="9238"/>
                  <a:pt x="11296" y="8944"/>
                  <a:pt x="11727" y="9183"/>
                </a:cubicBezTo>
                <a:cubicBezTo>
                  <a:pt x="11852" y="9251"/>
                  <a:pt x="12012" y="9232"/>
                  <a:pt x="12103" y="9126"/>
                </a:cubicBezTo>
                <a:cubicBezTo>
                  <a:pt x="12269" y="8930"/>
                  <a:pt x="12402" y="8708"/>
                  <a:pt x="12497" y="8472"/>
                </a:cubicBezTo>
                <a:cubicBezTo>
                  <a:pt x="12548" y="8343"/>
                  <a:pt x="12487" y="8201"/>
                  <a:pt x="12362" y="8132"/>
                </a:cubicBezTo>
                <a:cubicBezTo>
                  <a:pt x="11929" y="7893"/>
                  <a:pt x="11929" y="7306"/>
                  <a:pt x="12362" y="7064"/>
                </a:cubicBezTo>
                <a:close/>
                <a:moveTo>
                  <a:pt x="9342" y="7600"/>
                </a:moveTo>
                <a:cubicBezTo>
                  <a:pt x="9342" y="7181"/>
                  <a:pt x="9697" y="6840"/>
                  <a:pt x="10134" y="6840"/>
                </a:cubicBezTo>
                <a:cubicBezTo>
                  <a:pt x="10571" y="6840"/>
                  <a:pt x="10925" y="7181"/>
                  <a:pt x="10925" y="7600"/>
                </a:cubicBezTo>
                <a:cubicBezTo>
                  <a:pt x="10925" y="8020"/>
                  <a:pt x="10571" y="8360"/>
                  <a:pt x="10134" y="8360"/>
                </a:cubicBezTo>
                <a:cubicBezTo>
                  <a:pt x="9697" y="8360"/>
                  <a:pt x="9342" y="8020"/>
                  <a:pt x="9342" y="7600"/>
                </a:cubicBezTo>
                <a:close/>
              </a:path>
            </a:pathLst>
          </a:custGeom>
          <a:solidFill>
            <a:srgbClr val="10B981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33" name="TextBox 33"/>
          <p:cNvSpPr txBox="1"/>
          <p:nvPr/>
        </p:nvSpPr>
        <p:spPr>
          <a:xfrm>
            <a:off x="8529142" y="2731294"/>
            <a:ext cx="1733117" cy="1524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100" b="0" i="0" strike="noStrike">
                <a:solidFill>
                  <a:srgbClr val="D1D5D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技术精英自由组合开发小组</a:t>
            </a:r>
            <a:endParaRPr lang="en-US" sz="1100"/>
          </a:p>
        </p:txBody>
      </p:sp>
      <p:sp>
        <p:nvSpPr>
          <p:cNvPr id="34" name="AutoShape 34"/>
          <p:cNvSpPr/>
          <p:nvPr/>
        </p:nvSpPr>
        <p:spPr>
          <a:xfrm>
            <a:off x="8325894" y="3108457"/>
            <a:ext cx="88977" cy="79111"/>
          </a:xfrm>
          <a:custGeom>
            <a:avLst/>
            <a:gdLst/>
            <a:ahLst/>
            <a:cxnLst/>
            <a:rect l="l" t="t" r="r" b="b"/>
            <a:pathLst>
              <a:path w="11247" h="10000">
                <a:moveTo>
                  <a:pt x="5700" y="0"/>
                </a:moveTo>
                <a:cubicBezTo>
                  <a:pt x="5436" y="0"/>
                  <a:pt x="5225" y="203"/>
                  <a:pt x="5225" y="455"/>
                </a:cubicBezTo>
                <a:lnTo>
                  <a:pt x="5225" y="682"/>
                </a:lnTo>
                <a:lnTo>
                  <a:pt x="5189" y="682"/>
                </a:lnTo>
                <a:cubicBezTo>
                  <a:pt x="4465" y="682"/>
                  <a:pt x="3879" y="1244"/>
                  <a:pt x="3879" y="1936"/>
                </a:cubicBezTo>
                <a:cubicBezTo>
                  <a:pt x="3879" y="2568"/>
                  <a:pt x="4372" y="3102"/>
                  <a:pt x="5027" y="3180"/>
                </a:cubicBezTo>
                <a:lnTo>
                  <a:pt x="6234" y="3324"/>
                </a:lnTo>
                <a:cubicBezTo>
                  <a:pt x="6335" y="3335"/>
                  <a:pt x="6412" y="3419"/>
                  <a:pt x="6412" y="3517"/>
                </a:cubicBezTo>
                <a:cubicBezTo>
                  <a:pt x="6412" y="3625"/>
                  <a:pt x="6321" y="3710"/>
                  <a:pt x="6210" y="3710"/>
                </a:cubicBezTo>
                <a:lnTo>
                  <a:pt x="4750" y="3712"/>
                </a:lnTo>
                <a:cubicBezTo>
                  <a:pt x="4443" y="3712"/>
                  <a:pt x="4196" y="3949"/>
                  <a:pt x="4196" y="4242"/>
                </a:cubicBezTo>
                <a:cubicBezTo>
                  <a:pt x="4196" y="4535"/>
                  <a:pt x="4444" y="4773"/>
                  <a:pt x="4750" y="4773"/>
                </a:cubicBezTo>
                <a:lnTo>
                  <a:pt x="5225" y="4773"/>
                </a:lnTo>
                <a:lnTo>
                  <a:pt x="5225" y="5000"/>
                </a:lnTo>
                <a:cubicBezTo>
                  <a:pt x="5225" y="5252"/>
                  <a:pt x="5436" y="5455"/>
                  <a:pt x="5700" y="5455"/>
                </a:cubicBezTo>
                <a:cubicBezTo>
                  <a:pt x="5962" y="5455"/>
                  <a:pt x="6175" y="5251"/>
                  <a:pt x="6175" y="5000"/>
                </a:cubicBezTo>
                <a:lnTo>
                  <a:pt x="6175" y="4773"/>
                </a:lnTo>
                <a:lnTo>
                  <a:pt x="6210" y="4773"/>
                </a:lnTo>
                <a:cubicBezTo>
                  <a:pt x="6935" y="4773"/>
                  <a:pt x="7520" y="4210"/>
                  <a:pt x="7520" y="3519"/>
                </a:cubicBezTo>
                <a:cubicBezTo>
                  <a:pt x="7520" y="2886"/>
                  <a:pt x="7028" y="2352"/>
                  <a:pt x="6373" y="2275"/>
                </a:cubicBezTo>
                <a:lnTo>
                  <a:pt x="5165" y="2131"/>
                </a:lnTo>
                <a:cubicBezTo>
                  <a:pt x="5064" y="2119"/>
                  <a:pt x="4987" y="2036"/>
                  <a:pt x="4987" y="1938"/>
                </a:cubicBezTo>
                <a:cubicBezTo>
                  <a:pt x="4987" y="1830"/>
                  <a:pt x="5078" y="1744"/>
                  <a:pt x="5189" y="1744"/>
                </a:cubicBezTo>
                <a:lnTo>
                  <a:pt x="6491" y="1742"/>
                </a:lnTo>
                <a:cubicBezTo>
                  <a:pt x="6798" y="1742"/>
                  <a:pt x="7045" y="1506"/>
                  <a:pt x="7045" y="1212"/>
                </a:cubicBezTo>
                <a:cubicBezTo>
                  <a:pt x="7045" y="919"/>
                  <a:pt x="6797" y="682"/>
                  <a:pt x="6491" y="682"/>
                </a:cubicBezTo>
                <a:lnTo>
                  <a:pt x="6175" y="682"/>
                </a:lnTo>
                <a:lnTo>
                  <a:pt x="6175" y="455"/>
                </a:lnTo>
                <a:cubicBezTo>
                  <a:pt x="6175" y="203"/>
                  <a:pt x="5963" y="0"/>
                  <a:pt x="5700" y="0"/>
                </a:cubicBezTo>
                <a:close/>
                <a:moveTo>
                  <a:pt x="2163" y="6771"/>
                </a:moveTo>
                <a:lnTo>
                  <a:pt x="1320" y="7576"/>
                </a:lnTo>
                <a:lnTo>
                  <a:pt x="633" y="7576"/>
                </a:lnTo>
                <a:cubicBezTo>
                  <a:pt x="283" y="7576"/>
                  <a:pt x="0" y="7847"/>
                  <a:pt x="0" y="8182"/>
                </a:cubicBezTo>
                <a:lnTo>
                  <a:pt x="0" y="9394"/>
                </a:lnTo>
                <a:cubicBezTo>
                  <a:pt x="0" y="9729"/>
                  <a:pt x="283" y="10000"/>
                  <a:pt x="633" y="10000"/>
                </a:cubicBezTo>
                <a:lnTo>
                  <a:pt x="6976" y="10000"/>
                </a:lnTo>
                <a:cubicBezTo>
                  <a:pt x="7550" y="10000"/>
                  <a:pt x="8110" y="9824"/>
                  <a:pt x="8573" y="9498"/>
                </a:cubicBezTo>
                <a:lnTo>
                  <a:pt x="11079" y="7731"/>
                </a:lnTo>
                <a:cubicBezTo>
                  <a:pt x="11431" y="7483"/>
                  <a:pt x="11506" y="7009"/>
                  <a:pt x="11247" y="6672"/>
                </a:cubicBezTo>
                <a:cubicBezTo>
                  <a:pt x="10988" y="6336"/>
                  <a:pt x="10493" y="6263"/>
                  <a:pt x="10141" y="6511"/>
                </a:cubicBezTo>
                <a:lnTo>
                  <a:pt x="7770" y="8182"/>
                </a:lnTo>
                <a:lnTo>
                  <a:pt x="5541" y="8182"/>
                </a:lnTo>
                <a:cubicBezTo>
                  <a:pt x="5278" y="8182"/>
                  <a:pt x="5066" y="7979"/>
                  <a:pt x="5066" y="7727"/>
                </a:cubicBezTo>
                <a:cubicBezTo>
                  <a:pt x="5066" y="7476"/>
                  <a:pt x="5279" y="7273"/>
                  <a:pt x="5541" y="7273"/>
                </a:cubicBezTo>
                <a:lnTo>
                  <a:pt x="6966" y="7273"/>
                </a:lnTo>
                <a:cubicBezTo>
                  <a:pt x="7317" y="7273"/>
                  <a:pt x="7600" y="7002"/>
                  <a:pt x="7600" y="6667"/>
                </a:cubicBezTo>
                <a:cubicBezTo>
                  <a:pt x="7600" y="6332"/>
                  <a:pt x="7316" y="6061"/>
                  <a:pt x="6966" y="6061"/>
                </a:cubicBezTo>
                <a:lnTo>
                  <a:pt x="3954" y="6061"/>
                </a:lnTo>
                <a:cubicBezTo>
                  <a:pt x="3283" y="6061"/>
                  <a:pt x="2638" y="6316"/>
                  <a:pt x="2163" y="6771"/>
                </a:cubicBezTo>
                <a:close/>
              </a:path>
            </a:pathLst>
          </a:custGeom>
          <a:solidFill>
            <a:srgbClr val="10B981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35" name="TextBox 35"/>
          <p:cNvSpPr txBox="1"/>
          <p:nvPr/>
        </p:nvSpPr>
        <p:spPr>
          <a:xfrm>
            <a:off x="8529142" y="3062288"/>
            <a:ext cx="1733117" cy="1524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100" b="0" i="0" strike="noStrike">
                <a:solidFill>
                  <a:srgbClr val="D1D5D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股权收益与生态系统化操作</a:t>
            </a:r>
            <a:endParaRPr lang="en-US" sz="1100"/>
          </a:p>
        </p:txBody>
      </p:sp>
      <p:sp>
        <p:nvSpPr>
          <p:cNvPr id="36" name="AutoShape 36"/>
          <p:cNvSpPr/>
          <p:nvPr/>
        </p:nvSpPr>
        <p:spPr>
          <a:xfrm>
            <a:off x="457086" y="4076700"/>
            <a:ext cx="3609072" cy="2324100"/>
          </a:xfrm>
          <a:prstGeom prst="roundRect">
            <a:avLst>
              <a:gd name="adj" fmla="val 1935"/>
            </a:avLst>
          </a:prstGeom>
          <a:blipFill rotWithShape="1">
            <a:blip r:embed="rId2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37" name="AutoShape 37"/>
          <p:cNvSpPr/>
          <p:nvPr/>
        </p:nvSpPr>
        <p:spPr>
          <a:xfrm>
            <a:off x="657061" y="4276725"/>
            <a:ext cx="304724" cy="304800"/>
          </a:xfrm>
          <a:prstGeom prst="ellipse">
            <a:avLst/>
          </a:prstGeom>
          <a:solidFill>
            <a:srgbClr val="F59E0B">
              <a:alpha val="20000"/>
            </a:srgbClr>
          </a:solidFill>
          <a:ln>
            <a:headEnd type="none"/>
            <a:tailEnd type="none"/>
          </a:ln>
        </p:spPr>
      </p:sp>
      <p:sp>
        <p:nvSpPr>
          <p:cNvPr id="38" name="TextBox 38"/>
          <p:cNvSpPr txBox="1"/>
          <p:nvPr/>
        </p:nvSpPr>
        <p:spPr>
          <a:xfrm>
            <a:off x="657061" y="4276725"/>
            <a:ext cx="304724" cy="3048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ctr" anchorCtr="1"/>
          <a:lstStyle/>
          <a:p>
            <a:pPr algn="ctr">
              <a:defRPr/>
            </a:pPr>
            <a:r>
              <a:rPr lang="en-US" sz="1100" b="1" i="0" strike="noStrike">
                <a:solidFill>
                  <a:srgbClr val="FBBF24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04</a:t>
            </a:r>
            <a:endParaRPr lang="en-US" sz="1100"/>
          </a:p>
        </p:txBody>
      </p:sp>
      <p:sp>
        <p:nvSpPr>
          <p:cNvPr id="39" name="TextBox 39"/>
          <p:cNvSpPr txBox="1"/>
          <p:nvPr/>
        </p:nvSpPr>
        <p:spPr>
          <a:xfrm>
            <a:off x="1076056" y="4333875"/>
            <a:ext cx="952261" cy="1905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400" b="1" i="0" strike="noStrike">
                <a:solidFill>
                  <a:srgbClr val="FEF3C7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产业园规划</a:t>
            </a:r>
            <a:endParaRPr lang="en-US" sz="1100"/>
          </a:p>
        </p:txBody>
      </p:sp>
      <p:sp>
        <p:nvSpPr>
          <p:cNvPr id="40" name="AutoShape 40"/>
          <p:cNvSpPr/>
          <p:nvPr/>
        </p:nvSpPr>
        <p:spPr>
          <a:xfrm>
            <a:off x="657061" y="4695825"/>
            <a:ext cx="3205850" cy="9525"/>
          </a:xfrm>
          <a:prstGeom prst="rect">
            <a:avLst/>
          </a:prstGeom>
          <a:solidFill>
            <a:srgbClr val="334155">
              <a:alpha val="50196"/>
            </a:srgbClr>
          </a:solidFill>
          <a:ln>
            <a:headEnd type="none"/>
            <a:tailEnd type="none"/>
          </a:ln>
        </p:spPr>
      </p:sp>
      <p:sp>
        <p:nvSpPr>
          <p:cNvPr id="41" name="AutoShape 41"/>
          <p:cNvSpPr/>
          <p:nvPr/>
        </p:nvSpPr>
        <p:spPr>
          <a:xfrm>
            <a:off x="657061" y="5330163"/>
            <a:ext cx="88977" cy="79111"/>
          </a:xfrm>
          <a:custGeom>
            <a:avLst/>
            <a:gdLst/>
            <a:ahLst/>
            <a:cxnLst/>
            <a:rect l="l" t="t" r="r" b="b"/>
            <a:pathLst>
              <a:path w="11247" h="10000">
                <a:moveTo>
                  <a:pt x="6248" y="0"/>
                </a:moveTo>
                <a:cubicBezTo>
                  <a:pt x="5559" y="0"/>
                  <a:pt x="4999" y="561"/>
                  <a:pt x="4999" y="1250"/>
                </a:cubicBezTo>
                <a:lnTo>
                  <a:pt x="4999" y="1875"/>
                </a:lnTo>
                <a:lnTo>
                  <a:pt x="4061" y="1875"/>
                </a:lnTo>
                <a:lnTo>
                  <a:pt x="4061" y="469"/>
                </a:lnTo>
                <a:cubicBezTo>
                  <a:pt x="4061" y="209"/>
                  <a:pt x="3852" y="0"/>
                  <a:pt x="3593" y="0"/>
                </a:cubicBezTo>
                <a:cubicBezTo>
                  <a:pt x="3334" y="0"/>
                  <a:pt x="3124" y="210"/>
                  <a:pt x="3124" y="469"/>
                </a:cubicBezTo>
                <a:lnTo>
                  <a:pt x="3124" y="1875"/>
                </a:lnTo>
                <a:lnTo>
                  <a:pt x="1875" y="1875"/>
                </a:lnTo>
                <a:lnTo>
                  <a:pt x="1875" y="469"/>
                </a:lnTo>
                <a:cubicBezTo>
                  <a:pt x="1875" y="209"/>
                  <a:pt x="1666" y="0"/>
                  <a:pt x="1406" y="0"/>
                </a:cubicBezTo>
                <a:cubicBezTo>
                  <a:pt x="1147" y="0"/>
                  <a:pt x="937" y="210"/>
                  <a:pt x="937" y="469"/>
                </a:cubicBezTo>
                <a:lnTo>
                  <a:pt x="937" y="1914"/>
                </a:lnTo>
                <a:cubicBezTo>
                  <a:pt x="398" y="2053"/>
                  <a:pt x="0" y="2543"/>
                  <a:pt x="0" y="3125"/>
                </a:cubicBezTo>
                <a:lnTo>
                  <a:pt x="0" y="8750"/>
                </a:lnTo>
                <a:cubicBezTo>
                  <a:pt x="0" y="9439"/>
                  <a:pt x="560" y="10000"/>
                  <a:pt x="1250" y="10000"/>
                </a:cubicBezTo>
                <a:lnTo>
                  <a:pt x="9997" y="10000"/>
                </a:lnTo>
                <a:cubicBezTo>
                  <a:pt x="10687" y="10000"/>
                  <a:pt x="11247" y="9439"/>
                  <a:pt x="11247" y="8750"/>
                </a:cubicBezTo>
                <a:lnTo>
                  <a:pt x="11247" y="5000"/>
                </a:lnTo>
                <a:cubicBezTo>
                  <a:pt x="11247" y="4311"/>
                  <a:pt x="10687" y="3750"/>
                  <a:pt x="9997" y="3750"/>
                </a:cubicBezTo>
                <a:lnTo>
                  <a:pt x="8748" y="3750"/>
                </a:lnTo>
                <a:lnTo>
                  <a:pt x="8748" y="1250"/>
                </a:lnTo>
                <a:cubicBezTo>
                  <a:pt x="8748" y="561"/>
                  <a:pt x="8187" y="0"/>
                  <a:pt x="7498" y="0"/>
                </a:cubicBezTo>
                <a:lnTo>
                  <a:pt x="6248" y="0"/>
                </a:lnTo>
                <a:close/>
                <a:moveTo>
                  <a:pt x="7498" y="2188"/>
                </a:moveTo>
                <a:lnTo>
                  <a:pt x="7498" y="2813"/>
                </a:lnTo>
                <a:cubicBezTo>
                  <a:pt x="7498" y="2984"/>
                  <a:pt x="7357" y="3125"/>
                  <a:pt x="7186" y="3125"/>
                </a:cubicBezTo>
                <a:lnTo>
                  <a:pt x="6561" y="3125"/>
                </a:lnTo>
                <a:cubicBezTo>
                  <a:pt x="6389" y="3125"/>
                  <a:pt x="6248" y="2984"/>
                  <a:pt x="6248" y="2813"/>
                </a:cubicBezTo>
                <a:lnTo>
                  <a:pt x="6248" y="2188"/>
                </a:lnTo>
                <a:cubicBezTo>
                  <a:pt x="6248" y="2016"/>
                  <a:pt x="6389" y="1875"/>
                  <a:pt x="6561" y="1875"/>
                </a:cubicBezTo>
                <a:lnTo>
                  <a:pt x="7186" y="1875"/>
                </a:lnTo>
                <a:cubicBezTo>
                  <a:pt x="7357" y="1875"/>
                  <a:pt x="7498" y="2016"/>
                  <a:pt x="7498" y="2188"/>
                </a:cubicBezTo>
                <a:close/>
                <a:moveTo>
                  <a:pt x="7186" y="3750"/>
                </a:moveTo>
                <a:cubicBezTo>
                  <a:pt x="7357" y="3750"/>
                  <a:pt x="7498" y="3891"/>
                  <a:pt x="7498" y="4063"/>
                </a:cubicBezTo>
                <a:lnTo>
                  <a:pt x="7498" y="4688"/>
                </a:lnTo>
                <a:cubicBezTo>
                  <a:pt x="7498" y="4859"/>
                  <a:pt x="7357" y="5000"/>
                  <a:pt x="7186" y="5000"/>
                </a:cubicBezTo>
                <a:lnTo>
                  <a:pt x="6561" y="5000"/>
                </a:lnTo>
                <a:cubicBezTo>
                  <a:pt x="6389" y="5000"/>
                  <a:pt x="6248" y="4859"/>
                  <a:pt x="6248" y="4688"/>
                </a:cubicBezTo>
                <a:lnTo>
                  <a:pt x="6248" y="4063"/>
                </a:lnTo>
                <a:cubicBezTo>
                  <a:pt x="6248" y="3891"/>
                  <a:pt x="6389" y="3750"/>
                  <a:pt x="6561" y="3750"/>
                </a:cubicBezTo>
                <a:lnTo>
                  <a:pt x="7186" y="3750"/>
                </a:lnTo>
                <a:close/>
                <a:moveTo>
                  <a:pt x="7498" y="5938"/>
                </a:moveTo>
                <a:lnTo>
                  <a:pt x="7498" y="6563"/>
                </a:lnTo>
                <a:cubicBezTo>
                  <a:pt x="7498" y="6734"/>
                  <a:pt x="7357" y="6875"/>
                  <a:pt x="7186" y="6875"/>
                </a:cubicBezTo>
                <a:lnTo>
                  <a:pt x="6561" y="6875"/>
                </a:lnTo>
                <a:cubicBezTo>
                  <a:pt x="6389" y="6875"/>
                  <a:pt x="6248" y="6734"/>
                  <a:pt x="6248" y="6563"/>
                </a:cubicBezTo>
                <a:lnTo>
                  <a:pt x="6248" y="5938"/>
                </a:lnTo>
                <a:cubicBezTo>
                  <a:pt x="6248" y="5766"/>
                  <a:pt x="6389" y="5625"/>
                  <a:pt x="6561" y="5625"/>
                </a:cubicBezTo>
                <a:lnTo>
                  <a:pt x="7186" y="5625"/>
                </a:lnTo>
                <a:cubicBezTo>
                  <a:pt x="7357" y="5625"/>
                  <a:pt x="7498" y="5766"/>
                  <a:pt x="7498" y="5938"/>
                </a:cubicBezTo>
                <a:close/>
                <a:moveTo>
                  <a:pt x="9685" y="5625"/>
                </a:moveTo>
                <a:cubicBezTo>
                  <a:pt x="9857" y="5625"/>
                  <a:pt x="9997" y="5766"/>
                  <a:pt x="9997" y="5938"/>
                </a:cubicBezTo>
                <a:lnTo>
                  <a:pt x="9997" y="6563"/>
                </a:lnTo>
                <a:cubicBezTo>
                  <a:pt x="9997" y="6734"/>
                  <a:pt x="9857" y="6875"/>
                  <a:pt x="9685" y="6875"/>
                </a:cubicBezTo>
                <a:lnTo>
                  <a:pt x="9060" y="6875"/>
                </a:lnTo>
                <a:cubicBezTo>
                  <a:pt x="8888" y="6875"/>
                  <a:pt x="8748" y="6734"/>
                  <a:pt x="8748" y="6563"/>
                </a:cubicBezTo>
                <a:lnTo>
                  <a:pt x="8748" y="5938"/>
                </a:lnTo>
                <a:cubicBezTo>
                  <a:pt x="8748" y="5766"/>
                  <a:pt x="8888" y="5625"/>
                  <a:pt x="9060" y="5625"/>
                </a:cubicBezTo>
                <a:lnTo>
                  <a:pt x="9685" y="5625"/>
                </a:lnTo>
                <a:close/>
                <a:moveTo>
                  <a:pt x="4999" y="5938"/>
                </a:moveTo>
                <a:lnTo>
                  <a:pt x="4999" y="6563"/>
                </a:lnTo>
                <a:cubicBezTo>
                  <a:pt x="4999" y="6734"/>
                  <a:pt x="4858" y="6875"/>
                  <a:pt x="4686" y="6875"/>
                </a:cubicBezTo>
                <a:lnTo>
                  <a:pt x="4061" y="6875"/>
                </a:lnTo>
                <a:cubicBezTo>
                  <a:pt x="3890" y="6875"/>
                  <a:pt x="3749" y="6734"/>
                  <a:pt x="3749" y="6563"/>
                </a:cubicBezTo>
                <a:lnTo>
                  <a:pt x="3749" y="5938"/>
                </a:lnTo>
                <a:cubicBezTo>
                  <a:pt x="3749" y="5766"/>
                  <a:pt x="3890" y="5625"/>
                  <a:pt x="4061" y="5625"/>
                </a:cubicBezTo>
                <a:lnTo>
                  <a:pt x="4686" y="5625"/>
                </a:lnTo>
                <a:cubicBezTo>
                  <a:pt x="4858" y="5625"/>
                  <a:pt x="4999" y="5766"/>
                  <a:pt x="4999" y="5938"/>
                </a:cubicBezTo>
                <a:close/>
                <a:moveTo>
                  <a:pt x="4686" y="3750"/>
                </a:moveTo>
                <a:cubicBezTo>
                  <a:pt x="4858" y="3750"/>
                  <a:pt x="4999" y="3891"/>
                  <a:pt x="4999" y="4063"/>
                </a:cubicBezTo>
                <a:lnTo>
                  <a:pt x="4999" y="4688"/>
                </a:lnTo>
                <a:cubicBezTo>
                  <a:pt x="4999" y="4859"/>
                  <a:pt x="4858" y="5000"/>
                  <a:pt x="4686" y="5000"/>
                </a:cubicBezTo>
                <a:lnTo>
                  <a:pt x="4061" y="5000"/>
                </a:lnTo>
                <a:cubicBezTo>
                  <a:pt x="3890" y="5000"/>
                  <a:pt x="3749" y="4859"/>
                  <a:pt x="3749" y="4688"/>
                </a:cubicBezTo>
                <a:lnTo>
                  <a:pt x="3749" y="4063"/>
                </a:lnTo>
                <a:cubicBezTo>
                  <a:pt x="3749" y="3891"/>
                  <a:pt x="3890" y="3750"/>
                  <a:pt x="4061" y="3750"/>
                </a:cubicBezTo>
                <a:lnTo>
                  <a:pt x="4686" y="3750"/>
                </a:lnTo>
                <a:close/>
                <a:moveTo>
                  <a:pt x="2499" y="5938"/>
                </a:moveTo>
                <a:lnTo>
                  <a:pt x="2499" y="6563"/>
                </a:lnTo>
                <a:cubicBezTo>
                  <a:pt x="2499" y="6734"/>
                  <a:pt x="2359" y="6875"/>
                  <a:pt x="2187" y="6875"/>
                </a:cubicBezTo>
                <a:lnTo>
                  <a:pt x="1562" y="6875"/>
                </a:lnTo>
                <a:cubicBezTo>
                  <a:pt x="1390" y="6875"/>
                  <a:pt x="1250" y="6734"/>
                  <a:pt x="1250" y="6563"/>
                </a:cubicBezTo>
                <a:lnTo>
                  <a:pt x="1250" y="5938"/>
                </a:lnTo>
                <a:cubicBezTo>
                  <a:pt x="1250" y="5766"/>
                  <a:pt x="1390" y="5625"/>
                  <a:pt x="1562" y="5625"/>
                </a:cubicBezTo>
                <a:lnTo>
                  <a:pt x="2187" y="5625"/>
                </a:lnTo>
                <a:cubicBezTo>
                  <a:pt x="2359" y="5625"/>
                  <a:pt x="2499" y="5766"/>
                  <a:pt x="2499" y="5938"/>
                </a:cubicBezTo>
                <a:close/>
                <a:moveTo>
                  <a:pt x="2187" y="3750"/>
                </a:moveTo>
                <a:cubicBezTo>
                  <a:pt x="2359" y="3750"/>
                  <a:pt x="2499" y="3891"/>
                  <a:pt x="2499" y="4063"/>
                </a:cubicBezTo>
                <a:lnTo>
                  <a:pt x="2499" y="4688"/>
                </a:lnTo>
                <a:cubicBezTo>
                  <a:pt x="2499" y="4859"/>
                  <a:pt x="2359" y="5000"/>
                  <a:pt x="2187" y="5000"/>
                </a:cubicBezTo>
                <a:lnTo>
                  <a:pt x="1562" y="5000"/>
                </a:lnTo>
                <a:cubicBezTo>
                  <a:pt x="1390" y="5000"/>
                  <a:pt x="1250" y="4859"/>
                  <a:pt x="1250" y="4688"/>
                </a:cubicBezTo>
                <a:lnTo>
                  <a:pt x="1250" y="4063"/>
                </a:lnTo>
                <a:cubicBezTo>
                  <a:pt x="1250" y="3891"/>
                  <a:pt x="1390" y="3750"/>
                  <a:pt x="1562" y="3750"/>
                </a:cubicBezTo>
                <a:lnTo>
                  <a:pt x="2187" y="3750"/>
                </a:lnTo>
                <a:close/>
              </a:path>
            </a:pathLst>
          </a:custGeom>
          <a:solidFill>
            <a:srgbClr val="F59E0B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42" name="TextBox 42"/>
          <p:cNvSpPr txBox="1"/>
          <p:nvPr/>
        </p:nvSpPr>
        <p:spPr>
          <a:xfrm>
            <a:off x="860309" y="5283994"/>
            <a:ext cx="1477345" cy="1524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100" b="0" i="0" strike="noStrike">
                <a:solidFill>
                  <a:srgbClr val="D1D5D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中国 100 核心城市布局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657061" y="5656213"/>
            <a:ext cx="88977" cy="88999"/>
          </a:xfrm>
          <a:custGeom>
            <a:avLst/>
            <a:gdLst/>
            <a:ahLst/>
            <a:cxnLst/>
            <a:rect l="l" t="t" r="r" b="b"/>
            <a:pathLst>
              <a:path w="9998" h="10000">
                <a:moveTo>
                  <a:pt x="3437" y="469"/>
                </a:moveTo>
                <a:cubicBezTo>
                  <a:pt x="3437" y="209"/>
                  <a:pt x="3228" y="0"/>
                  <a:pt x="2968" y="0"/>
                </a:cubicBezTo>
                <a:cubicBezTo>
                  <a:pt x="2709" y="0"/>
                  <a:pt x="2500" y="210"/>
                  <a:pt x="2500" y="469"/>
                </a:cubicBezTo>
                <a:lnTo>
                  <a:pt x="2500" y="1250"/>
                </a:lnTo>
                <a:cubicBezTo>
                  <a:pt x="1810" y="1250"/>
                  <a:pt x="1250" y="1811"/>
                  <a:pt x="1250" y="2500"/>
                </a:cubicBezTo>
                <a:lnTo>
                  <a:pt x="469" y="2500"/>
                </a:lnTo>
                <a:cubicBezTo>
                  <a:pt x="209" y="2500"/>
                  <a:pt x="0" y="2709"/>
                  <a:pt x="0" y="2969"/>
                </a:cubicBezTo>
                <a:cubicBezTo>
                  <a:pt x="0" y="3227"/>
                  <a:pt x="210" y="3438"/>
                  <a:pt x="469" y="3438"/>
                </a:cubicBezTo>
                <a:lnTo>
                  <a:pt x="1250" y="3438"/>
                </a:lnTo>
                <a:lnTo>
                  <a:pt x="1250" y="4531"/>
                </a:lnTo>
                <a:lnTo>
                  <a:pt x="469" y="4531"/>
                </a:lnTo>
                <a:cubicBezTo>
                  <a:pt x="209" y="4531"/>
                  <a:pt x="0" y="4740"/>
                  <a:pt x="0" y="5000"/>
                </a:cubicBezTo>
                <a:cubicBezTo>
                  <a:pt x="0" y="5259"/>
                  <a:pt x="210" y="5469"/>
                  <a:pt x="469" y="5469"/>
                </a:cubicBezTo>
                <a:lnTo>
                  <a:pt x="1250" y="5469"/>
                </a:lnTo>
                <a:lnTo>
                  <a:pt x="1250" y="6563"/>
                </a:lnTo>
                <a:lnTo>
                  <a:pt x="469" y="6563"/>
                </a:lnTo>
                <a:cubicBezTo>
                  <a:pt x="209" y="6563"/>
                  <a:pt x="0" y="6771"/>
                  <a:pt x="0" y="7031"/>
                </a:cubicBezTo>
                <a:cubicBezTo>
                  <a:pt x="0" y="7290"/>
                  <a:pt x="210" y="7500"/>
                  <a:pt x="469" y="7500"/>
                </a:cubicBezTo>
                <a:lnTo>
                  <a:pt x="1250" y="7500"/>
                </a:lnTo>
                <a:cubicBezTo>
                  <a:pt x="1250" y="8189"/>
                  <a:pt x="1810" y="8750"/>
                  <a:pt x="2500" y="8750"/>
                </a:cubicBezTo>
                <a:lnTo>
                  <a:pt x="2500" y="9531"/>
                </a:lnTo>
                <a:cubicBezTo>
                  <a:pt x="2500" y="9791"/>
                  <a:pt x="2708" y="10000"/>
                  <a:pt x="2968" y="10000"/>
                </a:cubicBezTo>
                <a:cubicBezTo>
                  <a:pt x="3227" y="10000"/>
                  <a:pt x="3437" y="9790"/>
                  <a:pt x="3437" y="9531"/>
                </a:cubicBezTo>
                <a:lnTo>
                  <a:pt x="3437" y="8750"/>
                </a:lnTo>
                <a:lnTo>
                  <a:pt x="4530" y="8750"/>
                </a:lnTo>
                <a:lnTo>
                  <a:pt x="4530" y="9531"/>
                </a:lnTo>
                <a:cubicBezTo>
                  <a:pt x="4530" y="9791"/>
                  <a:pt x="4739" y="10000"/>
                  <a:pt x="4999" y="10000"/>
                </a:cubicBezTo>
                <a:cubicBezTo>
                  <a:pt x="5258" y="10000"/>
                  <a:pt x="5468" y="9790"/>
                  <a:pt x="5468" y="9531"/>
                </a:cubicBezTo>
                <a:lnTo>
                  <a:pt x="5468" y="8750"/>
                </a:lnTo>
                <a:lnTo>
                  <a:pt x="6561" y="8750"/>
                </a:lnTo>
                <a:lnTo>
                  <a:pt x="6561" y="9531"/>
                </a:lnTo>
                <a:cubicBezTo>
                  <a:pt x="6561" y="9791"/>
                  <a:pt x="6770" y="10000"/>
                  <a:pt x="7030" y="10000"/>
                </a:cubicBezTo>
                <a:cubicBezTo>
                  <a:pt x="7289" y="10000"/>
                  <a:pt x="7499" y="9790"/>
                  <a:pt x="7499" y="9531"/>
                </a:cubicBezTo>
                <a:lnTo>
                  <a:pt x="7499" y="8750"/>
                </a:lnTo>
                <a:cubicBezTo>
                  <a:pt x="8188" y="8750"/>
                  <a:pt x="8748" y="8189"/>
                  <a:pt x="8748" y="7500"/>
                </a:cubicBezTo>
                <a:lnTo>
                  <a:pt x="9529" y="7500"/>
                </a:lnTo>
                <a:cubicBezTo>
                  <a:pt x="9789" y="7500"/>
                  <a:pt x="9998" y="7291"/>
                  <a:pt x="9998" y="7031"/>
                </a:cubicBezTo>
                <a:cubicBezTo>
                  <a:pt x="9998" y="6773"/>
                  <a:pt x="9788" y="6563"/>
                  <a:pt x="9529" y="6563"/>
                </a:cubicBezTo>
                <a:lnTo>
                  <a:pt x="8748" y="6563"/>
                </a:lnTo>
                <a:lnTo>
                  <a:pt x="8748" y="5469"/>
                </a:lnTo>
                <a:lnTo>
                  <a:pt x="9529" y="5469"/>
                </a:lnTo>
                <a:cubicBezTo>
                  <a:pt x="9789" y="5469"/>
                  <a:pt x="9998" y="5260"/>
                  <a:pt x="9998" y="5000"/>
                </a:cubicBezTo>
                <a:cubicBezTo>
                  <a:pt x="9998" y="4741"/>
                  <a:pt x="9788" y="4531"/>
                  <a:pt x="9529" y="4531"/>
                </a:cubicBezTo>
                <a:lnTo>
                  <a:pt x="8748" y="4531"/>
                </a:lnTo>
                <a:lnTo>
                  <a:pt x="8748" y="3438"/>
                </a:lnTo>
                <a:lnTo>
                  <a:pt x="9529" y="3438"/>
                </a:lnTo>
                <a:cubicBezTo>
                  <a:pt x="9789" y="3438"/>
                  <a:pt x="9998" y="3229"/>
                  <a:pt x="9998" y="2969"/>
                </a:cubicBezTo>
                <a:cubicBezTo>
                  <a:pt x="9998" y="2710"/>
                  <a:pt x="9788" y="2500"/>
                  <a:pt x="9529" y="2500"/>
                </a:cubicBezTo>
                <a:lnTo>
                  <a:pt x="8748" y="2500"/>
                </a:lnTo>
                <a:cubicBezTo>
                  <a:pt x="8748" y="1811"/>
                  <a:pt x="8188" y="1250"/>
                  <a:pt x="7499" y="1250"/>
                </a:cubicBezTo>
                <a:lnTo>
                  <a:pt x="7499" y="469"/>
                </a:lnTo>
                <a:cubicBezTo>
                  <a:pt x="7499" y="209"/>
                  <a:pt x="7290" y="0"/>
                  <a:pt x="7030" y="0"/>
                </a:cubicBezTo>
                <a:cubicBezTo>
                  <a:pt x="6771" y="0"/>
                  <a:pt x="6561" y="210"/>
                  <a:pt x="6561" y="469"/>
                </a:cubicBezTo>
                <a:lnTo>
                  <a:pt x="6561" y="1250"/>
                </a:lnTo>
                <a:lnTo>
                  <a:pt x="5468" y="1250"/>
                </a:lnTo>
                <a:lnTo>
                  <a:pt x="5468" y="469"/>
                </a:lnTo>
                <a:cubicBezTo>
                  <a:pt x="5468" y="209"/>
                  <a:pt x="5259" y="0"/>
                  <a:pt x="4999" y="0"/>
                </a:cubicBezTo>
                <a:cubicBezTo>
                  <a:pt x="4740" y="0"/>
                  <a:pt x="4530" y="210"/>
                  <a:pt x="4530" y="469"/>
                </a:cubicBezTo>
                <a:lnTo>
                  <a:pt x="4530" y="1250"/>
                </a:lnTo>
                <a:lnTo>
                  <a:pt x="3437" y="1250"/>
                </a:lnTo>
                <a:lnTo>
                  <a:pt x="3437" y="469"/>
                </a:lnTo>
                <a:close/>
                <a:moveTo>
                  <a:pt x="3124" y="2500"/>
                </a:moveTo>
                <a:lnTo>
                  <a:pt x="6874" y="2500"/>
                </a:lnTo>
                <a:cubicBezTo>
                  <a:pt x="7219" y="2500"/>
                  <a:pt x="7499" y="2779"/>
                  <a:pt x="7499" y="3125"/>
                </a:cubicBezTo>
                <a:lnTo>
                  <a:pt x="7499" y="6875"/>
                </a:lnTo>
                <a:cubicBezTo>
                  <a:pt x="7499" y="7221"/>
                  <a:pt x="7219" y="7500"/>
                  <a:pt x="6874" y="7500"/>
                </a:cubicBezTo>
                <a:lnTo>
                  <a:pt x="3124" y="7500"/>
                </a:lnTo>
                <a:cubicBezTo>
                  <a:pt x="2779" y="7500"/>
                  <a:pt x="2500" y="7221"/>
                  <a:pt x="2500" y="6875"/>
                </a:cubicBezTo>
                <a:lnTo>
                  <a:pt x="2500" y="3125"/>
                </a:lnTo>
                <a:cubicBezTo>
                  <a:pt x="2500" y="2779"/>
                  <a:pt x="2779" y="2500"/>
                  <a:pt x="3124" y="2500"/>
                </a:cubicBezTo>
                <a:close/>
                <a:moveTo>
                  <a:pt x="3437" y="3438"/>
                </a:moveTo>
                <a:lnTo>
                  <a:pt x="3437" y="6563"/>
                </a:lnTo>
                <a:lnTo>
                  <a:pt x="6561" y="6563"/>
                </a:lnTo>
                <a:lnTo>
                  <a:pt x="6561" y="3438"/>
                </a:lnTo>
                <a:lnTo>
                  <a:pt x="3437" y="3438"/>
                </a:lnTo>
                <a:close/>
              </a:path>
            </a:pathLst>
          </a:custGeom>
          <a:solidFill>
            <a:srgbClr val="F59E0B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44" name="TextBox 44"/>
          <p:cNvSpPr txBox="1"/>
          <p:nvPr/>
        </p:nvSpPr>
        <p:spPr>
          <a:xfrm>
            <a:off x="860309" y="5614988"/>
            <a:ext cx="1590277" cy="1524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100" b="0" i="0" strike="noStrike">
                <a:solidFill>
                  <a:srgbClr val="D1D5D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应用系统开发与赋能体系</a:t>
            </a:r>
            <a:endParaRPr lang="en-US" sz="1100"/>
          </a:p>
        </p:txBody>
      </p:sp>
      <p:sp>
        <p:nvSpPr>
          <p:cNvPr id="45" name="AutoShape 45"/>
          <p:cNvSpPr/>
          <p:nvPr/>
        </p:nvSpPr>
        <p:spPr>
          <a:xfrm>
            <a:off x="4291428" y="4076700"/>
            <a:ext cx="3609072" cy="2324100"/>
          </a:xfrm>
          <a:prstGeom prst="roundRect">
            <a:avLst>
              <a:gd name="adj" fmla="val 1935"/>
            </a:avLst>
          </a:prstGeom>
          <a:blipFill rotWithShape="1">
            <a:blip r:embed="rId3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46" name="AutoShape 46"/>
          <p:cNvSpPr/>
          <p:nvPr/>
        </p:nvSpPr>
        <p:spPr>
          <a:xfrm>
            <a:off x="4491403" y="4276725"/>
            <a:ext cx="304724" cy="304800"/>
          </a:xfrm>
          <a:prstGeom prst="ellipse">
            <a:avLst/>
          </a:prstGeom>
          <a:solidFill>
            <a:srgbClr val="F43F5E">
              <a:alpha val="20000"/>
            </a:srgbClr>
          </a:solidFill>
          <a:ln>
            <a:headEnd type="none"/>
            <a:tailEnd type="none"/>
          </a:ln>
        </p:spPr>
      </p:sp>
      <p:sp>
        <p:nvSpPr>
          <p:cNvPr id="47" name="TextBox 47"/>
          <p:cNvSpPr txBox="1"/>
          <p:nvPr/>
        </p:nvSpPr>
        <p:spPr>
          <a:xfrm>
            <a:off x="4491403" y="4276725"/>
            <a:ext cx="304724" cy="3048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ctr" anchorCtr="1"/>
          <a:lstStyle/>
          <a:p>
            <a:pPr algn="ctr">
              <a:defRPr/>
            </a:pPr>
            <a:r>
              <a:rPr lang="en-US" sz="1100" b="1" i="0" strike="noStrike">
                <a:solidFill>
                  <a:srgbClr val="FB718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05</a:t>
            </a:r>
            <a:endParaRPr lang="en-US" sz="1100"/>
          </a:p>
        </p:txBody>
      </p:sp>
      <p:sp>
        <p:nvSpPr>
          <p:cNvPr id="48" name="TextBox 48"/>
          <p:cNvSpPr txBox="1"/>
          <p:nvPr/>
        </p:nvSpPr>
        <p:spPr>
          <a:xfrm>
            <a:off x="4910398" y="4333875"/>
            <a:ext cx="780854" cy="1905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400" b="1" i="0" strike="noStrike">
                <a:solidFill>
                  <a:srgbClr val="FFE4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资本战略</a:t>
            </a:r>
            <a:endParaRPr lang="en-US" sz="1100"/>
          </a:p>
        </p:txBody>
      </p:sp>
      <p:sp>
        <p:nvSpPr>
          <p:cNvPr id="49" name="AutoShape 49"/>
          <p:cNvSpPr/>
          <p:nvPr/>
        </p:nvSpPr>
        <p:spPr>
          <a:xfrm>
            <a:off x="4491403" y="4695825"/>
            <a:ext cx="3205998" cy="9525"/>
          </a:xfrm>
          <a:prstGeom prst="rect">
            <a:avLst/>
          </a:prstGeom>
          <a:solidFill>
            <a:srgbClr val="334155">
              <a:alpha val="50196"/>
            </a:srgbClr>
          </a:solidFill>
          <a:ln>
            <a:headEnd type="none"/>
            <a:tailEnd type="none"/>
          </a:ln>
        </p:spPr>
      </p:sp>
      <p:sp>
        <p:nvSpPr>
          <p:cNvPr id="50" name="AutoShape 50"/>
          <p:cNvSpPr/>
          <p:nvPr/>
        </p:nvSpPr>
        <p:spPr>
          <a:xfrm>
            <a:off x="4491403" y="5334119"/>
            <a:ext cx="88977" cy="71199"/>
          </a:xfrm>
          <a:custGeom>
            <a:avLst/>
            <a:gdLst/>
            <a:ahLst/>
            <a:cxnLst/>
            <a:rect l="l" t="t" r="r" b="b"/>
            <a:pathLst>
              <a:path w="12497" h="10000">
                <a:moveTo>
                  <a:pt x="7515" y="625"/>
                </a:moveTo>
                <a:lnTo>
                  <a:pt x="10025" y="625"/>
                </a:lnTo>
                <a:cubicBezTo>
                  <a:pt x="10373" y="625"/>
                  <a:pt x="10653" y="904"/>
                  <a:pt x="10653" y="1250"/>
                </a:cubicBezTo>
                <a:cubicBezTo>
                  <a:pt x="10653" y="1595"/>
                  <a:pt x="10372" y="1875"/>
                  <a:pt x="10025" y="1875"/>
                </a:cubicBezTo>
                <a:lnTo>
                  <a:pt x="7797" y="1875"/>
                </a:lnTo>
                <a:cubicBezTo>
                  <a:pt x="7695" y="2379"/>
                  <a:pt x="7348" y="2795"/>
                  <a:pt x="6887" y="2994"/>
                </a:cubicBezTo>
                <a:lnTo>
                  <a:pt x="6887" y="8750"/>
                </a:lnTo>
                <a:lnTo>
                  <a:pt x="10025" y="8750"/>
                </a:lnTo>
                <a:cubicBezTo>
                  <a:pt x="10373" y="8750"/>
                  <a:pt x="10653" y="9029"/>
                  <a:pt x="10653" y="9375"/>
                </a:cubicBezTo>
                <a:cubicBezTo>
                  <a:pt x="10653" y="9720"/>
                  <a:pt x="10372" y="10000"/>
                  <a:pt x="10025" y="10000"/>
                </a:cubicBezTo>
                <a:lnTo>
                  <a:pt x="2493" y="10000"/>
                </a:lnTo>
                <a:cubicBezTo>
                  <a:pt x="2146" y="10000"/>
                  <a:pt x="1865" y="9721"/>
                  <a:pt x="1865" y="9375"/>
                </a:cubicBezTo>
                <a:cubicBezTo>
                  <a:pt x="1865" y="9030"/>
                  <a:pt x="2147" y="8750"/>
                  <a:pt x="2493" y="8750"/>
                </a:cubicBezTo>
                <a:lnTo>
                  <a:pt x="5632" y="8750"/>
                </a:lnTo>
                <a:lnTo>
                  <a:pt x="5632" y="2994"/>
                </a:lnTo>
                <a:cubicBezTo>
                  <a:pt x="5171" y="2793"/>
                  <a:pt x="4823" y="2377"/>
                  <a:pt x="4721" y="1875"/>
                </a:cubicBezTo>
                <a:lnTo>
                  <a:pt x="2493" y="1875"/>
                </a:lnTo>
                <a:cubicBezTo>
                  <a:pt x="2146" y="1875"/>
                  <a:pt x="1865" y="1596"/>
                  <a:pt x="1865" y="1250"/>
                </a:cubicBezTo>
                <a:cubicBezTo>
                  <a:pt x="1865" y="905"/>
                  <a:pt x="2147" y="625"/>
                  <a:pt x="2493" y="625"/>
                </a:cubicBezTo>
                <a:lnTo>
                  <a:pt x="5004" y="625"/>
                </a:lnTo>
                <a:cubicBezTo>
                  <a:pt x="5290" y="246"/>
                  <a:pt x="5745" y="0"/>
                  <a:pt x="6259" y="0"/>
                </a:cubicBezTo>
                <a:cubicBezTo>
                  <a:pt x="6753" y="0"/>
                  <a:pt x="7218" y="232"/>
                  <a:pt x="7515" y="625"/>
                </a:cubicBezTo>
                <a:close/>
                <a:moveTo>
                  <a:pt x="8605" y="6250"/>
                </a:moveTo>
                <a:lnTo>
                  <a:pt x="11446" y="6250"/>
                </a:lnTo>
                <a:lnTo>
                  <a:pt x="10025" y="3824"/>
                </a:lnTo>
                <a:lnTo>
                  <a:pt x="8605" y="6250"/>
                </a:lnTo>
                <a:close/>
                <a:moveTo>
                  <a:pt x="10025" y="8125"/>
                </a:moveTo>
                <a:cubicBezTo>
                  <a:pt x="8792" y="8125"/>
                  <a:pt x="7766" y="7461"/>
                  <a:pt x="7554" y="6584"/>
                </a:cubicBezTo>
                <a:cubicBezTo>
                  <a:pt x="7503" y="6369"/>
                  <a:pt x="7574" y="6148"/>
                  <a:pt x="7685" y="5957"/>
                </a:cubicBezTo>
                <a:lnTo>
                  <a:pt x="9553" y="2770"/>
                </a:lnTo>
                <a:cubicBezTo>
                  <a:pt x="9651" y="2602"/>
                  <a:pt x="9831" y="2500"/>
                  <a:pt x="10025" y="2500"/>
                </a:cubicBezTo>
                <a:cubicBezTo>
                  <a:pt x="10220" y="2500"/>
                  <a:pt x="10400" y="2603"/>
                  <a:pt x="10498" y="2770"/>
                </a:cubicBezTo>
                <a:lnTo>
                  <a:pt x="12366" y="5957"/>
                </a:lnTo>
                <a:cubicBezTo>
                  <a:pt x="12477" y="6148"/>
                  <a:pt x="12548" y="6369"/>
                  <a:pt x="12497" y="6584"/>
                </a:cubicBezTo>
                <a:cubicBezTo>
                  <a:pt x="12285" y="7459"/>
                  <a:pt x="11259" y="8125"/>
                  <a:pt x="10025" y="8125"/>
                </a:cubicBezTo>
                <a:close/>
                <a:moveTo>
                  <a:pt x="2470" y="3824"/>
                </a:moveTo>
                <a:lnTo>
                  <a:pt x="1049" y="6250"/>
                </a:lnTo>
                <a:lnTo>
                  <a:pt x="3892" y="6250"/>
                </a:lnTo>
                <a:lnTo>
                  <a:pt x="2470" y="3824"/>
                </a:lnTo>
                <a:close/>
                <a:moveTo>
                  <a:pt x="0" y="6584"/>
                </a:moveTo>
                <a:cubicBezTo>
                  <a:pt x="-51" y="6369"/>
                  <a:pt x="20" y="6148"/>
                  <a:pt x="131" y="5957"/>
                </a:cubicBezTo>
                <a:lnTo>
                  <a:pt x="1999" y="2770"/>
                </a:lnTo>
                <a:cubicBezTo>
                  <a:pt x="2097" y="2602"/>
                  <a:pt x="2277" y="2500"/>
                  <a:pt x="2472" y="2500"/>
                </a:cubicBezTo>
                <a:cubicBezTo>
                  <a:pt x="2666" y="2500"/>
                  <a:pt x="2846" y="2603"/>
                  <a:pt x="2944" y="2770"/>
                </a:cubicBezTo>
                <a:lnTo>
                  <a:pt x="4812" y="5957"/>
                </a:lnTo>
                <a:cubicBezTo>
                  <a:pt x="4923" y="6148"/>
                  <a:pt x="4994" y="6369"/>
                  <a:pt x="4943" y="6584"/>
                </a:cubicBezTo>
                <a:cubicBezTo>
                  <a:pt x="4731" y="7459"/>
                  <a:pt x="3705" y="8125"/>
                  <a:pt x="2472" y="8125"/>
                </a:cubicBezTo>
                <a:cubicBezTo>
                  <a:pt x="1238" y="8125"/>
                  <a:pt x="212" y="7461"/>
                  <a:pt x="0" y="6584"/>
                </a:cubicBezTo>
                <a:close/>
              </a:path>
            </a:pathLst>
          </a:custGeom>
          <a:solidFill>
            <a:srgbClr val="F43F5E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51" name="TextBox 51"/>
          <p:cNvSpPr txBox="1"/>
          <p:nvPr/>
        </p:nvSpPr>
        <p:spPr>
          <a:xfrm>
            <a:off x="4694652" y="5283994"/>
            <a:ext cx="1703954" cy="1524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100" b="0" i="0" strike="noStrike">
                <a:solidFill>
                  <a:srgbClr val="D1D5D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对标华为/Google/苹果经验</a:t>
            </a:r>
            <a:endParaRPr lang="en-US" sz="1100"/>
          </a:p>
        </p:txBody>
      </p:sp>
      <p:sp>
        <p:nvSpPr>
          <p:cNvPr id="52" name="AutoShape 52"/>
          <p:cNvSpPr/>
          <p:nvPr/>
        </p:nvSpPr>
        <p:spPr>
          <a:xfrm>
            <a:off x="4491403" y="5656213"/>
            <a:ext cx="88977" cy="88999"/>
          </a:xfrm>
          <a:custGeom>
            <a:avLst/>
            <a:gdLst/>
            <a:ahLst/>
            <a:cxnLst/>
            <a:rect l="l" t="t" r="r" b="b"/>
            <a:pathLst>
              <a:path w="9998" h="10000">
                <a:moveTo>
                  <a:pt x="1250" y="714"/>
                </a:moveTo>
                <a:cubicBezTo>
                  <a:pt x="1250" y="319"/>
                  <a:pt x="971" y="0"/>
                  <a:pt x="625" y="0"/>
                </a:cubicBezTo>
                <a:cubicBezTo>
                  <a:pt x="280" y="0"/>
                  <a:pt x="0" y="320"/>
                  <a:pt x="0" y="714"/>
                </a:cubicBezTo>
                <a:lnTo>
                  <a:pt x="0" y="8214"/>
                </a:lnTo>
                <a:cubicBezTo>
                  <a:pt x="0" y="9201"/>
                  <a:pt x="699" y="10000"/>
                  <a:pt x="1562" y="10000"/>
                </a:cubicBezTo>
                <a:lnTo>
                  <a:pt x="9373" y="10000"/>
                </a:lnTo>
                <a:cubicBezTo>
                  <a:pt x="9719" y="10000"/>
                  <a:pt x="9998" y="9681"/>
                  <a:pt x="9998" y="9286"/>
                </a:cubicBezTo>
                <a:cubicBezTo>
                  <a:pt x="9998" y="8891"/>
                  <a:pt x="9718" y="8571"/>
                  <a:pt x="9373" y="8571"/>
                </a:cubicBezTo>
                <a:lnTo>
                  <a:pt x="1562" y="8571"/>
                </a:lnTo>
                <a:cubicBezTo>
                  <a:pt x="1390" y="8571"/>
                  <a:pt x="1250" y="8411"/>
                  <a:pt x="1250" y="8214"/>
                </a:cubicBezTo>
                <a:lnTo>
                  <a:pt x="1250" y="714"/>
                </a:lnTo>
                <a:close/>
                <a:moveTo>
                  <a:pt x="9190" y="2647"/>
                </a:moveTo>
                <a:cubicBezTo>
                  <a:pt x="9434" y="2368"/>
                  <a:pt x="9434" y="1915"/>
                  <a:pt x="9190" y="1636"/>
                </a:cubicBezTo>
                <a:cubicBezTo>
                  <a:pt x="8945" y="1357"/>
                  <a:pt x="8549" y="1357"/>
                  <a:pt x="8305" y="1636"/>
                </a:cubicBezTo>
                <a:lnTo>
                  <a:pt x="6249" y="3989"/>
                </a:lnTo>
                <a:lnTo>
                  <a:pt x="5128" y="2710"/>
                </a:lnTo>
                <a:cubicBezTo>
                  <a:pt x="4884" y="2431"/>
                  <a:pt x="4487" y="2431"/>
                  <a:pt x="4243" y="2710"/>
                </a:cubicBezTo>
                <a:lnTo>
                  <a:pt x="2369" y="4853"/>
                </a:lnTo>
                <a:cubicBezTo>
                  <a:pt x="2125" y="5132"/>
                  <a:pt x="2125" y="5585"/>
                  <a:pt x="2369" y="5864"/>
                </a:cubicBezTo>
                <a:cubicBezTo>
                  <a:pt x="2613" y="6143"/>
                  <a:pt x="3009" y="6143"/>
                  <a:pt x="3253" y="5864"/>
                </a:cubicBezTo>
                <a:lnTo>
                  <a:pt x="4687" y="4225"/>
                </a:lnTo>
                <a:lnTo>
                  <a:pt x="5807" y="5507"/>
                </a:lnTo>
                <a:cubicBezTo>
                  <a:pt x="6052" y="5786"/>
                  <a:pt x="6448" y="5786"/>
                  <a:pt x="6692" y="5507"/>
                </a:cubicBezTo>
                <a:lnTo>
                  <a:pt x="9192" y="2650"/>
                </a:lnTo>
                <a:close/>
              </a:path>
            </a:pathLst>
          </a:custGeom>
          <a:solidFill>
            <a:srgbClr val="F43F5E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53" name="TextBox 53"/>
          <p:cNvSpPr txBox="1"/>
          <p:nvPr/>
        </p:nvSpPr>
        <p:spPr>
          <a:xfrm>
            <a:off x="4694652" y="5614988"/>
            <a:ext cx="1304599" cy="1524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100" b="0" i="0" strike="noStrike">
                <a:solidFill>
                  <a:srgbClr val="D1D5D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百万亿市值达成路径</a:t>
            </a:r>
            <a:endParaRPr lang="en-US" sz="1100"/>
          </a:p>
        </p:txBody>
      </p:sp>
      <p:sp>
        <p:nvSpPr>
          <p:cNvPr id="54" name="AutoShape 54"/>
          <p:cNvSpPr/>
          <p:nvPr/>
        </p:nvSpPr>
        <p:spPr>
          <a:xfrm>
            <a:off x="8125918" y="4076700"/>
            <a:ext cx="3609072" cy="2324100"/>
          </a:xfrm>
          <a:prstGeom prst="roundRect">
            <a:avLst>
              <a:gd name="adj" fmla="val 1935"/>
            </a:avLst>
          </a:prstGeom>
          <a:blipFill rotWithShape="1">
            <a:blip r:embed="rId2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55" name="AutoShape 55"/>
          <p:cNvSpPr/>
          <p:nvPr/>
        </p:nvSpPr>
        <p:spPr>
          <a:xfrm>
            <a:off x="8325894" y="4276725"/>
            <a:ext cx="304724" cy="304800"/>
          </a:xfrm>
          <a:prstGeom prst="ellipse">
            <a:avLst/>
          </a:prstGeom>
          <a:solidFill>
            <a:srgbClr val="6366F1">
              <a:alpha val="20000"/>
            </a:srgbClr>
          </a:solidFill>
          <a:ln>
            <a:headEnd type="none"/>
            <a:tailEnd type="none"/>
          </a:ln>
        </p:spPr>
      </p:sp>
      <p:sp>
        <p:nvSpPr>
          <p:cNvPr id="56" name="TextBox 56"/>
          <p:cNvSpPr txBox="1"/>
          <p:nvPr/>
        </p:nvSpPr>
        <p:spPr>
          <a:xfrm>
            <a:off x="8325894" y="4276725"/>
            <a:ext cx="304724" cy="3048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ctr" anchorCtr="1"/>
          <a:lstStyle/>
          <a:p>
            <a:pPr algn="ctr">
              <a:defRPr/>
            </a:pPr>
            <a:r>
              <a:rPr lang="en-US" sz="1100" b="1" i="0" strike="noStrike">
                <a:solidFill>
                  <a:srgbClr val="818CF8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06</a:t>
            </a:r>
            <a:endParaRPr lang="en-US" sz="1100"/>
          </a:p>
        </p:txBody>
      </p:sp>
      <p:sp>
        <p:nvSpPr>
          <p:cNvPr id="57" name="TextBox 57"/>
          <p:cNvSpPr txBox="1"/>
          <p:nvPr/>
        </p:nvSpPr>
        <p:spPr>
          <a:xfrm>
            <a:off x="8744889" y="4333875"/>
            <a:ext cx="780854" cy="1905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400" b="1" i="0" strike="noStrike">
                <a:solidFill>
                  <a:srgbClr val="E0E7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愿景使命</a:t>
            </a:r>
            <a:endParaRPr lang="en-US" sz="1100"/>
          </a:p>
        </p:txBody>
      </p:sp>
      <p:sp>
        <p:nvSpPr>
          <p:cNvPr id="58" name="AutoShape 58"/>
          <p:cNvSpPr/>
          <p:nvPr/>
        </p:nvSpPr>
        <p:spPr>
          <a:xfrm>
            <a:off x="8325894" y="4695825"/>
            <a:ext cx="3205850" cy="9525"/>
          </a:xfrm>
          <a:prstGeom prst="rect">
            <a:avLst/>
          </a:prstGeom>
          <a:solidFill>
            <a:srgbClr val="334155">
              <a:alpha val="50196"/>
            </a:srgbClr>
          </a:solidFill>
          <a:ln>
            <a:headEnd type="none"/>
            <a:tailEnd type="none"/>
          </a:ln>
        </p:spPr>
      </p:sp>
      <p:sp>
        <p:nvSpPr>
          <p:cNvPr id="59" name="AutoShape 59"/>
          <p:cNvSpPr/>
          <p:nvPr/>
        </p:nvSpPr>
        <p:spPr>
          <a:xfrm>
            <a:off x="8325894" y="5325219"/>
            <a:ext cx="88977" cy="88999"/>
          </a:xfrm>
          <a:custGeom>
            <a:avLst/>
            <a:gdLst/>
            <a:ahLst/>
            <a:cxnLst/>
            <a:rect l="l" t="t" r="r" b="b"/>
            <a:pathLst>
              <a:path w="9998" h="10000">
                <a:moveTo>
                  <a:pt x="6872" y="5469"/>
                </a:moveTo>
                <a:lnTo>
                  <a:pt x="3128" y="5469"/>
                </a:lnTo>
                <a:cubicBezTo>
                  <a:pt x="3185" y="6729"/>
                  <a:pt x="3465" y="7889"/>
                  <a:pt x="3863" y="8738"/>
                </a:cubicBezTo>
                <a:cubicBezTo>
                  <a:pt x="4087" y="9217"/>
                  <a:pt x="4328" y="9555"/>
                  <a:pt x="4552" y="9762"/>
                </a:cubicBezTo>
                <a:cubicBezTo>
                  <a:pt x="4772" y="9967"/>
                  <a:pt x="4923" y="10000"/>
                  <a:pt x="5001" y="10000"/>
                </a:cubicBezTo>
                <a:cubicBezTo>
                  <a:pt x="5079" y="10000"/>
                  <a:pt x="5230" y="9967"/>
                  <a:pt x="5450" y="9762"/>
                </a:cubicBezTo>
                <a:cubicBezTo>
                  <a:pt x="5674" y="9555"/>
                  <a:pt x="5915" y="9215"/>
                  <a:pt x="6138" y="8738"/>
                </a:cubicBezTo>
                <a:cubicBezTo>
                  <a:pt x="6537" y="7889"/>
                  <a:pt x="6817" y="6729"/>
                  <a:pt x="6874" y="5469"/>
                </a:cubicBezTo>
                <a:close/>
                <a:moveTo>
                  <a:pt x="3126" y="4531"/>
                </a:moveTo>
                <a:lnTo>
                  <a:pt x="6870" y="4531"/>
                </a:lnTo>
                <a:cubicBezTo>
                  <a:pt x="6815" y="3271"/>
                  <a:pt x="6535" y="2111"/>
                  <a:pt x="6136" y="1262"/>
                </a:cubicBezTo>
                <a:cubicBezTo>
                  <a:pt x="5913" y="785"/>
                  <a:pt x="5672" y="445"/>
                  <a:pt x="5448" y="238"/>
                </a:cubicBezTo>
                <a:cubicBezTo>
                  <a:pt x="5228" y="33"/>
                  <a:pt x="5077" y="0"/>
                  <a:pt x="4999" y="0"/>
                </a:cubicBezTo>
                <a:cubicBezTo>
                  <a:pt x="4921" y="0"/>
                  <a:pt x="4770" y="33"/>
                  <a:pt x="4550" y="238"/>
                </a:cubicBezTo>
                <a:cubicBezTo>
                  <a:pt x="4326" y="445"/>
                  <a:pt x="4085" y="785"/>
                  <a:pt x="3862" y="1262"/>
                </a:cubicBezTo>
                <a:cubicBezTo>
                  <a:pt x="3463" y="2111"/>
                  <a:pt x="3183" y="3271"/>
                  <a:pt x="3126" y="4531"/>
                </a:cubicBezTo>
                <a:close/>
                <a:moveTo>
                  <a:pt x="2185" y="4531"/>
                </a:moveTo>
                <a:cubicBezTo>
                  <a:pt x="2253" y="2859"/>
                  <a:pt x="2687" y="1307"/>
                  <a:pt x="3320" y="287"/>
                </a:cubicBezTo>
                <a:cubicBezTo>
                  <a:pt x="1514" y="924"/>
                  <a:pt x="184" y="2563"/>
                  <a:pt x="0" y="4531"/>
                </a:cubicBezTo>
                <a:lnTo>
                  <a:pt x="2185" y="4531"/>
                </a:lnTo>
                <a:close/>
                <a:moveTo>
                  <a:pt x="0" y="5469"/>
                </a:moveTo>
                <a:cubicBezTo>
                  <a:pt x="184" y="7438"/>
                  <a:pt x="1514" y="9076"/>
                  <a:pt x="3320" y="9713"/>
                </a:cubicBezTo>
                <a:cubicBezTo>
                  <a:pt x="2687" y="8693"/>
                  <a:pt x="2253" y="7141"/>
                  <a:pt x="2185" y="5469"/>
                </a:cubicBezTo>
                <a:lnTo>
                  <a:pt x="0" y="5469"/>
                </a:lnTo>
                <a:close/>
                <a:moveTo>
                  <a:pt x="7813" y="5469"/>
                </a:moveTo>
                <a:cubicBezTo>
                  <a:pt x="7745" y="7141"/>
                  <a:pt x="7311" y="8693"/>
                  <a:pt x="6678" y="9713"/>
                </a:cubicBezTo>
                <a:cubicBezTo>
                  <a:pt x="8484" y="9074"/>
                  <a:pt x="9814" y="7438"/>
                  <a:pt x="9998" y="5469"/>
                </a:cubicBezTo>
                <a:lnTo>
                  <a:pt x="7813" y="5469"/>
                </a:lnTo>
                <a:close/>
                <a:moveTo>
                  <a:pt x="9998" y="4531"/>
                </a:moveTo>
                <a:cubicBezTo>
                  <a:pt x="9814" y="2563"/>
                  <a:pt x="8484" y="924"/>
                  <a:pt x="6678" y="287"/>
                </a:cubicBezTo>
                <a:cubicBezTo>
                  <a:pt x="7311" y="1307"/>
                  <a:pt x="7745" y="2859"/>
                  <a:pt x="7813" y="4531"/>
                </a:cubicBezTo>
                <a:lnTo>
                  <a:pt x="9998" y="4531"/>
                </a:lnTo>
                <a:close/>
              </a:path>
            </a:pathLst>
          </a:custGeom>
          <a:solidFill>
            <a:srgbClr val="6366F1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60" name="TextBox 60"/>
          <p:cNvSpPr txBox="1"/>
          <p:nvPr/>
        </p:nvSpPr>
        <p:spPr>
          <a:xfrm>
            <a:off x="8529142" y="5283994"/>
            <a:ext cx="1733117" cy="1524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100" b="0" i="0" strike="noStrike">
                <a:solidFill>
                  <a:srgbClr val="D1D5D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吸引全球优秀技术人才精英</a:t>
            </a:r>
            <a:endParaRPr lang="en-US" sz="1100"/>
          </a:p>
        </p:txBody>
      </p:sp>
      <p:sp>
        <p:nvSpPr>
          <p:cNvPr id="61" name="AutoShape 61"/>
          <p:cNvSpPr/>
          <p:nvPr/>
        </p:nvSpPr>
        <p:spPr>
          <a:xfrm>
            <a:off x="8325894" y="5641379"/>
            <a:ext cx="88977" cy="118666"/>
          </a:xfrm>
          <a:custGeom>
            <a:avLst/>
            <a:gdLst/>
            <a:ahLst/>
            <a:cxnLst/>
            <a:rect l="l" t="t" r="r" b="b"/>
            <a:pathLst>
              <a:path w="7498" h="10000">
                <a:moveTo>
                  <a:pt x="1250" y="0"/>
                </a:moveTo>
                <a:cubicBezTo>
                  <a:pt x="560" y="0"/>
                  <a:pt x="0" y="561"/>
                  <a:pt x="0" y="1250"/>
                </a:cubicBezTo>
                <a:lnTo>
                  <a:pt x="0" y="8750"/>
                </a:lnTo>
                <a:cubicBezTo>
                  <a:pt x="0" y="9439"/>
                  <a:pt x="560" y="10000"/>
                  <a:pt x="1250" y="10000"/>
                </a:cubicBezTo>
                <a:lnTo>
                  <a:pt x="6248" y="10000"/>
                </a:lnTo>
                <a:cubicBezTo>
                  <a:pt x="6938" y="10000"/>
                  <a:pt x="7498" y="9439"/>
                  <a:pt x="7498" y="8750"/>
                </a:cubicBezTo>
                <a:lnTo>
                  <a:pt x="7498" y="1250"/>
                </a:lnTo>
                <a:cubicBezTo>
                  <a:pt x="7498" y="561"/>
                  <a:pt x="6938" y="0"/>
                  <a:pt x="6248" y="0"/>
                </a:cubicBezTo>
                <a:lnTo>
                  <a:pt x="1250" y="0"/>
                </a:lnTo>
                <a:close/>
                <a:moveTo>
                  <a:pt x="3437" y="6875"/>
                </a:moveTo>
                <a:lnTo>
                  <a:pt x="4061" y="6875"/>
                </a:lnTo>
                <a:cubicBezTo>
                  <a:pt x="4407" y="6875"/>
                  <a:pt x="4686" y="7154"/>
                  <a:pt x="4686" y="7500"/>
                </a:cubicBezTo>
                <a:lnTo>
                  <a:pt x="4686" y="9063"/>
                </a:lnTo>
                <a:lnTo>
                  <a:pt x="2812" y="9063"/>
                </a:lnTo>
                <a:lnTo>
                  <a:pt x="2812" y="7500"/>
                </a:lnTo>
                <a:cubicBezTo>
                  <a:pt x="2812" y="7154"/>
                  <a:pt x="3091" y="6875"/>
                  <a:pt x="3437" y="6875"/>
                </a:cubicBezTo>
                <a:close/>
                <a:moveTo>
                  <a:pt x="1875" y="2188"/>
                </a:moveTo>
                <a:cubicBezTo>
                  <a:pt x="1875" y="2016"/>
                  <a:pt x="2015" y="1875"/>
                  <a:pt x="2187" y="1875"/>
                </a:cubicBezTo>
                <a:lnTo>
                  <a:pt x="2812" y="1875"/>
                </a:lnTo>
                <a:cubicBezTo>
                  <a:pt x="2984" y="1875"/>
                  <a:pt x="3124" y="2016"/>
                  <a:pt x="3124" y="2188"/>
                </a:cubicBezTo>
                <a:lnTo>
                  <a:pt x="3124" y="2813"/>
                </a:lnTo>
                <a:cubicBezTo>
                  <a:pt x="3124" y="2984"/>
                  <a:pt x="2984" y="3125"/>
                  <a:pt x="2812" y="3125"/>
                </a:cubicBezTo>
                <a:lnTo>
                  <a:pt x="2187" y="3125"/>
                </a:lnTo>
                <a:cubicBezTo>
                  <a:pt x="2015" y="3125"/>
                  <a:pt x="1875" y="2984"/>
                  <a:pt x="1875" y="2813"/>
                </a:cubicBezTo>
                <a:lnTo>
                  <a:pt x="1875" y="2188"/>
                </a:lnTo>
                <a:close/>
                <a:moveTo>
                  <a:pt x="4686" y="1875"/>
                </a:moveTo>
                <a:lnTo>
                  <a:pt x="5311" y="1875"/>
                </a:lnTo>
                <a:cubicBezTo>
                  <a:pt x="5483" y="1875"/>
                  <a:pt x="5624" y="2016"/>
                  <a:pt x="5624" y="2188"/>
                </a:cubicBezTo>
                <a:lnTo>
                  <a:pt x="5624" y="2813"/>
                </a:lnTo>
                <a:cubicBezTo>
                  <a:pt x="5624" y="2984"/>
                  <a:pt x="5483" y="3125"/>
                  <a:pt x="5311" y="3125"/>
                </a:cubicBezTo>
                <a:lnTo>
                  <a:pt x="4686" y="3125"/>
                </a:lnTo>
                <a:cubicBezTo>
                  <a:pt x="4514" y="3125"/>
                  <a:pt x="4374" y="2984"/>
                  <a:pt x="4374" y="2813"/>
                </a:cubicBezTo>
                <a:lnTo>
                  <a:pt x="4374" y="2188"/>
                </a:lnTo>
                <a:cubicBezTo>
                  <a:pt x="4374" y="2016"/>
                  <a:pt x="4514" y="1875"/>
                  <a:pt x="4686" y="1875"/>
                </a:cubicBezTo>
                <a:close/>
                <a:moveTo>
                  <a:pt x="1875" y="4688"/>
                </a:moveTo>
                <a:cubicBezTo>
                  <a:pt x="1875" y="4516"/>
                  <a:pt x="2015" y="4375"/>
                  <a:pt x="2187" y="4375"/>
                </a:cubicBezTo>
                <a:lnTo>
                  <a:pt x="2812" y="4375"/>
                </a:lnTo>
                <a:cubicBezTo>
                  <a:pt x="2984" y="4375"/>
                  <a:pt x="3124" y="4516"/>
                  <a:pt x="3124" y="4688"/>
                </a:cubicBezTo>
                <a:lnTo>
                  <a:pt x="3124" y="5313"/>
                </a:lnTo>
                <a:cubicBezTo>
                  <a:pt x="3124" y="5484"/>
                  <a:pt x="2984" y="5625"/>
                  <a:pt x="2812" y="5625"/>
                </a:cubicBezTo>
                <a:lnTo>
                  <a:pt x="2187" y="5625"/>
                </a:lnTo>
                <a:cubicBezTo>
                  <a:pt x="2015" y="5625"/>
                  <a:pt x="1875" y="5484"/>
                  <a:pt x="1875" y="5313"/>
                </a:cubicBezTo>
                <a:lnTo>
                  <a:pt x="1875" y="4688"/>
                </a:lnTo>
                <a:close/>
                <a:moveTo>
                  <a:pt x="4686" y="4375"/>
                </a:moveTo>
                <a:lnTo>
                  <a:pt x="5311" y="4375"/>
                </a:lnTo>
                <a:cubicBezTo>
                  <a:pt x="5483" y="4375"/>
                  <a:pt x="5624" y="4516"/>
                  <a:pt x="5624" y="4688"/>
                </a:cubicBezTo>
                <a:lnTo>
                  <a:pt x="5624" y="5313"/>
                </a:lnTo>
                <a:cubicBezTo>
                  <a:pt x="5624" y="5484"/>
                  <a:pt x="5483" y="5625"/>
                  <a:pt x="5311" y="5625"/>
                </a:cubicBezTo>
                <a:lnTo>
                  <a:pt x="4686" y="5625"/>
                </a:lnTo>
                <a:cubicBezTo>
                  <a:pt x="4514" y="5625"/>
                  <a:pt x="4374" y="5484"/>
                  <a:pt x="4374" y="5313"/>
                </a:cubicBezTo>
                <a:lnTo>
                  <a:pt x="4374" y="4688"/>
                </a:lnTo>
                <a:cubicBezTo>
                  <a:pt x="4374" y="4516"/>
                  <a:pt x="4514" y="4375"/>
                  <a:pt x="4686" y="4375"/>
                </a:cubicBezTo>
                <a:close/>
              </a:path>
            </a:pathLst>
          </a:custGeom>
          <a:solidFill>
            <a:srgbClr val="6366F1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62" name="TextBox 62"/>
          <p:cNvSpPr txBox="1"/>
          <p:nvPr/>
        </p:nvSpPr>
        <p:spPr>
          <a:xfrm>
            <a:off x="8529142" y="5614988"/>
            <a:ext cx="1447438" cy="1524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100" b="0" i="0" strike="noStrike">
                <a:solidFill>
                  <a:srgbClr val="D1D5D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跨国集团公司终极目标</a:t>
            </a:r>
            <a:endParaRPr lang="en-US" sz="11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F172A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3" name="AutoShape 3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gradFill>
            <a:gsLst>
              <a:gs pos="0">
                <a:srgbClr val="0F172A">
                  <a:alpha val="100000"/>
                </a:srgbClr>
              </a:gs>
              <a:gs pos="50000">
                <a:srgbClr val="312E81">
                  <a:alpha val="100000"/>
                </a:srgbClr>
              </a:gs>
              <a:gs pos="100000">
                <a:srgbClr val="1E293B">
                  <a:alpha val="100000"/>
                </a:srgbClr>
              </a:gs>
            </a:gsLst>
            <a:lin ang="8100000"/>
          </a:gradFill>
          <a:ln>
            <a:headEnd type="none"/>
            <a:tailEnd type="none"/>
          </a:ln>
        </p:spPr>
      </p:sp>
      <p:sp>
        <p:nvSpPr>
          <p:cNvPr id="4" name="TextBox 4"/>
          <p:cNvSpPr txBox="1"/>
          <p:nvPr/>
        </p:nvSpPr>
        <p:spPr>
          <a:xfrm>
            <a:off x="457086" y="476250"/>
            <a:ext cx="11274781" cy="25717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800" b="1" i="0" strike="noStrike">
                <a:solidFill>
                  <a:srgbClr val="22D3EE">
                    <a:alpha val="90196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为什么是现在？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457086" y="857250"/>
            <a:ext cx="11274781" cy="39052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2700" b="1" i="0" strike="noStrike">
                <a:solidFill>
                  <a:srgbClr val="E0E7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时代势能：</a:t>
            </a:r>
            <a:r>
              <a:rPr sz="2700" b="1" i="0" strike="noStrike">
                <a:solidFill>
                  <a:srgbClr val="000000">
                    <a:alpha val="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技术人才与产业变革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457086" y="1419225"/>
            <a:ext cx="914171" cy="38100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6B6D4">
                  <a:alpha val="100000"/>
                </a:srgbClr>
              </a:gs>
              <a:gs pos="100000">
                <a:srgbClr val="A855F7">
                  <a:alpha val="100000"/>
                </a:srgbClr>
              </a:gs>
            </a:gsLst>
            <a:lin ang="5400000"/>
          </a:gradFill>
          <a:ln>
            <a:headEnd type="none"/>
            <a:tailEnd type="none"/>
          </a:ln>
        </p:spPr>
      </p:sp>
      <p:sp>
        <p:nvSpPr>
          <p:cNvPr id="7" name="AutoShape 7"/>
          <p:cNvSpPr/>
          <p:nvPr/>
        </p:nvSpPr>
        <p:spPr>
          <a:xfrm>
            <a:off x="457086" y="1685925"/>
            <a:ext cx="6970558" cy="1066800"/>
          </a:xfrm>
          <a:prstGeom prst="roundRect">
            <a:avLst>
              <a:gd name="adj" fmla="val 9204"/>
            </a:avLst>
          </a:prstGeom>
          <a:blipFill rotWithShape="1">
            <a:blip r:embed="rId1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8" name="AutoShape 8"/>
          <p:cNvSpPr/>
          <p:nvPr/>
        </p:nvSpPr>
        <p:spPr>
          <a:xfrm>
            <a:off x="618970" y="1847850"/>
            <a:ext cx="457086" cy="457200"/>
          </a:xfrm>
          <a:prstGeom prst="ellipse">
            <a:avLst/>
          </a:prstGeom>
          <a:blipFill rotWithShape="1">
            <a:blip r:embed="rId2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9" name="TextBox 9"/>
          <p:cNvSpPr txBox="1"/>
          <p:nvPr/>
        </p:nvSpPr>
        <p:spPr>
          <a:xfrm>
            <a:off x="1228418" y="1885950"/>
            <a:ext cx="6037340" cy="1905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400" b="1" i="0" strike="noStrike">
                <a:solidFill>
                  <a:srgbClr val="CFFAFE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技术人才红利</a:t>
            </a:r>
            <a:endParaRPr lang="en-US" sz="1100"/>
          </a:p>
        </p:txBody>
      </p:sp>
      <p:sp>
        <p:nvSpPr>
          <p:cNvPr id="10" name="TextBox 10"/>
          <p:cNvSpPr txBox="1"/>
          <p:nvPr/>
        </p:nvSpPr>
        <p:spPr>
          <a:xfrm>
            <a:off x="1228418" y="2171700"/>
            <a:ext cx="6037340" cy="16192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200" b="0" i="0" strike="noStrike">
                <a:solidFill>
                  <a:srgbClr val="D1D5D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中国每年理工科毕业生超 500 万，全球工程师供给持续增长，人才成本优势显著。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457086" y="2902744"/>
            <a:ext cx="6970558" cy="1066800"/>
          </a:xfrm>
          <a:prstGeom prst="roundRect">
            <a:avLst>
              <a:gd name="adj" fmla="val 9204"/>
            </a:avLst>
          </a:prstGeom>
          <a:blipFill rotWithShape="1">
            <a:blip r:embed="rId1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12" name="AutoShape 12"/>
          <p:cNvSpPr/>
          <p:nvPr/>
        </p:nvSpPr>
        <p:spPr>
          <a:xfrm>
            <a:off x="618970" y="3064669"/>
            <a:ext cx="457086" cy="457200"/>
          </a:xfrm>
          <a:prstGeom prst="ellipse">
            <a:avLst/>
          </a:prstGeom>
          <a:blipFill rotWithShape="1">
            <a:blip r:embed="rId3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13" name="TextBox 13"/>
          <p:cNvSpPr txBox="1"/>
          <p:nvPr/>
        </p:nvSpPr>
        <p:spPr>
          <a:xfrm>
            <a:off x="1228418" y="3102769"/>
            <a:ext cx="6037340" cy="1905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400" b="1" i="0" strike="noStrike">
                <a:solidFill>
                  <a:srgbClr val="F3E8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产业数字化需求</a:t>
            </a:r>
            <a:endParaRPr lang="en-US" sz="1100"/>
          </a:p>
        </p:txBody>
      </p:sp>
      <p:sp>
        <p:nvSpPr>
          <p:cNvPr id="14" name="TextBox 14"/>
          <p:cNvSpPr txBox="1"/>
          <p:nvPr/>
        </p:nvSpPr>
        <p:spPr>
          <a:xfrm>
            <a:off x="1228418" y="3388519"/>
            <a:ext cx="6037340" cy="16192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200" b="0" i="0" strike="noStrike">
                <a:solidFill>
                  <a:srgbClr val="D1D5D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传统企业数字化转型加速，定制应用系统市场规模达万亿级，需求迫切。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457086" y="4119562"/>
            <a:ext cx="6970558" cy="1066800"/>
          </a:xfrm>
          <a:prstGeom prst="roundRect">
            <a:avLst>
              <a:gd name="adj" fmla="val 9204"/>
            </a:avLst>
          </a:prstGeom>
          <a:blipFill rotWithShape="1">
            <a:blip r:embed="rId1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16" name="AutoShape 16"/>
          <p:cNvSpPr/>
          <p:nvPr/>
        </p:nvSpPr>
        <p:spPr>
          <a:xfrm>
            <a:off x="618970" y="4281488"/>
            <a:ext cx="457086" cy="457200"/>
          </a:xfrm>
          <a:prstGeom prst="ellipse">
            <a:avLst/>
          </a:prstGeom>
          <a:blipFill rotWithShape="1">
            <a:blip r:embed="rId4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17" name="TextBox 17"/>
          <p:cNvSpPr txBox="1"/>
          <p:nvPr/>
        </p:nvSpPr>
        <p:spPr>
          <a:xfrm>
            <a:off x="1228418" y="4319588"/>
            <a:ext cx="6037340" cy="1905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400" b="1" i="0" strike="noStrike">
                <a:solidFill>
                  <a:srgbClr val="D1FAE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合伙人经济兴起</a:t>
            </a:r>
            <a:endParaRPr lang="en-US" sz="1100"/>
          </a:p>
        </p:txBody>
      </p:sp>
      <p:sp>
        <p:nvSpPr>
          <p:cNvPr id="18" name="TextBox 18"/>
          <p:cNvSpPr txBox="1"/>
          <p:nvPr/>
        </p:nvSpPr>
        <p:spPr>
          <a:xfrm>
            <a:off x="1228418" y="4605338"/>
            <a:ext cx="6037340" cy="16192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200" b="0" i="0" strike="noStrike">
                <a:solidFill>
                  <a:srgbClr val="D1D5D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技术精英不再满足于固定薪资，渴望股权收益、项目自主权与长期价值绑定。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457086" y="5336381"/>
            <a:ext cx="6970558" cy="1066800"/>
          </a:xfrm>
          <a:prstGeom prst="roundRect">
            <a:avLst>
              <a:gd name="adj" fmla="val 9204"/>
            </a:avLst>
          </a:prstGeom>
          <a:blipFill rotWithShape="1">
            <a:blip r:embed="rId1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20" name="AutoShape 20"/>
          <p:cNvSpPr/>
          <p:nvPr/>
        </p:nvSpPr>
        <p:spPr>
          <a:xfrm>
            <a:off x="618970" y="5498306"/>
            <a:ext cx="457086" cy="457200"/>
          </a:xfrm>
          <a:prstGeom prst="ellipse">
            <a:avLst/>
          </a:prstGeom>
          <a:blipFill rotWithShape="1">
            <a:blip r:embed="rId5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21" name="TextBox 21"/>
          <p:cNvSpPr txBox="1"/>
          <p:nvPr/>
        </p:nvSpPr>
        <p:spPr>
          <a:xfrm>
            <a:off x="1228418" y="5536406"/>
            <a:ext cx="6037340" cy="1905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400" b="1" i="0" strike="noStrike">
                <a:solidFill>
                  <a:srgbClr val="FEF3C7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中国硅谷空白</a:t>
            </a:r>
            <a:endParaRPr lang="en-US" sz="1100"/>
          </a:p>
        </p:txBody>
      </p:sp>
      <p:sp>
        <p:nvSpPr>
          <p:cNvPr id="22" name="TextBox 22"/>
          <p:cNvSpPr txBox="1"/>
          <p:nvPr/>
        </p:nvSpPr>
        <p:spPr>
          <a:xfrm>
            <a:off x="1228418" y="5822156"/>
            <a:ext cx="6037340" cy="16192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200" b="0" i="0" strike="noStrike">
                <a:solidFill>
                  <a:srgbClr val="D1D5D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100 个核心城市均有技术产业集聚潜力，但缺乏统一的生态平台与机制赋能。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7732367" y="1685925"/>
            <a:ext cx="3999499" cy="4410075"/>
          </a:xfrm>
          <a:prstGeom prst="roundRect">
            <a:avLst>
              <a:gd name="adj" fmla="val 871"/>
            </a:avLst>
          </a:prstGeom>
          <a:blipFill rotWithShape="1">
            <a:blip r:embed="rId6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pic>
        <p:nvPicPr>
          <p:cNvPr id="24" name="Picture 24"/>
          <p:cNvPicPr>
            <a:picLocks noChangeAspect="1"/>
          </p:cNvPicPr>
          <p:nvPr/>
        </p:nvPicPr>
        <p:blipFill>
          <a:blip r:embed="rId7">
            <a:alphaModFix amt="100000"/>
          </a:blip>
          <a:srcRect t="8642" b="8642"/>
          <a:stretch>
            <a:fillRect/>
          </a:stretch>
        </p:blipFill>
        <p:spPr>
          <a:xfrm>
            <a:off x="7741890" y="1695450"/>
            <a:ext cx="3980454" cy="43910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5" name="AutoShape 25"/>
          <p:cNvSpPr/>
          <p:nvPr/>
        </p:nvSpPr>
        <p:spPr>
          <a:xfrm>
            <a:off x="7741890" y="1695450"/>
            <a:ext cx="3980454" cy="4391025"/>
          </a:xfrm>
          <a:prstGeom prst="rect">
            <a:avLst/>
          </a:prstGeom>
          <a:gradFill>
            <a:gsLst>
              <a:gs pos="0">
                <a:srgbClr val="0F172A">
                  <a:alpha val="60000"/>
                </a:srgbClr>
              </a:gs>
              <a:gs pos="50000">
                <a:srgbClr val="0F172A">
                  <a:alpha val="0"/>
                </a:srgbClr>
              </a:gs>
              <a:gs pos="100000">
                <a:srgbClr val="0F172A">
                  <a:alpha val="0"/>
                </a:srgbClr>
              </a:gs>
            </a:gsLst>
            <a:lin ang="0"/>
          </a:gradFill>
          <a:ln>
            <a:headEnd type="none"/>
            <a:tailEnd type="none"/>
          </a:ln>
        </p:spPr>
      </p:sp>
      <p:sp>
        <p:nvSpPr>
          <p:cNvPr id="26" name="TextBox 26"/>
          <p:cNvSpPr txBox="1"/>
          <p:nvPr/>
        </p:nvSpPr>
        <p:spPr>
          <a:xfrm>
            <a:off x="8403116" y="6229350"/>
            <a:ext cx="3328750" cy="1524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1"/>
          <a:lstStyle/>
          <a:p>
            <a:pPr algn="ctr">
              <a:defRPr/>
            </a:pPr>
            <a:r>
              <a:rPr lang="en-US" sz="1100" b="0" i="0" strike="noStrike">
                <a:solidFill>
                  <a:srgbClr val="9CA3A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TECHNOLOGY &amp; TALENT ECOSYSTEM</a:t>
            </a:r>
            <a:endParaRPr lang="en-US" sz="11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00000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3" name="AutoShape 3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gradFill>
            <a:gsLst>
              <a:gs pos="0">
                <a:srgbClr val="0F172A">
                  <a:alpha val="100000"/>
                </a:srgbClr>
              </a:gs>
              <a:gs pos="50000">
                <a:srgbClr val="312E81">
                  <a:alpha val="100000"/>
                </a:srgbClr>
              </a:gs>
              <a:gs pos="100000">
                <a:srgbClr val="0F172A">
                  <a:alpha val="100000"/>
                </a:srgbClr>
              </a:gs>
            </a:gsLst>
            <a:lin ang="8100000"/>
          </a:gradFill>
          <a:ln>
            <a:headEnd type="none"/>
            <a:tailEnd type="none"/>
          </a:ln>
        </p:spPr>
      </p:sp>
      <p:sp>
        <p:nvSpPr>
          <p:cNvPr id="4" name="TextBox 4"/>
          <p:cNvSpPr txBox="1"/>
          <p:nvPr/>
        </p:nvSpPr>
        <p:spPr>
          <a:xfrm>
            <a:off x="457086" y="447675"/>
            <a:ext cx="11274781" cy="39052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2700" b="1" i="0" strike="noStrike">
                <a:solidFill>
                  <a:srgbClr val="E0E7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核心定位：百谷计划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457086" y="914400"/>
            <a:ext cx="914171" cy="38100"/>
          </a:xfrm>
          <a:prstGeom prst="roundRect">
            <a:avLst>
              <a:gd name="adj" fmla="val 50000"/>
            </a:avLst>
          </a:prstGeom>
          <a:solidFill>
            <a:srgbClr val="22D3EE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6" name="TextBox 6"/>
          <p:cNvSpPr txBox="1"/>
          <p:nvPr/>
        </p:nvSpPr>
        <p:spPr>
          <a:xfrm>
            <a:off x="457086" y="1095375"/>
            <a:ext cx="11274781" cy="20955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500" b="0" i="0" strike="noStrike">
                <a:solidFill>
                  <a:srgbClr val="D1D5D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100 个中国硅谷·全球技术人才生态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57086" y="1562100"/>
            <a:ext cx="11274781" cy="1457325"/>
          </a:xfrm>
          <a:prstGeom prst="roundRect">
            <a:avLst>
              <a:gd name="adj" fmla="val 4911"/>
            </a:avLst>
          </a:prstGeom>
          <a:blipFill rotWithShape="1">
            <a:blip r:embed="rId1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8" name="AutoShape 8"/>
          <p:cNvSpPr/>
          <p:nvPr/>
        </p:nvSpPr>
        <p:spPr>
          <a:xfrm>
            <a:off x="695151" y="1630709"/>
            <a:ext cx="177805" cy="142279"/>
          </a:xfrm>
          <a:custGeom>
            <a:avLst/>
            <a:gdLst/>
            <a:ahLst/>
            <a:cxnLst/>
            <a:rect l="l" t="t" r="r" b="b"/>
            <a:pathLst>
              <a:path w="12497" h="10000">
                <a:moveTo>
                  <a:pt x="11263" y="592"/>
                </a:moveTo>
                <a:cubicBezTo>
                  <a:pt x="11263" y="376"/>
                  <a:pt x="11138" y="175"/>
                  <a:pt x="10929" y="62"/>
                </a:cubicBezTo>
                <a:cubicBezTo>
                  <a:pt x="10721" y="-51"/>
                  <a:pt x="10462" y="-61"/>
                  <a:pt x="10244" y="35"/>
                </a:cubicBezTo>
                <a:lnTo>
                  <a:pt x="7688" y="1166"/>
                </a:lnTo>
                <a:lnTo>
                  <a:pt x="3742" y="0"/>
                </a:lnTo>
                <a:cubicBezTo>
                  <a:pt x="3564" y="-53"/>
                  <a:pt x="3372" y="-41"/>
                  <a:pt x="3205" y="33"/>
                </a:cubicBezTo>
                <a:lnTo>
                  <a:pt x="389" y="1279"/>
                </a:lnTo>
                <a:cubicBezTo>
                  <a:pt x="150" y="1386"/>
                  <a:pt x="0" y="1602"/>
                  <a:pt x="0" y="1838"/>
                </a:cubicBezTo>
                <a:lnTo>
                  <a:pt x="0" y="8692"/>
                </a:lnTo>
                <a:cubicBezTo>
                  <a:pt x="0" y="8908"/>
                  <a:pt x="125" y="9108"/>
                  <a:pt x="334" y="9221"/>
                </a:cubicBezTo>
                <a:cubicBezTo>
                  <a:pt x="542" y="9334"/>
                  <a:pt x="800" y="9345"/>
                  <a:pt x="1019" y="9248"/>
                </a:cubicBezTo>
                <a:lnTo>
                  <a:pt x="3572" y="8117"/>
                </a:lnTo>
                <a:lnTo>
                  <a:pt x="7385" y="9243"/>
                </a:lnTo>
                <a:cubicBezTo>
                  <a:pt x="7290" y="9118"/>
                  <a:pt x="7198" y="8988"/>
                  <a:pt x="7108" y="8855"/>
                </a:cubicBezTo>
                <a:cubicBezTo>
                  <a:pt x="6866" y="8499"/>
                  <a:pt x="6626" y="8090"/>
                  <a:pt x="6448" y="7652"/>
                </a:cubicBezTo>
                <a:lnTo>
                  <a:pt x="4221" y="6996"/>
                </a:lnTo>
                <a:lnTo>
                  <a:pt x="4221" y="1456"/>
                </a:lnTo>
                <a:lnTo>
                  <a:pt x="7037" y="2288"/>
                </a:lnTo>
                <a:lnTo>
                  <a:pt x="7037" y="4221"/>
                </a:lnTo>
                <a:cubicBezTo>
                  <a:pt x="7719" y="3524"/>
                  <a:pt x="8731" y="3084"/>
                  <a:pt x="9853" y="3084"/>
                </a:cubicBezTo>
                <a:cubicBezTo>
                  <a:pt x="10350" y="3084"/>
                  <a:pt x="10825" y="3170"/>
                  <a:pt x="11261" y="3327"/>
                </a:cubicBezTo>
                <a:lnTo>
                  <a:pt x="11263" y="592"/>
                </a:lnTo>
                <a:close/>
                <a:moveTo>
                  <a:pt x="9855" y="4019"/>
                </a:moveTo>
                <a:cubicBezTo>
                  <a:pt x="8397" y="4019"/>
                  <a:pt x="7215" y="5047"/>
                  <a:pt x="7215" y="6314"/>
                </a:cubicBezTo>
                <a:cubicBezTo>
                  <a:pt x="7215" y="7656"/>
                  <a:pt x="8625" y="9243"/>
                  <a:pt x="9384" y="10000"/>
                </a:cubicBezTo>
                <a:cubicBezTo>
                  <a:pt x="9639" y="10253"/>
                  <a:pt x="10073" y="10253"/>
                  <a:pt x="10328" y="10000"/>
                </a:cubicBezTo>
                <a:cubicBezTo>
                  <a:pt x="11087" y="9243"/>
                  <a:pt x="12497" y="7656"/>
                  <a:pt x="12497" y="6314"/>
                </a:cubicBezTo>
                <a:cubicBezTo>
                  <a:pt x="12497" y="5047"/>
                  <a:pt x="11316" y="4019"/>
                  <a:pt x="9857" y="4019"/>
                </a:cubicBezTo>
                <a:close/>
                <a:moveTo>
                  <a:pt x="8975" y="6355"/>
                </a:moveTo>
                <a:cubicBezTo>
                  <a:pt x="8975" y="5925"/>
                  <a:pt x="9369" y="5576"/>
                  <a:pt x="9855" y="5576"/>
                </a:cubicBezTo>
                <a:cubicBezTo>
                  <a:pt x="10341" y="5576"/>
                  <a:pt x="10735" y="5925"/>
                  <a:pt x="10735" y="6355"/>
                </a:cubicBezTo>
                <a:cubicBezTo>
                  <a:pt x="10735" y="6785"/>
                  <a:pt x="10341" y="7134"/>
                  <a:pt x="9855" y="7134"/>
                </a:cubicBezTo>
                <a:cubicBezTo>
                  <a:pt x="9369" y="7134"/>
                  <a:pt x="8975" y="6785"/>
                  <a:pt x="8975" y="6355"/>
                </a:cubicBezTo>
                <a:close/>
              </a:path>
            </a:pathLst>
          </a:custGeom>
          <a:solidFill>
            <a:srgbClr val="22D3EE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9" name="TextBox 9"/>
          <p:cNvSpPr txBox="1"/>
          <p:nvPr/>
        </p:nvSpPr>
        <p:spPr>
          <a:xfrm>
            <a:off x="987228" y="1568500"/>
            <a:ext cx="10506573" cy="25717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ctr" anchorCtr="0"/>
          <a:lstStyle/>
          <a:p>
            <a:pPr algn="l">
              <a:defRPr/>
            </a:pPr>
            <a:r>
              <a:rPr lang="en-US" sz="1800" b="1" i="0" strike="noStrike">
                <a:solidFill>
                  <a:srgbClr val="22D3EE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空间布局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695151" y="2063800"/>
            <a:ext cx="76181" cy="76200"/>
          </a:xfrm>
          <a:prstGeom prst="ellipse">
            <a:avLst/>
          </a:prstGeom>
          <a:solidFill>
            <a:srgbClr val="22D3EE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11" name="TextBox 11"/>
          <p:cNvSpPr txBox="1"/>
          <p:nvPr/>
        </p:nvSpPr>
        <p:spPr>
          <a:xfrm>
            <a:off x="885604" y="2044750"/>
            <a:ext cx="2638212" cy="1905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400" b="0" i="0" strike="noStrike">
                <a:solidFill>
                  <a:srgbClr val="E5E7E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中国 100 个核心城市建立产业园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695151" y="2444800"/>
            <a:ext cx="76181" cy="76200"/>
          </a:xfrm>
          <a:prstGeom prst="ellipse">
            <a:avLst/>
          </a:prstGeom>
          <a:solidFill>
            <a:srgbClr val="22D3EE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13" name="TextBox 13"/>
          <p:cNvSpPr txBox="1"/>
          <p:nvPr/>
        </p:nvSpPr>
        <p:spPr>
          <a:xfrm>
            <a:off x="885604" y="2425750"/>
            <a:ext cx="2112830" cy="1905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400" b="0" i="0" strike="noStrike">
                <a:solidFill>
                  <a:srgbClr val="E5E7E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每个城市成为独立'小硅谷'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695151" y="2825800"/>
            <a:ext cx="76181" cy="76200"/>
          </a:xfrm>
          <a:prstGeom prst="ellipse">
            <a:avLst/>
          </a:prstGeom>
          <a:solidFill>
            <a:srgbClr val="22D3EE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15" name="TextBox 15"/>
          <p:cNvSpPr txBox="1"/>
          <p:nvPr/>
        </p:nvSpPr>
        <p:spPr>
          <a:xfrm>
            <a:off x="885604" y="2806750"/>
            <a:ext cx="2409223" cy="1905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400" b="0" i="0" strike="noStrike">
                <a:solidFill>
                  <a:srgbClr val="E5E7E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形成分布式技术网络与资源池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457086" y="3251150"/>
            <a:ext cx="11274781" cy="1457325"/>
          </a:xfrm>
          <a:prstGeom prst="roundRect">
            <a:avLst>
              <a:gd name="adj" fmla="val 4910"/>
            </a:avLst>
          </a:prstGeom>
          <a:blipFill rotWithShape="1">
            <a:blip r:embed="rId2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17" name="AutoShape 17"/>
          <p:cNvSpPr/>
          <p:nvPr/>
        </p:nvSpPr>
        <p:spPr>
          <a:xfrm>
            <a:off x="695151" y="3489275"/>
            <a:ext cx="2094977" cy="981075"/>
          </a:xfrm>
          <a:prstGeom prst="roundRect">
            <a:avLst>
              <a:gd name="adj" fmla="val 7215"/>
            </a:avLst>
          </a:prstGeom>
          <a:blipFill rotWithShape="1">
            <a:blip r:embed="rId3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pic>
        <p:nvPicPr>
          <p:cNvPr id="18" name="Picture 18"/>
          <p:cNvPicPr>
            <a:picLocks noChangeAspect="1"/>
          </p:cNvPicPr>
          <p:nvPr/>
        </p:nvPicPr>
        <p:blipFill>
          <a:blip r:embed="rId4">
            <a:alphaModFix amt="100000"/>
          </a:blip>
          <a:srcRect t="26756" b="26756"/>
          <a:stretch>
            <a:fillRect/>
          </a:stretch>
        </p:blipFill>
        <p:spPr>
          <a:xfrm>
            <a:off x="704673" y="3498800"/>
            <a:ext cx="2075931" cy="965299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9" name="AutoShape 19"/>
          <p:cNvSpPr/>
          <p:nvPr/>
        </p:nvSpPr>
        <p:spPr>
          <a:xfrm>
            <a:off x="3018671" y="3319760"/>
            <a:ext cx="177805" cy="142279"/>
          </a:xfrm>
          <a:custGeom>
            <a:avLst/>
            <a:gdLst/>
            <a:ahLst/>
            <a:cxnLst/>
            <a:rect l="l" t="t" r="r" b="b"/>
            <a:pathLst>
              <a:path w="12497" h="10000">
                <a:moveTo>
                  <a:pt x="6334" y="3952"/>
                </a:moveTo>
                <a:cubicBezTo>
                  <a:pt x="7470" y="3952"/>
                  <a:pt x="8392" y="3067"/>
                  <a:pt x="8392" y="1976"/>
                </a:cubicBezTo>
                <a:cubicBezTo>
                  <a:pt x="8392" y="885"/>
                  <a:pt x="7470" y="0"/>
                  <a:pt x="6334" y="0"/>
                </a:cubicBezTo>
                <a:cubicBezTo>
                  <a:pt x="5198" y="0"/>
                  <a:pt x="4275" y="885"/>
                  <a:pt x="4275" y="1976"/>
                </a:cubicBezTo>
                <a:cubicBezTo>
                  <a:pt x="4275" y="3067"/>
                  <a:pt x="5198" y="3952"/>
                  <a:pt x="6334" y="3952"/>
                </a:cubicBezTo>
                <a:close/>
                <a:moveTo>
                  <a:pt x="1900" y="4104"/>
                </a:moveTo>
                <a:cubicBezTo>
                  <a:pt x="2687" y="4104"/>
                  <a:pt x="3325" y="3491"/>
                  <a:pt x="3325" y="2736"/>
                </a:cubicBezTo>
                <a:cubicBezTo>
                  <a:pt x="3325" y="1981"/>
                  <a:pt x="2687" y="1368"/>
                  <a:pt x="1900" y="1368"/>
                </a:cubicBezTo>
                <a:cubicBezTo>
                  <a:pt x="1114" y="1368"/>
                  <a:pt x="475" y="1981"/>
                  <a:pt x="475" y="2736"/>
                </a:cubicBezTo>
                <a:cubicBezTo>
                  <a:pt x="475" y="3491"/>
                  <a:pt x="1114" y="4104"/>
                  <a:pt x="1900" y="4104"/>
                </a:cubicBezTo>
                <a:close/>
                <a:moveTo>
                  <a:pt x="0" y="7600"/>
                </a:moveTo>
                <a:lnTo>
                  <a:pt x="0" y="8208"/>
                </a:lnTo>
                <a:cubicBezTo>
                  <a:pt x="0" y="8545"/>
                  <a:pt x="283" y="8816"/>
                  <a:pt x="633" y="8816"/>
                </a:cubicBezTo>
                <a:lnTo>
                  <a:pt x="2349" y="8816"/>
                </a:lnTo>
                <a:cubicBezTo>
                  <a:pt x="2264" y="8630"/>
                  <a:pt x="2217" y="8425"/>
                  <a:pt x="2217" y="8208"/>
                </a:cubicBezTo>
                <a:lnTo>
                  <a:pt x="2217" y="7904"/>
                </a:lnTo>
                <a:cubicBezTo>
                  <a:pt x="2217" y="6893"/>
                  <a:pt x="2613" y="5970"/>
                  <a:pt x="3264" y="5271"/>
                </a:cubicBezTo>
                <a:cubicBezTo>
                  <a:pt x="3032" y="5204"/>
                  <a:pt x="2787" y="5168"/>
                  <a:pt x="2533" y="5168"/>
                </a:cubicBezTo>
                <a:cubicBezTo>
                  <a:pt x="1134" y="5168"/>
                  <a:pt x="0" y="6257"/>
                  <a:pt x="0" y="7600"/>
                </a:cubicBezTo>
                <a:close/>
                <a:moveTo>
                  <a:pt x="12192" y="2736"/>
                </a:moveTo>
                <a:cubicBezTo>
                  <a:pt x="12192" y="1981"/>
                  <a:pt x="11554" y="1368"/>
                  <a:pt x="10767" y="1368"/>
                </a:cubicBezTo>
                <a:cubicBezTo>
                  <a:pt x="9981" y="1368"/>
                  <a:pt x="9342" y="1981"/>
                  <a:pt x="9342" y="2736"/>
                </a:cubicBezTo>
                <a:cubicBezTo>
                  <a:pt x="9342" y="3491"/>
                  <a:pt x="9981" y="4104"/>
                  <a:pt x="10767" y="4104"/>
                </a:cubicBezTo>
                <a:cubicBezTo>
                  <a:pt x="11554" y="4104"/>
                  <a:pt x="12192" y="3491"/>
                  <a:pt x="12192" y="2736"/>
                </a:cubicBezTo>
                <a:close/>
                <a:moveTo>
                  <a:pt x="3167" y="7904"/>
                </a:moveTo>
                <a:lnTo>
                  <a:pt x="3167" y="8208"/>
                </a:lnTo>
                <a:cubicBezTo>
                  <a:pt x="3167" y="8545"/>
                  <a:pt x="3450" y="8816"/>
                  <a:pt x="3800" y="8816"/>
                </a:cubicBezTo>
                <a:lnTo>
                  <a:pt x="6904" y="8816"/>
                </a:lnTo>
                <a:cubicBezTo>
                  <a:pt x="6763" y="8406"/>
                  <a:pt x="6779" y="7973"/>
                  <a:pt x="7115" y="7600"/>
                </a:cubicBezTo>
                <a:cubicBezTo>
                  <a:pt x="6838" y="7292"/>
                  <a:pt x="6710" y="6846"/>
                  <a:pt x="6890" y="6397"/>
                </a:cubicBezTo>
                <a:cubicBezTo>
                  <a:pt x="7020" y="6073"/>
                  <a:pt x="7204" y="5769"/>
                  <a:pt x="7432" y="5499"/>
                </a:cubicBezTo>
                <a:cubicBezTo>
                  <a:pt x="7539" y="5373"/>
                  <a:pt x="7662" y="5276"/>
                  <a:pt x="7794" y="5206"/>
                </a:cubicBezTo>
                <a:cubicBezTo>
                  <a:pt x="7357" y="4988"/>
                  <a:pt x="6860" y="4864"/>
                  <a:pt x="6334" y="4864"/>
                </a:cubicBezTo>
                <a:cubicBezTo>
                  <a:pt x="4584" y="4864"/>
                  <a:pt x="3167" y="6225"/>
                  <a:pt x="3167" y="7904"/>
                </a:cubicBezTo>
                <a:close/>
                <a:moveTo>
                  <a:pt x="12362" y="7066"/>
                </a:moveTo>
                <a:cubicBezTo>
                  <a:pt x="12487" y="6998"/>
                  <a:pt x="12550" y="6855"/>
                  <a:pt x="12497" y="6724"/>
                </a:cubicBezTo>
                <a:cubicBezTo>
                  <a:pt x="12402" y="6489"/>
                  <a:pt x="12269" y="6266"/>
                  <a:pt x="12103" y="6071"/>
                </a:cubicBezTo>
                <a:cubicBezTo>
                  <a:pt x="12012" y="5962"/>
                  <a:pt x="11852" y="5943"/>
                  <a:pt x="11727" y="6014"/>
                </a:cubicBezTo>
                <a:cubicBezTo>
                  <a:pt x="11296" y="6253"/>
                  <a:pt x="10765" y="5960"/>
                  <a:pt x="10765" y="5480"/>
                </a:cubicBezTo>
                <a:cubicBezTo>
                  <a:pt x="10765" y="5341"/>
                  <a:pt x="10668" y="5218"/>
                  <a:pt x="10526" y="5197"/>
                </a:cubicBezTo>
                <a:cubicBezTo>
                  <a:pt x="10270" y="5159"/>
                  <a:pt x="9995" y="5159"/>
                  <a:pt x="9740" y="5197"/>
                </a:cubicBezTo>
                <a:cubicBezTo>
                  <a:pt x="9597" y="5218"/>
                  <a:pt x="9500" y="5341"/>
                  <a:pt x="9500" y="5480"/>
                </a:cubicBezTo>
                <a:cubicBezTo>
                  <a:pt x="9500" y="5959"/>
                  <a:pt x="8970" y="6253"/>
                  <a:pt x="8538" y="6014"/>
                </a:cubicBezTo>
                <a:cubicBezTo>
                  <a:pt x="8414" y="5945"/>
                  <a:pt x="8253" y="5964"/>
                  <a:pt x="8162" y="6071"/>
                </a:cubicBezTo>
                <a:cubicBezTo>
                  <a:pt x="7996" y="6266"/>
                  <a:pt x="7864" y="6489"/>
                  <a:pt x="7769" y="6724"/>
                </a:cubicBezTo>
                <a:cubicBezTo>
                  <a:pt x="7717" y="6854"/>
                  <a:pt x="7778" y="6996"/>
                  <a:pt x="7903" y="7064"/>
                </a:cubicBezTo>
                <a:cubicBezTo>
                  <a:pt x="8337" y="7304"/>
                  <a:pt x="8337" y="7891"/>
                  <a:pt x="7903" y="8132"/>
                </a:cubicBezTo>
                <a:cubicBezTo>
                  <a:pt x="7778" y="8201"/>
                  <a:pt x="7715" y="8343"/>
                  <a:pt x="7769" y="8472"/>
                </a:cubicBezTo>
                <a:cubicBezTo>
                  <a:pt x="7864" y="8708"/>
                  <a:pt x="7996" y="8930"/>
                  <a:pt x="8162" y="9126"/>
                </a:cubicBezTo>
                <a:cubicBezTo>
                  <a:pt x="8253" y="9234"/>
                  <a:pt x="8414" y="9253"/>
                  <a:pt x="8538" y="9183"/>
                </a:cubicBezTo>
                <a:cubicBezTo>
                  <a:pt x="8970" y="8944"/>
                  <a:pt x="9500" y="9238"/>
                  <a:pt x="9500" y="9717"/>
                </a:cubicBezTo>
                <a:cubicBezTo>
                  <a:pt x="9500" y="9856"/>
                  <a:pt x="9597" y="9979"/>
                  <a:pt x="9740" y="10000"/>
                </a:cubicBezTo>
                <a:cubicBezTo>
                  <a:pt x="9995" y="10038"/>
                  <a:pt x="10270" y="10038"/>
                  <a:pt x="10526" y="10000"/>
                </a:cubicBezTo>
                <a:cubicBezTo>
                  <a:pt x="10668" y="9979"/>
                  <a:pt x="10765" y="9856"/>
                  <a:pt x="10765" y="9717"/>
                </a:cubicBezTo>
                <a:cubicBezTo>
                  <a:pt x="10765" y="9238"/>
                  <a:pt x="11296" y="8944"/>
                  <a:pt x="11727" y="9183"/>
                </a:cubicBezTo>
                <a:cubicBezTo>
                  <a:pt x="11852" y="9251"/>
                  <a:pt x="12012" y="9232"/>
                  <a:pt x="12103" y="9126"/>
                </a:cubicBezTo>
                <a:cubicBezTo>
                  <a:pt x="12269" y="8930"/>
                  <a:pt x="12402" y="8708"/>
                  <a:pt x="12497" y="8472"/>
                </a:cubicBezTo>
                <a:cubicBezTo>
                  <a:pt x="12548" y="8343"/>
                  <a:pt x="12487" y="8201"/>
                  <a:pt x="12362" y="8132"/>
                </a:cubicBezTo>
                <a:cubicBezTo>
                  <a:pt x="11929" y="7893"/>
                  <a:pt x="11929" y="7306"/>
                  <a:pt x="12362" y="7064"/>
                </a:cubicBezTo>
                <a:close/>
                <a:moveTo>
                  <a:pt x="9342" y="7600"/>
                </a:moveTo>
                <a:cubicBezTo>
                  <a:pt x="9342" y="7181"/>
                  <a:pt x="9697" y="6840"/>
                  <a:pt x="10134" y="6840"/>
                </a:cubicBezTo>
                <a:cubicBezTo>
                  <a:pt x="10571" y="6840"/>
                  <a:pt x="10925" y="7181"/>
                  <a:pt x="10925" y="7600"/>
                </a:cubicBezTo>
                <a:cubicBezTo>
                  <a:pt x="10925" y="8020"/>
                  <a:pt x="10571" y="8360"/>
                  <a:pt x="10134" y="8360"/>
                </a:cubicBezTo>
                <a:cubicBezTo>
                  <a:pt x="9697" y="8360"/>
                  <a:pt x="9342" y="8020"/>
                  <a:pt x="9342" y="7600"/>
                </a:cubicBezTo>
                <a:close/>
              </a:path>
            </a:pathLst>
          </a:custGeom>
          <a:solidFill>
            <a:srgbClr val="C084FC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20" name="TextBox 20"/>
          <p:cNvSpPr txBox="1"/>
          <p:nvPr/>
        </p:nvSpPr>
        <p:spPr>
          <a:xfrm>
            <a:off x="3310746" y="3257550"/>
            <a:ext cx="8183054" cy="25717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ctr" anchorCtr="0"/>
          <a:lstStyle/>
          <a:p>
            <a:pPr algn="l">
              <a:defRPr/>
            </a:pPr>
            <a:r>
              <a:rPr lang="en-US" sz="1800" b="1" i="0" strike="noStrike">
                <a:solidFill>
                  <a:srgbClr val="C084F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人才生态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3018671" y="3752850"/>
            <a:ext cx="76181" cy="76200"/>
          </a:xfrm>
          <a:prstGeom prst="ellipse">
            <a:avLst/>
          </a:prstGeom>
          <a:solidFill>
            <a:srgbClr val="C084FC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22" name="TextBox 22"/>
          <p:cNvSpPr txBox="1"/>
          <p:nvPr/>
        </p:nvSpPr>
        <p:spPr>
          <a:xfrm>
            <a:off x="3209122" y="3733800"/>
            <a:ext cx="2037841" cy="1905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400" b="0" i="0" strike="noStrike">
                <a:solidFill>
                  <a:srgbClr val="E5E7E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技术精英均为合伙人身份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3018671" y="4133850"/>
            <a:ext cx="76181" cy="76200"/>
          </a:xfrm>
          <a:prstGeom prst="ellipse">
            <a:avLst/>
          </a:prstGeom>
          <a:solidFill>
            <a:srgbClr val="C084FC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24" name="TextBox 24"/>
          <p:cNvSpPr txBox="1"/>
          <p:nvPr/>
        </p:nvSpPr>
        <p:spPr>
          <a:xfrm>
            <a:off x="3209122" y="4114800"/>
            <a:ext cx="2228292" cy="1905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400" b="0" i="0" strike="noStrike">
                <a:solidFill>
                  <a:srgbClr val="E5E7E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自由组合开发小组赋能项目</a:t>
            </a:r>
            <a:endParaRPr lang="en-US" sz="1100"/>
          </a:p>
        </p:txBody>
      </p:sp>
      <p:sp>
        <p:nvSpPr>
          <p:cNvPr id="25" name="AutoShape 25"/>
          <p:cNvSpPr/>
          <p:nvPr/>
        </p:nvSpPr>
        <p:spPr>
          <a:xfrm>
            <a:off x="3018671" y="4514850"/>
            <a:ext cx="76181" cy="76200"/>
          </a:xfrm>
          <a:prstGeom prst="ellipse">
            <a:avLst/>
          </a:prstGeom>
          <a:solidFill>
            <a:srgbClr val="C084FC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26" name="TextBox 26"/>
          <p:cNvSpPr txBox="1"/>
          <p:nvPr/>
        </p:nvSpPr>
        <p:spPr>
          <a:xfrm>
            <a:off x="3209122" y="4495800"/>
            <a:ext cx="2037841" cy="1905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400" b="0" i="0" strike="noStrike">
                <a:solidFill>
                  <a:srgbClr val="E5E7E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共享股权收益与长期价值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457086" y="4940350"/>
            <a:ext cx="11274781" cy="1457325"/>
          </a:xfrm>
          <a:prstGeom prst="roundRect">
            <a:avLst>
              <a:gd name="adj" fmla="val 4911"/>
            </a:avLst>
          </a:prstGeom>
          <a:blipFill rotWithShape="1">
            <a:blip r:embed="rId1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28" name="AutoShape 28"/>
          <p:cNvSpPr/>
          <p:nvPr/>
        </p:nvSpPr>
        <p:spPr>
          <a:xfrm>
            <a:off x="695151" y="5178475"/>
            <a:ext cx="2094977" cy="981075"/>
          </a:xfrm>
          <a:prstGeom prst="roundRect">
            <a:avLst>
              <a:gd name="adj" fmla="val 7216"/>
            </a:avLst>
          </a:prstGeom>
          <a:blipFill rotWithShape="1">
            <a:blip r:embed="rId5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pic>
        <p:nvPicPr>
          <p:cNvPr id="29" name="Picture 29"/>
          <p:cNvPicPr>
            <a:picLocks noChangeAspect="1"/>
          </p:cNvPicPr>
          <p:nvPr/>
        </p:nvPicPr>
        <p:blipFill>
          <a:blip r:embed="rId6">
            <a:alphaModFix amt="100000"/>
          </a:blip>
          <a:srcRect t="26760" b="26760"/>
          <a:stretch>
            <a:fillRect/>
          </a:stretch>
        </p:blipFill>
        <p:spPr>
          <a:xfrm>
            <a:off x="704673" y="5188000"/>
            <a:ext cx="2075931" cy="9651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AutoShape 30"/>
          <p:cNvSpPr/>
          <p:nvPr/>
        </p:nvSpPr>
        <p:spPr>
          <a:xfrm>
            <a:off x="3018671" y="4991175"/>
            <a:ext cx="177805" cy="177850"/>
          </a:xfrm>
          <a:custGeom>
            <a:avLst/>
            <a:gdLst/>
            <a:ahLst/>
            <a:cxnLst/>
            <a:rect l="l" t="t" r="r" b="b"/>
            <a:pathLst>
              <a:path w="9998" h="10000">
                <a:moveTo>
                  <a:pt x="6872" y="5469"/>
                </a:moveTo>
                <a:lnTo>
                  <a:pt x="3128" y="5469"/>
                </a:lnTo>
                <a:cubicBezTo>
                  <a:pt x="3185" y="6729"/>
                  <a:pt x="3465" y="7889"/>
                  <a:pt x="3863" y="8738"/>
                </a:cubicBezTo>
                <a:cubicBezTo>
                  <a:pt x="4087" y="9217"/>
                  <a:pt x="4328" y="9555"/>
                  <a:pt x="4552" y="9762"/>
                </a:cubicBezTo>
                <a:cubicBezTo>
                  <a:pt x="4772" y="9967"/>
                  <a:pt x="4923" y="10000"/>
                  <a:pt x="5001" y="10000"/>
                </a:cubicBezTo>
                <a:cubicBezTo>
                  <a:pt x="5079" y="10000"/>
                  <a:pt x="5230" y="9967"/>
                  <a:pt x="5450" y="9762"/>
                </a:cubicBezTo>
                <a:cubicBezTo>
                  <a:pt x="5674" y="9555"/>
                  <a:pt x="5915" y="9215"/>
                  <a:pt x="6138" y="8738"/>
                </a:cubicBezTo>
                <a:cubicBezTo>
                  <a:pt x="6537" y="7889"/>
                  <a:pt x="6817" y="6729"/>
                  <a:pt x="6874" y="5469"/>
                </a:cubicBezTo>
                <a:close/>
                <a:moveTo>
                  <a:pt x="3126" y="4531"/>
                </a:moveTo>
                <a:lnTo>
                  <a:pt x="6870" y="4531"/>
                </a:lnTo>
                <a:cubicBezTo>
                  <a:pt x="6815" y="3271"/>
                  <a:pt x="6535" y="2111"/>
                  <a:pt x="6136" y="1262"/>
                </a:cubicBezTo>
                <a:cubicBezTo>
                  <a:pt x="5913" y="785"/>
                  <a:pt x="5672" y="445"/>
                  <a:pt x="5448" y="238"/>
                </a:cubicBezTo>
                <a:cubicBezTo>
                  <a:pt x="5228" y="33"/>
                  <a:pt x="5077" y="0"/>
                  <a:pt x="4999" y="0"/>
                </a:cubicBezTo>
                <a:cubicBezTo>
                  <a:pt x="4921" y="0"/>
                  <a:pt x="4770" y="33"/>
                  <a:pt x="4550" y="238"/>
                </a:cubicBezTo>
                <a:cubicBezTo>
                  <a:pt x="4326" y="445"/>
                  <a:pt x="4085" y="785"/>
                  <a:pt x="3862" y="1262"/>
                </a:cubicBezTo>
                <a:cubicBezTo>
                  <a:pt x="3463" y="2111"/>
                  <a:pt x="3183" y="3271"/>
                  <a:pt x="3126" y="4531"/>
                </a:cubicBezTo>
                <a:close/>
                <a:moveTo>
                  <a:pt x="2185" y="4531"/>
                </a:moveTo>
                <a:cubicBezTo>
                  <a:pt x="2253" y="2859"/>
                  <a:pt x="2687" y="1307"/>
                  <a:pt x="3320" y="287"/>
                </a:cubicBezTo>
                <a:cubicBezTo>
                  <a:pt x="1514" y="924"/>
                  <a:pt x="184" y="2563"/>
                  <a:pt x="0" y="4531"/>
                </a:cubicBezTo>
                <a:lnTo>
                  <a:pt x="2185" y="4531"/>
                </a:lnTo>
                <a:close/>
                <a:moveTo>
                  <a:pt x="0" y="5469"/>
                </a:moveTo>
                <a:cubicBezTo>
                  <a:pt x="184" y="7438"/>
                  <a:pt x="1514" y="9076"/>
                  <a:pt x="3320" y="9713"/>
                </a:cubicBezTo>
                <a:cubicBezTo>
                  <a:pt x="2687" y="8693"/>
                  <a:pt x="2253" y="7141"/>
                  <a:pt x="2185" y="5469"/>
                </a:cubicBezTo>
                <a:lnTo>
                  <a:pt x="0" y="5469"/>
                </a:lnTo>
                <a:close/>
                <a:moveTo>
                  <a:pt x="7813" y="5469"/>
                </a:moveTo>
                <a:cubicBezTo>
                  <a:pt x="7745" y="7141"/>
                  <a:pt x="7311" y="8693"/>
                  <a:pt x="6678" y="9713"/>
                </a:cubicBezTo>
                <a:cubicBezTo>
                  <a:pt x="8484" y="9074"/>
                  <a:pt x="9814" y="7438"/>
                  <a:pt x="9998" y="5469"/>
                </a:cubicBezTo>
                <a:lnTo>
                  <a:pt x="7813" y="5469"/>
                </a:lnTo>
                <a:close/>
                <a:moveTo>
                  <a:pt x="9998" y="4531"/>
                </a:moveTo>
                <a:cubicBezTo>
                  <a:pt x="9814" y="2563"/>
                  <a:pt x="8484" y="924"/>
                  <a:pt x="6678" y="287"/>
                </a:cubicBezTo>
                <a:cubicBezTo>
                  <a:pt x="7311" y="1307"/>
                  <a:pt x="7745" y="2859"/>
                  <a:pt x="7813" y="4531"/>
                </a:cubicBezTo>
                <a:lnTo>
                  <a:pt x="9998" y="4531"/>
                </a:lnTo>
                <a:close/>
              </a:path>
            </a:pathLst>
          </a:custGeom>
          <a:solidFill>
            <a:srgbClr val="34D399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31" name="TextBox 31"/>
          <p:cNvSpPr txBox="1"/>
          <p:nvPr/>
        </p:nvSpPr>
        <p:spPr>
          <a:xfrm>
            <a:off x="3310746" y="4946749"/>
            <a:ext cx="8183054" cy="25717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ctr" anchorCtr="0"/>
          <a:lstStyle/>
          <a:p>
            <a:pPr algn="l">
              <a:defRPr/>
            </a:pPr>
            <a:r>
              <a:rPr lang="en-US" sz="1800" b="1" i="0" strike="noStrike">
                <a:solidFill>
                  <a:srgbClr val="34D39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终极目标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3018671" y="5442049"/>
            <a:ext cx="76181" cy="76200"/>
          </a:xfrm>
          <a:prstGeom prst="ellipse">
            <a:avLst/>
          </a:prstGeom>
          <a:solidFill>
            <a:srgbClr val="34D399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33" name="TextBox 33"/>
          <p:cNvSpPr txBox="1"/>
          <p:nvPr/>
        </p:nvSpPr>
        <p:spPr>
          <a:xfrm>
            <a:off x="3209122" y="5422999"/>
            <a:ext cx="2037841" cy="1905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400" b="0" i="0" strike="noStrike">
                <a:solidFill>
                  <a:srgbClr val="E5E7E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市值百万亿跨国集团公司</a:t>
            </a:r>
            <a:endParaRPr lang="en-US" sz="1100"/>
          </a:p>
        </p:txBody>
      </p:sp>
      <p:sp>
        <p:nvSpPr>
          <p:cNvPr id="34" name="AutoShape 34"/>
          <p:cNvSpPr/>
          <p:nvPr/>
        </p:nvSpPr>
        <p:spPr>
          <a:xfrm>
            <a:off x="3018671" y="5823049"/>
            <a:ext cx="76181" cy="76200"/>
          </a:xfrm>
          <a:prstGeom prst="ellipse">
            <a:avLst/>
          </a:prstGeom>
          <a:solidFill>
            <a:srgbClr val="34D399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35" name="TextBox 35"/>
          <p:cNvSpPr txBox="1"/>
          <p:nvPr/>
        </p:nvSpPr>
        <p:spPr>
          <a:xfrm>
            <a:off x="3209122" y="5803999"/>
            <a:ext cx="2228292" cy="1905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400" b="0" i="0" strike="noStrike">
                <a:solidFill>
                  <a:srgbClr val="E5E7E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吸引全球优秀技术人才精英</a:t>
            </a:r>
            <a:endParaRPr lang="en-US" sz="1100"/>
          </a:p>
        </p:txBody>
      </p:sp>
      <p:sp>
        <p:nvSpPr>
          <p:cNvPr id="36" name="AutoShape 36"/>
          <p:cNvSpPr/>
          <p:nvPr/>
        </p:nvSpPr>
        <p:spPr>
          <a:xfrm>
            <a:off x="3018671" y="6204049"/>
            <a:ext cx="76181" cy="76200"/>
          </a:xfrm>
          <a:prstGeom prst="ellipse">
            <a:avLst/>
          </a:prstGeom>
          <a:solidFill>
            <a:srgbClr val="34D399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37" name="TextBox 37"/>
          <p:cNvSpPr txBox="1"/>
          <p:nvPr/>
        </p:nvSpPr>
        <p:spPr>
          <a:xfrm>
            <a:off x="3209122" y="6184999"/>
            <a:ext cx="2037841" cy="1905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400" b="0" i="0" strike="noStrike">
                <a:solidFill>
                  <a:srgbClr val="E5E7E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成为技术驱动的商业帝国</a:t>
            </a:r>
            <a:endParaRPr lang="en-US" sz="11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F172A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3" name="AutoShape 3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gradFill>
            <a:gsLst>
              <a:gs pos="0">
                <a:srgbClr val="0F172A">
                  <a:alpha val="100000"/>
                </a:srgbClr>
              </a:gs>
              <a:gs pos="50000">
                <a:srgbClr val="312E81">
                  <a:alpha val="100000"/>
                </a:srgbClr>
              </a:gs>
              <a:gs pos="100000">
                <a:srgbClr val="1E293B">
                  <a:alpha val="100000"/>
                </a:srgbClr>
              </a:gs>
            </a:gsLst>
            <a:lin ang="8100000"/>
          </a:gradFill>
          <a:ln>
            <a:headEnd type="none"/>
            <a:tailEnd type="none"/>
          </a:ln>
        </p:spPr>
      </p:sp>
      <p:sp>
        <p:nvSpPr>
          <p:cNvPr id="4" name="AutoShape 4"/>
          <p:cNvSpPr/>
          <p:nvPr/>
        </p:nvSpPr>
        <p:spPr>
          <a:xfrm>
            <a:off x="457086" y="457200"/>
            <a:ext cx="9522" cy="723900"/>
          </a:xfrm>
          <a:prstGeom prst="line">
            <a:avLst/>
          </a:prstGeom>
          <a:ln w="38100">
            <a:solidFill>
              <a:srgbClr val="22D3EE">
                <a:alpha val="100000"/>
              </a:srgbClr>
            </a:solidFill>
            <a:prstDash val="solid"/>
            <a:headEnd type="none"/>
            <a:tailEnd type="none"/>
          </a:ln>
        </p:spPr>
      </p:sp>
      <p:sp>
        <p:nvSpPr>
          <p:cNvPr id="5" name="TextBox 5"/>
          <p:cNvSpPr txBox="1"/>
          <p:nvPr/>
        </p:nvSpPr>
        <p:spPr>
          <a:xfrm>
            <a:off x="723718" y="447675"/>
            <a:ext cx="11008147" cy="39052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2700" b="1" i="0" strike="noStrike">
                <a:solidFill>
                  <a:srgbClr val="E0E7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合伙人机制：技术精英生态</a:t>
            </a:r>
            <a:endParaRPr lang="en-US" sz="1100"/>
          </a:p>
        </p:txBody>
      </p:sp>
      <p:sp>
        <p:nvSpPr>
          <p:cNvPr id="6" name="TextBox 6"/>
          <p:cNvSpPr txBox="1"/>
          <p:nvPr/>
        </p:nvSpPr>
        <p:spPr>
          <a:xfrm>
            <a:off x="723718" y="942975"/>
            <a:ext cx="11008147" cy="20955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500" b="0" i="0" strike="noStrike">
                <a:solidFill>
                  <a:srgbClr val="22D3EE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自由组合 · 项目赋能 · 股权收益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57086" y="1409700"/>
            <a:ext cx="7161009" cy="904875"/>
          </a:xfrm>
          <a:prstGeom prst="roundRect">
            <a:avLst>
              <a:gd name="adj" fmla="val 8493"/>
            </a:avLst>
          </a:prstGeom>
          <a:blipFill rotWithShape="1">
            <a:blip r:embed="rId1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8" name="AutoShape 8"/>
          <p:cNvSpPr/>
          <p:nvPr/>
        </p:nvSpPr>
        <p:spPr>
          <a:xfrm>
            <a:off x="618970" y="1571625"/>
            <a:ext cx="380905" cy="381000"/>
          </a:xfrm>
          <a:prstGeom prst="ellipse">
            <a:avLst/>
          </a:prstGeom>
          <a:blipFill rotWithShape="1">
            <a:blip r:embed="rId2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9" name="AutoShape 9"/>
          <p:cNvSpPr/>
          <p:nvPr/>
        </p:nvSpPr>
        <p:spPr>
          <a:xfrm>
            <a:off x="742616" y="1708725"/>
            <a:ext cx="133466" cy="106799"/>
          </a:xfrm>
          <a:custGeom>
            <a:avLst/>
            <a:gdLst/>
            <a:ahLst/>
            <a:cxnLst/>
            <a:rect l="l" t="t" r="r" b="b"/>
            <a:pathLst>
              <a:path w="12497" h="10000">
                <a:moveTo>
                  <a:pt x="6334" y="3952"/>
                </a:moveTo>
                <a:cubicBezTo>
                  <a:pt x="7470" y="3952"/>
                  <a:pt x="8392" y="3067"/>
                  <a:pt x="8392" y="1976"/>
                </a:cubicBezTo>
                <a:cubicBezTo>
                  <a:pt x="8392" y="885"/>
                  <a:pt x="7470" y="0"/>
                  <a:pt x="6334" y="0"/>
                </a:cubicBezTo>
                <a:cubicBezTo>
                  <a:pt x="5198" y="0"/>
                  <a:pt x="4275" y="885"/>
                  <a:pt x="4275" y="1976"/>
                </a:cubicBezTo>
                <a:cubicBezTo>
                  <a:pt x="4275" y="3067"/>
                  <a:pt x="5198" y="3952"/>
                  <a:pt x="6334" y="3952"/>
                </a:cubicBezTo>
                <a:close/>
                <a:moveTo>
                  <a:pt x="1900" y="4104"/>
                </a:moveTo>
                <a:cubicBezTo>
                  <a:pt x="2687" y="4104"/>
                  <a:pt x="3325" y="3491"/>
                  <a:pt x="3325" y="2736"/>
                </a:cubicBezTo>
                <a:cubicBezTo>
                  <a:pt x="3325" y="1981"/>
                  <a:pt x="2687" y="1368"/>
                  <a:pt x="1900" y="1368"/>
                </a:cubicBezTo>
                <a:cubicBezTo>
                  <a:pt x="1114" y="1368"/>
                  <a:pt x="475" y="1981"/>
                  <a:pt x="475" y="2736"/>
                </a:cubicBezTo>
                <a:cubicBezTo>
                  <a:pt x="475" y="3491"/>
                  <a:pt x="1114" y="4104"/>
                  <a:pt x="1900" y="4104"/>
                </a:cubicBezTo>
                <a:close/>
                <a:moveTo>
                  <a:pt x="0" y="7600"/>
                </a:moveTo>
                <a:lnTo>
                  <a:pt x="0" y="8208"/>
                </a:lnTo>
                <a:cubicBezTo>
                  <a:pt x="0" y="8545"/>
                  <a:pt x="283" y="8816"/>
                  <a:pt x="633" y="8816"/>
                </a:cubicBezTo>
                <a:lnTo>
                  <a:pt x="2349" y="8816"/>
                </a:lnTo>
                <a:cubicBezTo>
                  <a:pt x="2264" y="8630"/>
                  <a:pt x="2217" y="8425"/>
                  <a:pt x="2217" y="8208"/>
                </a:cubicBezTo>
                <a:lnTo>
                  <a:pt x="2217" y="7904"/>
                </a:lnTo>
                <a:cubicBezTo>
                  <a:pt x="2217" y="6893"/>
                  <a:pt x="2613" y="5970"/>
                  <a:pt x="3264" y="5271"/>
                </a:cubicBezTo>
                <a:cubicBezTo>
                  <a:pt x="3032" y="5204"/>
                  <a:pt x="2787" y="5168"/>
                  <a:pt x="2533" y="5168"/>
                </a:cubicBezTo>
                <a:cubicBezTo>
                  <a:pt x="1134" y="5168"/>
                  <a:pt x="0" y="6257"/>
                  <a:pt x="0" y="7600"/>
                </a:cubicBezTo>
                <a:close/>
                <a:moveTo>
                  <a:pt x="12192" y="2736"/>
                </a:moveTo>
                <a:cubicBezTo>
                  <a:pt x="12192" y="1981"/>
                  <a:pt x="11554" y="1368"/>
                  <a:pt x="10767" y="1368"/>
                </a:cubicBezTo>
                <a:cubicBezTo>
                  <a:pt x="9981" y="1368"/>
                  <a:pt x="9342" y="1981"/>
                  <a:pt x="9342" y="2736"/>
                </a:cubicBezTo>
                <a:cubicBezTo>
                  <a:pt x="9342" y="3491"/>
                  <a:pt x="9981" y="4104"/>
                  <a:pt x="10767" y="4104"/>
                </a:cubicBezTo>
                <a:cubicBezTo>
                  <a:pt x="11554" y="4104"/>
                  <a:pt x="12192" y="3491"/>
                  <a:pt x="12192" y="2736"/>
                </a:cubicBezTo>
                <a:close/>
                <a:moveTo>
                  <a:pt x="3167" y="7904"/>
                </a:moveTo>
                <a:lnTo>
                  <a:pt x="3167" y="8208"/>
                </a:lnTo>
                <a:cubicBezTo>
                  <a:pt x="3167" y="8545"/>
                  <a:pt x="3450" y="8816"/>
                  <a:pt x="3800" y="8816"/>
                </a:cubicBezTo>
                <a:lnTo>
                  <a:pt x="6904" y="8816"/>
                </a:lnTo>
                <a:cubicBezTo>
                  <a:pt x="6763" y="8406"/>
                  <a:pt x="6779" y="7973"/>
                  <a:pt x="7115" y="7600"/>
                </a:cubicBezTo>
                <a:cubicBezTo>
                  <a:pt x="6838" y="7292"/>
                  <a:pt x="6710" y="6846"/>
                  <a:pt x="6890" y="6397"/>
                </a:cubicBezTo>
                <a:cubicBezTo>
                  <a:pt x="7020" y="6073"/>
                  <a:pt x="7204" y="5769"/>
                  <a:pt x="7432" y="5499"/>
                </a:cubicBezTo>
                <a:cubicBezTo>
                  <a:pt x="7539" y="5373"/>
                  <a:pt x="7662" y="5276"/>
                  <a:pt x="7794" y="5206"/>
                </a:cubicBezTo>
                <a:cubicBezTo>
                  <a:pt x="7357" y="4988"/>
                  <a:pt x="6860" y="4864"/>
                  <a:pt x="6334" y="4864"/>
                </a:cubicBezTo>
                <a:cubicBezTo>
                  <a:pt x="4584" y="4864"/>
                  <a:pt x="3167" y="6225"/>
                  <a:pt x="3167" y="7904"/>
                </a:cubicBezTo>
                <a:close/>
                <a:moveTo>
                  <a:pt x="12362" y="7066"/>
                </a:moveTo>
                <a:cubicBezTo>
                  <a:pt x="12487" y="6998"/>
                  <a:pt x="12550" y="6855"/>
                  <a:pt x="12497" y="6724"/>
                </a:cubicBezTo>
                <a:cubicBezTo>
                  <a:pt x="12402" y="6489"/>
                  <a:pt x="12269" y="6266"/>
                  <a:pt x="12103" y="6071"/>
                </a:cubicBezTo>
                <a:cubicBezTo>
                  <a:pt x="12012" y="5962"/>
                  <a:pt x="11852" y="5943"/>
                  <a:pt x="11727" y="6014"/>
                </a:cubicBezTo>
                <a:cubicBezTo>
                  <a:pt x="11296" y="6253"/>
                  <a:pt x="10765" y="5960"/>
                  <a:pt x="10765" y="5480"/>
                </a:cubicBezTo>
                <a:cubicBezTo>
                  <a:pt x="10765" y="5341"/>
                  <a:pt x="10668" y="5218"/>
                  <a:pt x="10526" y="5197"/>
                </a:cubicBezTo>
                <a:cubicBezTo>
                  <a:pt x="10270" y="5159"/>
                  <a:pt x="9995" y="5159"/>
                  <a:pt x="9740" y="5197"/>
                </a:cubicBezTo>
                <a:cubicBezTo>
                  <a:pt x="9597" y="5218"/>
                  <a:pt x="9500" y="5341"/>
                  <a:pt x="9500" y="5480"/>
                </a:cubicBezTo>
                <a:cubicBezTo>
                  <a:pt x="9500" y="5959"/>
                  <a:pt x="8970" y="6253"/>
                  <a:pt x="8538" y="6014"/>
                </a:cubicBezTo>
                <a:cubicBezTo>
                  <a:pt x="8414" y="5945"/>
                  <a:pt x="8253" y="5964"/>
                  <a:pt x="8162" y="6071"/>
                </a:cubicBezTo>
                <a:cubicBezTo>
                  <a:pt x="7996" y="6266"/>
                  <a:pt x="7864" y="6489"/>
                  <a:pt x="7769" y="6724"/>
                </a:cubicBezTo>
                <a:cubicBezTo>
                  <a:pt x="7717" y="6854"/>
                  <a:pt x="7778" y="6996"/>
                  <a:pt x="7903" y="7064"/>
                </a:cubicBezTo>
                <a:cubicBezTo>
                  <a:pt x="8337" y="7304"/>
                  <a:pt x="8337" y="7891"/>
                  <a:pt x="7903" y="8132"/>
                </a:cubicBezTo>
                <a:cubicBezTo>
                  <a:pt x="7778" y="8201"/>
                  <a:pt x="7715" y="8343"/>
                  <a:pt x="7769" y="8472"/>
                </a:cubicBezTo>
                <a:cubicBezTo>
                  <a:pt x="7864" y="8708"/>
                  <a:pt x="7996" y="8930"/>
                  <a:pt x="8162" y="9126"/>
                </a:cubicBezTo>
                <a:cubicBezTo>
                  <a:pt x="8253" y="9234"/>
                  <a:pt x="8414" y="9253"/>
                  <a:pt x="8538" y="9183"/>
                </a:cubicBezTo>
                <a:cubicBezTo>
                  <a:pt x="8970" y="8944"/>
                  <a:pt x="9500" y="9238"/>
                  <a:pt x="9500" y="9717"/>
                </a:cubicBezTo>
                <a:cubicBezTo>
                  <a:pt x="9500" y="9856"/>
                  <a:pt x="9597" y="9979"/>
                  <a:pt x="9740" y="10000"/>
                </a:cubicBezTo>
                <a:cubicBezTo>
                  <a:pt x="9995" y="10038"/>
                  <a:pt x="10270" y="10038"/>
                  <a:pt x="10526" y="10000"/>
                </a:cubicBezTo>
                <a:cubicBezTo>
                  <a:pt x="10668" y="9979"/>
                  <a:pt x="10765" y="9856"/>
                  <a:pt x="10765" y="9717"/>
                </a:cubicBezTo>
                <a:cubicBezTo>
                  <a:pt x="10765" y="9238"/>
                  <a:pt x="11296" y="8944"/>
                  <a:pt x="11727" y="9183"/>
                </a:cubicBezTo>
                <a:cubicBezTo>
                  <a:pt x="11852" y="9251"/>
                  <a:pt x="12012" y="9232"/>
                  <a:pt x="12103" y="9126"/>
                </a:cubicBezTo>
                <a:cubicBezTo>
                  <a:pt x="12269" y="8930"/>
                  <a:pt x="12402" y="8708"/>
                  <a:pt x="12497" y="8472"/>
                </a:cubicBezTo>
                <a:cubicBezTo>
                  <a:pt x="12548" y="8343"/>
                  <a:pt x="12487" y="8201"/>
                  <a:pt x="12362" y="8132"/>
                </a:cubicBezTo>
                <a:cubicBezTo>
                  <a:pt x="11929" y="7893"/>
                  <a:pt x="11929" y="7306"/>
                  <a:pt x="12362" y="7064"/>
                </a:cubicBezTo>
                <a:close/>
                <a:moveTo>
                  <a:pt x="9342" y="7600"/>
                </a:moveTo>
                <a:cubicBezTo>
                  <a:pt x="9342" y="7181"/>
                  <a:pt x="9697" y="6840"/>
                  <a:pt x="10134" y="6840"/>
                </a:cubicBezTo>
                <a:cubicBezTo>
                  <a:pt x="10571" y="6840"/>
                  <a:pt x="10925" y="7181"/>
                  <a:pt x="10925" y="7600"/>
                </a:cubicBezTo>
                <a:cubicBezTo>
                  <a:pt x="10925" y="8020"/>
                  <a:pt x="10571" y="8360"/>
                  <a:pt x="10134" y="8360"/>
                </a:cubicBezTo>
                <a:cubicBezTo>
                  <a:pt x="9697" y="8360"/>
                  <a:pt x="9342" y="8020"/>
                  <a:pt x="9342" y="7600"/>
                </a:cubicBezTo>
                <a:close/>
              </a:path>
            </a:pathLst>
          </a:custGeom>
          <a:solidFill>
            <a:srgbClr val="22D3EE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10" name="TextBox 10"/>
          <p:cNvSpPr txBox="1"/>
          <p:nvPr/>
        </p:nvSpPr>
        <p:spPr>
          <a:xfrm>
            <a:off x="1152237" y="1609725"/>
            <a:ext cx="6303974" cy="1905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400" b="1" i="0" strike="noStrike">
                <a:solidFill>
                  <a:srgbClr val="67E8F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自由组合机制</a:t>
            </a:r>
            <a:endParaRPr lang="en-US" sz="1100"/>
          </a:p>
        </p:txBody>
      </p:sp>
      <p:sp>
        <p:nvSpPr>
          <p:cNvPr id="11" name="TextBox 11"/>
          <p:cNvSpPr txBox="1"/>
          <p:nvPr/>
        </p:nvSpPr>
        <p:spPr>
          <a:xfrm>
            <a:off x="1152237" y="1885950"/>
            <a:ext cx="6303974" cy="1524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100" b="0" i="0" strike="noStrike">
                <a:solidFill>
                  <a:srgbClr val="D1D5D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技术精英可自主组建 3-10 人开发小组，选择感兴趣的项目方向，集团不设强制分配。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457086" y="2430661"/>
            <a:ext cx="7161009" cy="904875"/>
          </a:xfrm>
          <a:prstGeom prst="roundRect">
            <a:avLst>
              <a:gd name="adj" fmla="val 8492"/>
            </a:avLst>
          </a:prstGeom>
          <a:blipFill rotWithShape="1">
            <a:blip r:embed="rId3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13" name="AutoShape 13"/>
          <p:cNvSpPr/>
          <p:nvPr/>
        </p:nvSpPr>
        <p:spPr>
          <a:xfrm>
            <a:off x="618970" y="2592586"/>
            <a:ext cx="380905" cy="381000"/>
          </a:xfrm>
          <a:prstGeom prst="ellipse">
            <a:avLst/>
          </a:prstGeom>
          <a:blipFill rotWithShape="1">
            <a:blip r:embed="rId4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14" name="AutoShape 14"/>
          <p:cNvSpPr/>
          <p:nvPr/>
        </p:nvSpPr>
        <p:spPr>
          <a:xfrm>
            <a:off x="742616" y="2716337"/>
            <a:ext cx="133466" cy="133499"/>
          </a:xfrm>
          <a:custGeom>
            <a:avLst/>
            <a:gdLst/>
            <a:ahLst/>
            <a:cxnLst/>
            <a:rect l="l" t="t" r="r" b="b"/>
            <a:pathLst>
              <a:path w="9998" h="10000">
                <a:moveTo>
                  <a:pt x="2731" y="5933"/>
                </a:moveTo>
                <a:lnTo>
                  <a:pt x="572" y="5933"/>
                </a:lnTo>
                <a:cubicBezTo>
                  <a:pt x="52" y="5933"/>
                  <a:pt x="-267" y="5367"/>
                  <a:pt x="0" y="4921"/>
                </a:cubicBezTo>
                <a:lnTo>
                  <a:pt x="1104" y="3080"/>
                </a:lnTo>
                <a:cubicBezTo>
                  <a:pt x="1285" y="2778"/>
                  <a:pt x="1611" y="2594"/>
                  <a:pt x="1963" y="2594"/>
                </a:cubicBezTo>
                <a:lnTo>
                  <a:pt x="3945" y="2594"/>
                </a:lnTo>
                <a:cubicBezTo>
                  <a:pt x="5533" y="-96"/>
                  <a:pt x="7901" y="-232"/>
                  <a:pt x="9485" y="0"/>
                </a:cubicBezTo>
                <a:cubicBezTo>
                  <a:pt x="9752" y="40"/>
                  <a:pt x="9960" y="248"/>
                  <a:pt x="9998" y="513"/>
                </a:cubicBezTo>
                <a:cubicBezTo>
                  <a:pt x="10230" y="2097"/>
                  <a:pt x="10094" y="4466"/>
                  <a:pt x="7405" y="6054"/>
                </a:cubicBezTo>
                <a:lnTo>
                  <a:pt x="7405" y="8036"/>
                </a:lnTo>
                <a:cubicBezTo>
                  <a:pt x="7405" y="8389"/>
                  <a:pt x="7221" y="8715"/>
                  <a:pt x="6918" y="8896"/>
                </a:cubicBezTo>
                <a:lnTo>
                  <a:pt x="5078" y="10000"/>
                </a:lnTo>
                <a:cubicBezTo>
                  <a:pt x="4634" y="10267"/>
                  <a:pt x="4066" y="9946"/>
                  <a:pt x="4066" y="9428"/>
                </a:cubicBezTo>
                <a:lnTo>
                  <a:pt x="4066" y="7268"/>
                </a:lnTo>
                <a:cubicBezTo>
                  <a:pt x="4066" y="6532"/>
                  <a:pt x="3468" y="5933"/>
                  <a:pt x="2731" y="5933"/>
                </a:cubicBezTo>
                <a:lnTo>
                  <a:pt x="2729" y="5933"/>
                </a:lnTo>
                <a:close/>
                <a:moveTo>
                  <a:pt x="8406" y="2594"/>
                </a:moveTo>
                <a:cubicBezTo>
                  <a:pt x="8406" y="2041"/>
                  <a:pt x="7957" y="1592"/>
                  <a:pt x="7405" y="1592"/>
                </a:cubicBezTo>
                <a:cubicBezTo>
                  <a:pt x="6852" y="1592"/>
                  <a:pt x="6403" y="2041"/>
                  <a:pt x="6403" y="2594"/>
                </a:cubicBezTo>
                <a:cubicBezTo>
                  <a:pt x="6403" y="3147"/>
                  <a:pt x="6852" y="3596"/>
                  <a:pt x="7405" y="3596"/>
                </a:cubicBezTo>
                <a:cubicBezTo>
                  <a:pt x="7957" y="3596"/>
                  <a:pt x="8406" y="3147"/>
                  <a:pt x="8406" y="2594"/>
                </a:cubicBezTo>
                <a:close/>
              </a:path>
            </a:pathLst>
          </a:custGeom>
          <a:solidFill>
            <a:srgbClr val="C084FC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15" name="TextBox 15"/>
          <p:cNvSpPr txBox="1"/>
          <p:nvPr/>
        </p:nvSpPr>
        <p:spPr>
          <a:xfrm>
            <a:off x="1152237" y="2630686"/>
            <a:ext cx="6303974" cy="1905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400" b="1" i="0" strike="noStrike">
                <a:solidFill>
                  <a:srgbClr val="D8B4FE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项目赋能体系</a:t>
            </a:r>
            <a:endParaRPr lang="en-US" sz="1100"/>
          </a:p>
        </p:txBody>
      </p:sp>
      <p:sp>
        <p:nvSpPr>
          <p:cNvPr id="16" name="TextBox 16"/>
          <p:cNvSpPr txBox="1"/>
          <p:nvPr/>
        </p:nvSpPr>
        <p:spPr>
          <a:xfrm>
            <a:off x="1152237" y="2906911"/>
            <a:ext cx="6303974" cy="1524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100" b="0" i="0" strike="noStrike">
                <a:solidFill>
                  <a:srgbClr val="D1D5D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小组获得产业园资源支持，包括客户对接、技术栈共享、测试环境、法律财务服务。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457086" y="3451771"/>
            <a:ext cx="7161009" cy="904875"/>
          </a:xfrm>
          <a:prstGeom prst="roundRect">
            <a:avLst>
              <a:gd name="adj" fmla="val 8492"/>
            </a:avLst>
          </a:prstGeom>
          <a:blipFill rotWithShape="1">
            <a:blip r:embed="rId3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18" name="AutoShape 18"/>
          <p:cNvSpPr/>
          <p:nvPr/>
        </p:nvSpPr>
        <p:spPr>
          <a:xfrm>
            <a:off x="618970" y="3613696"/>
            <a:ext cx="380905" cy="381000"/>
          </a:xfrm>
          <a:prstGeom prst="ellipse">
            <a:avLst/>
          </a:prstGeom>
          <a:blipFill rotWithShape="1">
            <a:blip r:embed="rId5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19" name="AutoShape 19"/>
          <p:cNvSpPr/>
          <p:nvPr/>
        </p:nvSpPr>
        <p:spPr>
          <a:xfrm>
            <a:off x="742616" y="3737446"/>
            <a:ext cx="133466" cy="133499"/>
          </a:xfrm>
          <a:custGeom>
            <a:avLst/>
            <a:gdLst/>
            <a:ahLst/>
            <a:cxnLst/>
            <a:rect l="l" t="t" r="r" b="b"/>
            <a:pathLst>
              <a:path w="9998" h="10000">
                <a:moveTo>
                  <a:pt x="2500" y="1875"/>
                </a:moveTo>
                <a:lnTo>
                  <a:pt x="2500" y="1563"/>
                </a:lnTo>
                <a:cubicBezTo>
                  <a:pt x="2500" y="699"/>
                  <a:pt x="4179" y="0"/>
                  <a:pt x="6249" y="0"/>
                </a:cubicBezTo>
                <a:cubicBezTo>
                  <a:pt x="8319" y="0"/>
                  <a:pt x="9998" y="699"/>
                  <a:pt x="9998" y="1563"/>
                </a:cubicBezTo>
                <a:lnTo>
                  <a:pt x="9998" y="1875"/>
                </a:lnTo>
                <a:cubicBezTo>
                  <a:pt x="9998" y="2473"/>
                  <a:pt x="9192" y="2992"/>
                  <a:pt x="8006" y="3256"/>
                </a:cubicBezTo>
                <a:cubicBezTo>
                  <a:pt x="7959" y="3201"/>
                  <a:pt x="7911" y="3148"/>
                  <a:pt x="7862" y="3100"/>
                </a:cubicBezTo>
                <a:cubicBezTo>
                  <a:pt x="7559" y="2801"/>
                  <a:pt x="7168" y="2574"/>
                  <a:pt x="6760" y="2406"/>
                </a:cubicBezTo>
                <a:cubicBezTo>
                  <a:pt x="5942" y="2064"/>
                  <a:pt x="4876" y="1877"/>
                  <a:pt x="3749" y="1877"/>
                </a:cubicBezTo>
                <a:cubicBezTo>
                  <a:pt x="3322" y="1877"/>
                  <a:pt x="2904" y="1904"/>
                  <a:pt x="2503" y="1957"/>
                </a:cubicBezTo>
                <a:cubicBezTo>
                  <a:pt x="2500" y="1932"/>
                  <a:pt x="2500" y="1904"/>
                  <a:pt x="2500" y="1877"/>
                </a:cubicBezTo>
                <a:close/>
                <a:moveTo>
                  <a:pt x="8436" y="6895"/>
                </a:moveTo>
                <a:lnTo>
                  <a:pt x="8436" y="5992"/>
                </a:lnTo>
                <a:cubicBezTo>
                  <a:pt x="8731" y="5916"/>
                  <a:pt x="9008" y="5826"/>
                  <a:pt x="9260" y="5721"/>
                </a:cubicBezTo>
                <a:cubicBezTo>
                  <a:pt x="9518" y="5613"/>
                  <a:pt x="9770" y="5482"/>
                  <a:pt x="9998" y="5324"/>
                </a:cubicBezTo>
                <a:lnTo>
                  <a:pt x="9998" y="5625"/>
                </a:lnTo>
                <a:cubicBezTo>
                  <a:pt x="9998" y="6148"/>
                  <a:pt x="9383" y="6611"/>
                  <a:pt x="8436" y="6895"/>
                </a:cubicBezTo>
                <a:close/>
                <a:moveTo>
                  <a:pt x="8436" y="5020"/>
                </a:moveTo>
                <a:lnTo>
                  <a:pt x="8436" y="4375"/>
                </a:lnTo>
                <a:cubicBezTo>
                  <a:pt x="8436" y="4287"/>
                  <a:pt x="8428" y="4203"/>
                  <a:pt x="8416" y="4121"/>
                </a:cubicBezTo>
                <a:cubicBezTo>
                  <a:pt x="8719" y="4045"/>
                  <a:pt x="9002" y="3953"/>
                  <a:pt x="9260" y="3844"/>
                </a:cubicBezTo>
                <a:cubicBezTo>
                  <a:pt x="9517" y="3733"/>
                  <a:pt x="9764" y="3600"/>
                  <a:pt x="9998" y="3447"/>
                </a:cubicBezTo>
                <a:lnTo>
                  <a:pt x="9998" y="3748"/>
                </a:lnTo>
                <a:cubicBezTo>
                  <a:pt x="9998" y="4271"/>
                  <a:pt x="9383" y="4734"/>
                  <a:pt x="8436" y="5018"/>
                </a:cubicBezTo>
                <a:close/>
                <a:moveTo>
                  <a:pt x="0" y="4688"/>
                </a:moveTo>
                <a:lnTo>
                  <a:pt x="0" y="4375"/>
                </a:lnTo>
                <a:cubicBezTo>
                  <a:pt x="0" y="3512"/>
                  <a:pt x="1679" y="2813"/>
                  <a:pt x="3749" y="2813"/>
                </a:cubicBezTo>
                <a:cubicBezTo>
                  <a:pt x="5819" y="2813"/>
                  <a:pt x="7499" y="3512"/>
                  <a:pt x="7499" y="4375"/>
                </a:cubicBezTo>
                <a:lnTo>
                  <a:pt x="7499" y="4688"/>
                </a:lnTo>
                <a:cubicBezTo>
                  <a:pt x="7499" y="5551"/>
                  <a:pt x="5819" y="6250"/>
                  <a:pt x="3749" y="6250"/>
                </a:cubicBezTo>
                <a:cubicBezTo>
                  <a:pt x="1679" y="6250"/>
                  <a:pt x="0" y="5551"/>
                  <a:pt x="0" y="4688"/>
                </a:cubicBezTo>
                <a:close/>
                <a:moveTo>
                  <a:pt x="7499" y="6563"/>
                </a:moveTo>
                <a:cubicBezTo>
                  <a:pt x="7499" y="7426"/>
                  <a:pt x="5819" y="8125"/>
                  <a:pt x="3749" y="8125"/>
                </a:cubicBezTo>
                <a:cubicBezTo>
                  <a:pt x="1679" y="8125"/>
                  <a:pt x="0" y="7426"/>
                  <a:pt x="0" y="6563"/>
                </a:cubicBezTo>
                <a:lnTo>
                  <a:pt x="0" y="6262"/>
                </a:lnTo>
                <a:cubicBezTo>
                  <a:pt x="227" y="6420"/>
                  <a:pt x="478" y="6549"/>
                  <a:pt x="738" y="6658"/>
                </a:cubicBezTo>
                <a:cubicBezTo>
                  <a:pt x="1556" y="7000"/>
                  <a:pt x="2623" y="7188"/>
                  <a:pt x="3749" y="7188"/>
                </a:cubicBezTo>
                <a:cubicBezTo>
                  <a:pt x="4876" y="7188"/>
                  <a:pt x="5942" y="6998"/>
                  <a:pt x="6760" y="6658"/>
                </a:cubicBezTo>
                <a:cubicBezTo>
                  <a:pt x="7018" y="6551"/>
                  <a:pt x="7270" y="6420"/>
                  <a:pt x="7499" y="6262"/>
                </a:cubicBezTo>
                <a:lnTo>
                  <a:pt x="7499" y="6563"/>
                </a:lnTo>
                <a:close/>
                <a:moveTo>
                  <a:pt x="7499" y="8137"/>
                </a:moveTo>
                <a:lnTo>
                  <a:pt x="7499" y="8438"/>
                </a:lnTo>
                <a:cubicBezTo>
                  <a:pt x="7499" y="9301"/>
                  <a:pt x="5819" y="10000"/>
                  <a:pt x="3749" y="10000"/>
                </a:cubicBezTo>
                <a:cubicBezTo>
                  <a:pt x="1679" y="10000"/>
                  <a:pt x="0" y="9301"/>
                  <a:pt x="0" y="8438"/>
                </a:cubicBezTo>
                <a:lnTo>
                  <a:pt x="0" y="8137"/>
                </a:lnTo>
                <a:cubicBezTo>
                  <a:pt x="227" y="8295"/>
                  <a:pt x="478" y="8424"/>
                  <a:pt x="738" y="8533"/>
                </a:cubicBezTo>
                <a:cubicBezTo>
                  <a:pt x="1556" y="8875"/>
                  <a:pt x="2623" y="9063"/>
                  <a:pt x="3749" y="9063"/>
                </a:cubicBezTo>
                <a:cubicBezTo>
                  <a:pt x="4876" y="9063"/>
                  <a:pt x="5942" y="8873"/>
                  <a:pt x="6760" y="8533"/>
                </a:cubicBezTo>
                <a:cubicBezTo>
                  <a:pt x="7018" y="8426"/>
                  <a:pt x="7270" y="8295"/>
                  <a:pt x="7499" y="8137"/>
                </a:cubicBezTo>
                <a:close/>
              </a:path>
            </a:pathLst>
          </a:custGeom>
          <a:solidFill>
            <a:srgbClr val="34D399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20" name="TextBox 20"/>
          <p:cNvSpPr txBox="1"/>
          <p:nvPr/>
        </p:nvSpPr>
        <p:spPr>
          <a:xfrm>
            <a:off x="1152237" y="3651796"/>
            <a:ext cx="6303974" cy="1905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400" b="1" i="0" strike="noStrike">
                <a:solidFill>
                  <a:srgbClr val="6EE7B7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股权收益分配</a:t>
            </a:r>
            <a:endParaRPr lang="en-US" sz="1100"/>
          </a:p>
        </p:txBody>
      </p:sp>
      <p:sp>
        <p:nvSpPr>
          <p:cNvPr id="21" name="TextBox 21"/>
          <p:cNvSpPr txBox="1"/>
          <p:nvPr/>
        </p:nvSpPr>
        <p:spPr>
          <a:xfrm>
            <a:off x="1152237" y="3928021"/>
            <a:ext cx="6303974" cy="1524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100" b="0" i="0" strike="noStrike">
                <a:solidFill>
                  <a:srgbClr val="D1D5D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项目盈利后，开发小组获得 30%-50% 股权收益，剩余归集团与投资人，实现利益绑定。</a:t>
            </a:r>
            <a:endParaRPr lang="en-US" sz="1100"/>
          </a:p>
        </p:txBody>
      </p:sp>
      <p:sp>
        <p:nvSpPr>
          <p:cNvPr id="22" name="AutoShape 22"/>
          <p:cNvSpPr/>
          <p:nvPr/>
        </p:nvSpPr>
        <p:spPr>
          <a:xfrm>
            <a:off x="457086" y="4472880"/>
            <a:ext cx="7161009" cy="904875"/>
          </a:xfrm>
          <a:prstGeom prst="roundRect">
            <a:avLst>
              <a:gd name="adj" fmla="val 8492"/>
            </a:avLst>
          </a:prstGeom>
          <a:blipFill rotWithShape="1">
            <a:blip r:embed="rId3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23" name="AutoShape 23"/>
          <p:cNvSpPr/>
          <p:nvPr/>
        </p:nvSpPr>
        <p:spPr>
          <a:xfrm>
            <a:off x="618970" y="4634805"/>
            <a:ext cx="380905" cy="381000"/>
          </a:xfrm>
          <a:prstGeom prst="ellipse">
            <a:avLst/>
          </a:prstGeom>
          <a:blipFill rotWithShape="1">
            <a:blip r:embed="rId6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24" name="AutoShape 24"/>
          <p:cNvSpPr/>
          <p:nvPr/>
        </p:nvSpPr>
        <p:spPr>
          <a:xfrm>
            <a:off x="742616" y="4758557"/>
            <a:ext cx="133466" cy="133499"/>
          </a:xfrm>
          <a:custGeom>
            <a:avLst/>
            <a:gdLst/>
            <a:ahLst/>
            <a:cxnLst/>
            <a:rect l="l" t="t" r="r" b="b"/>
            <a:pathLst>
              <a:path w="9998" h="10000">
                <a:moveTo>
                  <a:pt x="1250" y="714"/>
                </a:moveTo>
                <a:cubicBezTo>
                  <a:pt x="1250" y="319"/>
                  <a:pt x="971" y="0"/>
                  <a:pt x="625" y="0"/>
                </a:cubicBezTo>
                <a:cubicBezTo>
                  <a:pt x="280" y="0"/>
                  <a:pt x="0" y="320"/>
                  <a:pt x="0" y="714"/>
                </a:cubicBezTo>
                <a:lnTo>
                  <a:pt x="0" y="8214"/>
                </a:lnTo>
                <a:cubicBezTo>
                  <a:pt x="0" y="9201"/>
                  <a:pt x="699" y="10000"/>
                  <a:pt x="1562" y="10000"/>
                </a:cubicBezTo>
                <a:lnTo>
                  <a:pt x="9373" y="10000"/>
                </a:lnTo>
                <a:cubicBezTo>
                  <a:pt x="9719" y="10000"/>
                  <a:pt x="9998" y="9681"/>
                  <a:pt x="9998" y="9286"/>
                </a:cubicBezTo>
                <a:cubicBezTo>
                  <a:pt x="9998" y="8891"/>
                  <a:pt x="9718" y="8571"/>
                  <a:pt x="9373" y="8571"/>
                </a:cubicBezTo>
                <a:lnTo>
                  <a:pt x="1562" y="8571"/>
                </a:lnTo>
                <a:cubicBezTo>
                  <a:pt x="1390" y="8571"/>
                  <a:pt x="1250" y="8411"/>
                  <a:pt x="1250" y="8214"/>
                </a:cubicBezTo>
                <a:lnTo>
                  <a:pt x="1250" y="714"/>
                </a:lnTo>
                <a:close/>
                <a:moveTo>
                  <a:pt x="9190" y="2647"/>
                </a:moveTo>
                <a:cubicBezTo>
                  <a:pt x="9434" y="2368"/>
                  <a:pt x="9434" y="1915"/>
                  <a:pt x="9190" y="1636"/>
                </a:cubicBezTo>
                <a:cubicBezTo>
                  <a:pt x="8945" y="1357"/>
                  <a:pt x="8549" y="1357"/>
                  <a:pt x="8305" y="1636"/>
                </a:cubicBezTo>
                <a:lnTo>
                  <a:pt x="6249" y="3989"/>
                </a:lnTo>
                <a:lnTo>
                  <a:pt x="5128" y="2710"/>
                </a:lnTo>
                <a:cubicBezTo>
                  <a:pt x="4884" y="2431"/>
                  <a:pt x="4487" y="2431"/>
                  <a:pt x="4243" y="2710"/>
                </a:cubicBezTo>
                <a:lnTo>
                  <a:pt x="2369" y="4853"/>
                </a:lnTo>
                <a:cubicBezTo>
                  <a:pt x="2125" y="5132"/>
                  <a:pt x="2125" y="5585"/>
                  <a:pt x="2369" y="5864"/>
                </a:cubicBezTo>
                <a:cubicBezTo>
                  <a:pt x="2613" y="6143"/>
                  <a:pt x="3009" y="6143"/>
                  <a:pt x="3253" y="5864"/>
                </a:cubicBezTo>
                <a:lnTo>
                  <a:pt x="4687" y="4225"/>
                </a:lnTo>
                <a:lnTo>
                  <a:pt x="5807" y="5507"/>
                </a:lnTo>
                <a:cubicBezTo>
                  <a:pt x="6052" y="5786"/>
                  <a:pt x="6448" y="5786"/>
                  <a:pt x="6692" y="5507"/>
                </a:cubicBezTo>
                <a:lnTo>
                  <a:pt x="9192" y="2650"/>
                </a:lnTo>
                <a:close/>
              </a:path>
            </a:pathLst>
          </a:custGeom>
          <a:solidFill>
            <a:srgbClr val="FBBF24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25" name="TextBox 25"/>
          <p:cNvSpPr txBox="1"/>
          <p:nvPr/>
        </p:nvSpPr>
        <p:spPr>
          <a:xfrm>
            <a:off x="1152237" y="4672905"/>
            <a:ext cx="6303974" cy="1905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400" b="1" i="0" strike="noStrike">
                <a:solidFill>
                  <a:srgbClr val="FCD34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动态调整机制</a:t>
            </a:r>
            <a:endParaRPr lang="en-US" sz="1100"/>
          </a:p>
        </p:txBody>
      </p:sp>
      <p:sp>
        <p:nvSpPr>
          <p:cNvPr id="26" name="TextBox 26"/>
          <p:cNvSpPr txBox="1"/>
          <p:nvPr/>
        </p:nvSpPr>
        <p:spPr>
          <a:xfrm>
            <a:off x="1152237" y="4949130"/>
            <a:ext cx="6303974" cy="1524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100" b="0" i="0" strike="noStrike">
                <a:solidFill>
                  <a:srgbClr val="D1D5D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根据项目贡献度与市场价值，股权比例可动态调整，确保公平与激励并存。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457086" y="5493991"/>
            <a:ext cx="7161009" cy="904875"/>
          </a:xfrm>
          <a:prstGeom prst="roundRect">
            <a:avLst>
              <a:gd name="adj" fmla="val 8492"/>
            </a:avLst>
          </a:prstGeom>
          <a:blipFill rotWithShape="1">
            <a:blip r:embed="rId3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28" name="AutoShape 28"/>
          <p:cNvSpPr/>
          <p:nvPr/>
        </p:nvSpPr>
        <p:spPr>
          <a:xfrm>
            <a:off x="618970" y="5655916"/>
            <a:ext cx="380905" cy="381000"/>
          </a:xfrm>
          <a:prstGeom prst="ellipse">
            <a:avLst/>
          </a:prstGeom>
          <a:blipFill rotWithShape="1">
            <a:blip r:embed="rId7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29" name="AutoShape 29"/>
          <p:cNvSpPr/>
          <p:nvPr/>
        </p:nvSpPr>
        <p:spPr>
          <a:xfrm>
            <a:off x="742616" y="5779666"/>
            <a:ext cx="133466" cy="133499"/>
          </a:xfrm>
          <a:custGeom>
            <a:avLst/>
            <a:gdLst/>
            <a:ahLst/>
            <a:cxnLst/>
            <a:rect l="l" t="t" r="r" b="b"/>
            <a:pathLst>
              <a:path w="9998" h="10000">
                <a:moveTo>
                  <a:pt x="9814" y="2922"/>
                </a:moveTo>
                <a:lnTo>
                  <a:pt x="7940" y="4815"/>
                </a:lnTo>
                <a:cubicBezTo>
                  <a:pt x="7760" y="4996"/>
                  <a:pt x="7493" y="5049"/>
                  <a:pt x="7258" y="4951"/>
                </a:cubicBezTo>
                <a:cubicBezTo>
                  <a:pt x="7026" y="4853"/>
                  <a:pt x="6874" y="4624"/>
                  <a:pt x="6874" y="4369"/>
                </a:cubicBezTo>
                <a:lnTo>
                  <a:pt x="6874" y="3107"/>
                </a:lnTo>
                <a:lnTo>
                  <a:pt x="625" y="3107"/>
                </a:lnTo>
                <a:cubicBezTo>
                  <a:pt x="279" y="3107"/>
                  <a:pt x="0" y="2825"/>
                  <a:pt x="0" y="2476"/>
                </a:cubicBezTo>
                <a:cubicBezTo>
                  <a:pt x="0" y="2128"/>
                  <a:pt x="280" y="1845"/>
                  <a:pt x="625" y="1845"/>
                </a:cubicBezTo>
                <a:lnTo>
                  <a:pt x="6874" y="1845"/>
                </a:lnTo>
                <a:lnTo>
                  <a:pt x="6874" y="584"/>
                </a:lnTo>
                <a:cubicBezTo>
                  <a:pt x="6874" y="329"/>
                  <a:pt x="7026" y="99"/>
                  <a:pt x="7260" y="0"/>
                </a:cubicBezTo>
                <a:cubicBezTo>
                  <a:pt x="7494" y="-98"/>
                  <a:pt x="7763" y="-44"/>
                  <a:pt x="7942" y="136"/>
                </a:cubicBezTo>
                <a:lnTo>
                  <a:pt x="9816" y="2029"/>
                </a:lnTo>
                <a:cubicBezTo>
                  <a:pt x="10060" y="2275"/>
                  <a:pt x="10060" y="2675"/>
                  <a:pt x="9816" y="2922"/>
                </a:cubicBezTo>
                <a:close/>
                <a:moveTo>
                  <a:pt x="2058" y="9862"/>
                </a:moveTo>
                <a:lnTo>
                  <a:pt x="184" y="7969"/>
                </a:lnTo>
                <a:cubicBezTo>
                  <a:pt x="-61" y="7723"/>
                  <a:pt x="-61" y="7323"/>
                  <a:pt x="184" y="7076"/>
                </a:cubicBezTo>
                <a:lnTo>
                  <a:pt x="2058" y="5183"/>
                </a:lnTo>
                <a:cubicBezTo>
                  <a:pt x="2238" y="5002"/>
                  <a:pt x="2505" y="4949"/>
                  <a:pt x="2740" y="5047"/>
                </a:cubicBezTo>
                <a:cubicBezTo>
                  <a:pt x="2973" y="5145"/>
                  <a:pt x="3125" y="5376"/>
                  <a:pt x="3124" y="5631"/>
                </a:cubicBezTo>
                <a:lnTo>
                  <a:pt x="3124" y="6893"/>
                </a:lnTo>
                <a:lnTo>
                  <a:pt x="9373" y="6893"/>
                </a:lnTo>
                <a:cubicBezTo>
                  <a:pt x="9719" y="6893"/>
                  <a:pt x="9998" y="7175"/>
                  <a:pt x="9998" y="7524"/>
                </a:cubicBezTo>
                <a:cubicBezTo>
                  <a:pt x="9998" y="7872"/>
                  <a:pt x="9718" y="8155"/>
                  <a:pt x="9373" y="8155"/>
                </a:cubicBezTo>
                <a:lnTo>
                  <a:pt x="3124" y="8155"/>
                </a:lnTo>
                <a:lnTo>
                  <a:pt x="3124" y="9416"/>
                </a:lnTo>
                <a:cubicBezTo>
                  <a:pt x="3124" y="9671"/>
                  <a:pt x="2972" y="9901"/>
                  <a:pt x="2738" y="10000"/>
                </a:cubicBezTo>
                <a:cubicBezTo>
                  <a:pt x="2504" y="10098"/>
                  <a:pt x="2235" y="10044"/>
                  <a:pt x="2056" y="9864"/>
                </a:cubicBezTo>
                <a:close/>
              </a:path>
            </a:pathLst>
          </a:custGeom>
          <a:solidFill>
            <a:srgbClr val="FB7185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30" name="TextBox 30"/>
          <p:cNvSpPr txBox="1"/>
          <p:nvPr/>
        </p:nvSpPr>
        <p:spPr>
          <a:xfrm>
            <a:off x="1152237" y="5694016"/>
            <a:ext cx="6303974" cy="1905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400" b="1" i="0" strike="noStrike">
                <a:solidFill>
                  <a:srgbClr val="FDA4A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退出与流转</a:t>
            </a:r>
            <a:endParaRPr lang="en-US" sz="1100"/>
          </a:p>
        </p:txBody>
      </p:sp>
      <p:sp>
        <p:nvSpPr>
          <p:cNvPr id="31" name="TextBox 31"/>
          <p:cNvSpPr txBox="1"/>
          <p:nvPr/>
        </p:nvSpPr>
        <p:spPr>
          <a:xfrm>
            <a:off x="1152237" y="5970241"/>
            <a:ext cx="6303974" cy="1524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100" b="0" i="0" strike="noStrike">
                <a:solidFill>
                  <a:srgbClr val="D1D5D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合伙人可自由退出或流转至其他项目，股权可在内部市场交易，保持生态流动性。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7922819" y="1409700"/>
            <a:ext cx="3809048" cy="4686300"/>
          </a:xfrm>
          <a:prstGeom prst="roundRect">
            <a:avLst>
              <a:gd name="adj" fmla="val 720"/>
            </a:avLst>
          </a:prstGeom>
          <a:blipFill rotWithShape="1">
            <a:blip r:embed="rId8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pic>
        <p:nvPicPr>
          <p:cNvPr id="33" name="Picture 33"/>
          <p:cNvPicPr>
            <a:picLocks noChangeAspect="1"/>
          </p:cNvPicPr>
          <p:nvPr/>
        </p:nvPicPr>
        <p:blipFill>
          <a:blip r:embed="rId9">
            <a:alphaModFix amt="100000"/>
          </a:blip>
          <a:srcRect t="3832" b="3832"/>
          <a:stretch>
            <a:fillRect/>
          </a:stretch>
        </p:blipFill>
        <p:spPr>
          <a:xfrm>
            <a:off x="7932341" y="1419225"/>
            <a:ext cx="3790003" cy="46672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4" name="AutoShape 34"/>
          <p:cNvSpPr/>
          <p:nvPr/>
        </p:nvSpPr>
        <p:spPr>
          <a:xfrm>
            <a:off x="7932341" y="1419225"/>
            <a:ext cx="3790003" cy="4667250"/>
          </a:xfrm>
          <a:prstGeom prst="rect">
            <a:avLst/>
          </a:prstGeom>
          <a:gradFill>
            <a:gsLst>
              <a:gs pos="0">
                <a:srgbClr val="0F172A">
                  <a:alpha val="60000"/>
                </a:srgbClr>
              </a:gs>
              <a:gs pos="100000">
                <a:srgbClr val="0F172A">
                  <a:alpha val="0"/>
                </a:srgbClr>
              </a:gs>
            </a:gsLst>
            <a:lin ang="0"/>
          </a:gradFill>
          <a:ln>
            <a:headEnd type="none"/>
            <a:tailEnd type="none"/>
          </a:ln>
        </p:spPr>
      </p:sp>
      <p:sp>
        <p:nvSpPr>
          <p:cNvPr id="35" name="TextBox 35"/>
          <p:cNvSpPr txBox="1"/>
          <p:nvPr/>
        </p:nvSpPr>
        <p:spPr>
          <a:xfrm>
            <a:off x="9027442" y="6257925"/>
            <a:ext cx="1733117" cy="13335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1"/>
          <a:lstStyle/>
          <a:p>
            <a:pPr algn="ctr">
              <a:defRPr/>
            </a:pPr>
            <a:r>
              <a:rPr lang="en-US" sz="900" b="0" i="1" strike="noStrike">
                <a:solidFill>
                  <a:srgbClr val="9CA3A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技术精英在现代化办公空间协作</a:t>
            </a:r>
            <a:endParaRPr lang="en-US" sz="11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00000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3" name="AutoShape 3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gradFill>
            <a:gsLst>
              <a:gs pos="0">
                <a:srgbClr val="0F172A">
                  <a:alpha val="100000"/>
                </a:srgbClr>
              </a:gs>
              <a:gs pos="50000">
                <a:srgbClr val="1E1B4B">
                  <a:alpha val="100000"/>
                </a:srgbClr>
              </a:gs>
              <a:gs pos="100000">
                <a:srgbClr val="0F172A">
                  <a:alpha val="100000"/>
                </a:srgbClr>
              </a:gs>
            </a:gsLst>
            <a:lin ang="8100000"/>
          </a:gradFill>
          <a:ln>
            <a:headEnd type="none"/>
            <a:tailEnd type="none"/>
          </a:ln>
        </p:spPr>
      </p:sp>
      <p:sp>
        <p:nvSpPr>
          <p:cNvPr id="4" name="TextBox 4"/>
          <p:cNvSpPr txBox="1"/>
          <p:nvPr/>
        </p:nvSpPr>
        <p:spPr>
          <a:xfrm>
            <a:off x="457086" y="447675"/>
            <a:ext cx="11274781" cy="39052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2700" b="1" i="0" strike="noStrike">
                <a:solidFill>
                  <a:srgbClr val="E0E7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股权收益分配模型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457086" y="914400"/>
            <a:ext cx="9522" cy="266700"/>
          </a:xfrm>
          <a:prstGeom prst="line">
            <a:avLst/>
          </a:prstGeom>
          <a:ln w="38100">
            <a:solidFill>
              <a:srgbClr val="22D3EE">
                <a:alpha val="90196"/>
              </a:srgbClr>
            </a:solidFill>
            <a:prstDash val="solid"/>
            <a:headEnd type="none"/>
            <a:tailEnd type="none"/>
          </a:ln>
        </p:spPr>
      </p:sp>
      <p:sp>
        <p:nvSpPr>
          <p:cNvPr id="6" name="TextBox 6"/>
          <p:cNvSpPr txBox="1"/>
          <p:nvPr/>
        </p:nvSpPr>
        <p:spPr>
          <a:xfrm>
            <a:off x="647537" y="942975"/>
            <a:ext cx="11084328" cy="20955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500" b="0" i="0" strike="noStrike">
                <a:solidFill>
                  <a:srgbClr val="D1D5DB">
                    <a:alpha val="90196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项目盈利后的价值共享机制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57086" y="1409700"/>
            <a:ext cx="5246963" cy="876300"/>
          </a:xfrm>
          <a:prstGeom prst="roundRect">
            <a:avLst>
              <a:gd name="adj" fmla="val 13611"/>
            </a:avLst>
          </a:prstGeom>
          <a:blipFill rotWithShape="1">
            <a:blip r:embed="rId1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8" name="AutoShape 8"/>
          <p:cNvSpPr/>
          <p:nvPr/>
        </p:nvSpPr>
        <p:spPr>
          <a:xfrm>
            <a:off x="618970" y="1571625"/>
            <a:ext cx="457086" cy="457200"/>
          </a:xfrm>
          <a:prstGeom prst="ellipse">
            <a:avLst/>
          </a:prstGeom>
          <a:solidFill>
            <a:srgbClr val="06B6D4">
              <a:alpha val="20000"/>
            </a:srgbClr>
          </a:solidFill>
          <a:ln>
            <a:headEnd type="none"/>
            <a:tailEnd type="none"/>
          </a:ln>
        </p:spPr>
      </p:sp>
      <p:sp>
        <p:nvSpPr>
          <p:cNvPr id="9" name="AutoShape 9"/>
          <p:cNvSpPr/>
          <p:nvPr/>
        </p:nvSpPr>
        <p:spPr>
          <a:xfrm>
            <a:off x="773415" y="1740931"/>
            <a:ext cx="148196" cy="118586"/>
          </a:xfrm>
          <a:custGeom>
            <a:avLst/>
            <a:gdLst/>
            <a:ahLst/>
            <a:cxnLst/>
            <a:rect l="l" t="t" r="r" b="b"/>
            <a:pathLst>
              <a:path w="12497" h="10000">
                <a:moveTo>
                  <a:pt x="6334" y="3952"/>
                </a:moveTo>
                <a:cubicBezTo>
                  <a:pt x="7470" y="3952"/>
                  <a:pt x="8392" y="3067"/>
                  <a:pt x="8392" y="1976"/>
                </a:cubicBezTo>
                <a:cubicBezTo>
                  <a:pt x="8392" y="885"/>
                  <a:pt x="7470" y="0"/>
                  <a:pt x="6334" y="0"/>
                </a:cubicBezTo>
                <a:cubicBezTo>
                  <a:pt x="5198" y="0"/>
                  <a:pt x="4275" y="885"/>
                  <a:pt x="4275" y="1976"/>
                </a:cubicBezTo>
                <a:cubicBezTo>
                  <a:pt x="4275" y="3067"/>
                  <a:pt x="5198" y="3952"/>
                  <a:pt x="6334" y="3952"/>
                </a:cubicBezTo>
                <a:close/>
                <a:moveTo>
                  <a:pt x="1900" y="4104"/>
                </a:moveTo>
                <a:cubicBezTo>
                  <a:pt x="2687" y="4104"/>
                  <a:pt x="3325" y="3491"/>
                  <a:pt x="3325" y="2736"/>
                </a:cubicBezTo>
                <a:cubicBezTo>
                  <a:pt x="3325" y="1981"/>
                  <a:pt x="2687" y="1368"/>
                  <a:pt x="1900" y="1368"/>
                </a:cubicBezTo>
                <a:cubicBezTo>
                  <a:pt x="1114" y="1368"/>
                  <a:pt x="475" y="1981"/>
                  <a:pt x="475" y="2736"/>
                </a:cubicBezTo>
                <a:cubicBezTo>
                  <a:pt x="475" y="3491"/>
                  <a:pt x="1114" y="4104"/>
                  <a:pt x="1900" y="4104"/>
                </a:cubicBezTo>
                <a:close/>
                <a:moveTo>
                  <a:pt x="0" y="7600"/>
                </a:moveTo>
                <a:lnTo>
                  <a:pt x="0" y="8208"/>
                </a:lnTo>
                <a:cubicBezTo>
                  <a:pt x="0" y="8545"/>
                  <a:pt x="283" y="8816"/>
                  <a:pt x="633" y="8816"/>
                </a:cubicBezTo>
                <a:lnTo>
                  <a:pt x="2349" y="8816"/>
                </a:lnTo>
                <a:cubicBezTo>
                  <a:pt x="2264" y="8630"/>
                  <a:pt x="2217" y="8425"/>
                  <a:pt x="2217" y="8208"/>
                </a:cubicBezTo>
                <a:lnTo>
                  <a:pt x="2217" y="7904"/>
                </a:lnTo>
                <a:cubicBezTo>
                  <a:pt x="2217" y="6893"/>
                  <a:pt x="2613" y="5970"/>
                  <a:pt x="3264" y="5271"/>
                </a:cubicBezTo>
                <a:cubicBezTo>
                  <a:pt x="3032" y="5204"/>
                  <a:pt x="2787" y="5168"/>
                  <a:pt x="2533" y="5168"/>
                </a:cubicBezTo>
                <a:cubicBezTo>
                  <a:pt x="1134" y="5168"/>
                  <a:pt x="0" y="6257"/>
                  <a:pt x="0" y="7600"/>
                </a:cubicBezTo>
                <a:close/>
                <a:moveTo>
                  <a:pt x="12192" y="2736"/>
                </a:moveTo>
                <a:cubicBezTo>
                  <a:pt x="12192" y="1981"/>
                  <a:pt x="11554" y="1368"/>
                  <a:pt x="10767" y="1368"/>
                </a:cubicBezTo>
                <a:cubicBezTo>
                  <a:pt x="9981" y="1368"/>
                  <a:pt x="9342" y="1981"/>
                  <a:pt x="9342" y="2736"/>
                </a:cubicBezTo>
                <a:cubicBezTo>
                  <a:pt x="9342" y="3491"/>
                  <a:pt x="9981" y="4104"/>
                  <a:pt x="10767" y="4104"/>
                </a:cubicBezTo>
                <a:cubicBezTo>
                  <a:pt x="11554" y="4104"/>
                  <a:pt x="12192" y="3491"/>
                  <a:pt x="12192" y="2736"/>
                </a:cubicBezTo>
                <a:close/>
                <a:moveTo>
                  <a:pt x="3167" y="7904"/>
                </a:moveTo>
                <a:lnTo>
                  <a:pt x="3167" y="8208"/>
                </a:lnTo>
                <a:cubicBezTo>
                  <a:pt x="3167" y="8545"/>
                  <a:pt x="3450" y="8816"/>
                  <a:pt x="3800" y="8816"/>
                </a:cubicBezTo>
                <a:lnTo>
                  <a:pt x="6904" y="8816"/>
                </a:lnTo>
                <a:cubicBezTo>
                  <a:pt x="6763" y="8406"/>
                  <a:pt x="6779" y="7973"/>
                  <a:pt x="7115" y="7600"/>
                </a:cubicBezTo>
                <a:cubicBezTo>
                  <a:pt x="6838" y="7292"/>
                  <a:pt x="6710" y="6846"/>
                  <a:pt x="6890" y="6397"/>
                </a:cubicBezTo>
                <a:cubicBezTo>
                  <a:pt x="7020" y="6073"/>
                  <a:pt x="7204" y="5769"/>
                  <a:pt x="7432" y="5499"/>
                </a:cubicBezTo>
                <a:cubicBezTo>
                  <a:pt x="7539" y="5373"/>
                  <a:pt x="7662" y="5276"/>
                  <a:pt x="7794" y="5206"/>
                </a:cubicBezTo>
                <a:cubicBezTo>
                  <a:pt x="7357" y="4988"/>
                  <a:pt x="6860" y="4864"/>
                  <a:pt x="6334" y="4864"/>
                </a:cubicBezTo>
                <a:cubicBezTo>
                  <a:pt x="4584" y="4864"/>
                  <a:pt x="3167" y="6225"/>
                  <a:pt x="3167" y="7904"/>
                </a:cubicBezTo>
                <a:close/>
                <a:moveTo>
                  <a:pt x="12362" y="7066"/>
                </a:moveTo>
                <a:cubicBezTo>
                  <a:pt x="12487" y="6998"/>
                  <a:pt x="12550" y="6855"/>
                  <a:pt x="12497" y="6724"/>
                </a:cubicBezTo>
                <a:cubicBezTo>
                  <a:pt x="12402" y="6489"/>
                  <a:pt x="12269" y="6266"/>
                  <a:pt x="12103" y="6071"/>
                </a:cubicBezTo>
                <a:cubicBezTo>
                  <a:pt x="12012" y="5962"/>
                  <a:pt x="11852" y="5943"/>
                  <a:pt x="11727" y="6014"/>
                </a:cubicBezTo>
                <a:cubicBezTo>
                  <a:pt x="11296" y="6253"/>
                  <a:pt x="10765" y="5960"/>
                  <a:pt x="10765" y="5480"/>
                </a:cubicBezTo>
                <a:cubicBezTo>
                  <a:pt x="10765" y="5341"/>
                  <a:pt x="10668" y="5218"/>
                  <a:pt x="10526" y="5197"/>
                </a:cubicBezTo>
                <a:cubicBezTo>
                  <a:pt x="10270" y="5159"/>
                  <a:pt x="9995" y="5159"/>
                  <a:pt x="9740" y="5197"/>
                </a:cubicBezTo>
                <a:cubicBezTo>
                  <a:pt x="9597" y="5218"/>
                  <a:pt x="9500" y="5341"/>
                  <a:pt x="9500" y="5480"/>
                </a:cubicBezTo>
                <a:cubicBezTo>
                  <a:pt x="9500" y="5959"/>
                  <a:pt x="8970" y="6253"/>
                  <a:pt x="8538" y="6014"/>
                </a:cubicBezTo>
                <a:cubicBezTo>
                  <a:pt x="8414" y="5945"/>
                  <a:pt x="8253" y="5964"/>
                  <a:pt x="8162" y="6071"/>
                </a:cubicBezTo>
                <a:cubicBezTo>
                  <a:pt x="7996" y="6266"/>
                  <a:pt x="7864" y="6489"/>
                  <a:pt x="7769" y="6724"/>
                </a:cubicBezTo>
                <a:cubicBezTo>
                  <a:pt x="7717" y="6854"/>
                  <a:pt x="7778" y="6996"/>
                  <a:pt x="7903" y="7064"/>
                </a:cubicBezTo>
                <a:cubicBezTo>
                  <a:pt x="8337" y="7304"/>
                  <a:pt x="8337" y="7891"/>
                  <a:pt x="7903" y="8132"/>
                </a:cubicBezTo>
                <a:cubicBezTo>
                  <a:pt x="7778" y="8201"/>
                  <a:pt x="7715" y="8343"/>
                  <a:pt x="7769" y="8472"/>
                </a:cubicBezTo>
                <a:cubicBezTo>
                  <a:pt x="7864" y="8708"/>
                  <a:pt x="7996" y="8930"/>
                  <a:pt x="8162" y="9126"/>
                </a:cubicBezTo>
                <a:cubicBezTo>
                  <a:pt x="8253" y="9234"/>
                  <a:pt x="8414" y="9253"/>
                  <a:pt x="8538" y="9183"/>
                </a:cubicBezTo>
                <a:cubicBezTo>
                  <a:pt x="8970" y="8944"/>
                  <a:pt x="9500" y="9238"/>
                  <a:pt x="9500" y="9717"/>
                </a:cubicBezTo>
                <a:cubicBezTo>
                  <a:pt x="9500" y="9856"/>
                  <a:pt x="9597" y="9979"/>
                  <a:pt x="9740" y="10000"/>
                </a:cubicBezTo>
                <a:cubicBezTo>
                  <a:pt x="9995" y="10038"/>
                  <a:pt x="10270" y="10038"/>
                  <a:pt x="10526" y="10000"/>
                </a:cubicBezTo>
                <a:cubicBezTo>
                  <a:pt x="10668" y="9979"/>
                  <a:pt x="10765" y="9856"/>
                  <a:pt x="10765" y="9717"/>
                </a:cubicBezTo>
                <a:cubicBezTo>
                  <a:pt x="10765" y="9238"/>
                  <a:pt x="11296" y="8944"/>
                  <a:pt x="11727" y="9183"/>
                </a:cubicBezTo>
                <a:cubicBezTo>
                  <a:pt x="11852" y="9251"/>
                  <a:pt x="12012" y="9232"/>
                  <a:pt x="12103" y="9126"/>
                </a:cubicBezTo>
                <a:cubicBezTo>
                  <a:pt x="12269" y="8930"/>
                  <a:pt x="12402" y="8708"/>
                  <a:pt x="12497" y="8472"/>
                </a:cubicBezTo>
                <a:cubicBezTo>
                  <a:pt x="12548" y="8343"/>
                  <a:pt x="12487" y="8201"/>
                  <a:pt x="12362" y="8132"/>
                </a:cubicBezTo>
                <a:cubicBezTo>
                  <a:pt x="11929" y="7893"/>
                  <a:pt x="11929" y="7306"/>
                  <a:pt x="12362" y="7064"/>
                </a:cubicBezTo>
                <a:close/>
                <a:moveTo>
                  <a:pt x="9342" y="7600"/>
                </a:moveTo>
                <a:cubicBezTo>
                  <a:pt x="9342" y="7181"/>
                  <a:pt x="9697" y="6840"/>
                  <a:pt x="10134" y="6840"/>
                </a:cubicBezTo>
                <a:cubicBezTo>
                  <a:pt x="10571" y="6840"/>
                  <a:pt x="10925" y="7181"/>
                  <a:pt x="10925" y="7600"/>
                </a:cubicBezTo>
                <a:cubicBezTo>
                  <a:pt x="10925" y="8020"/>
                  <a:pt x="10571" y="8360"/>
                  <a:pt x="10134" y="8360"/>
                </a:cubicBezTo>
                <a:cubicBezTo>
                  <a:pt x="9697" y="8360"/>
                  <a:pt x="9342" y="8020"/>
                  <a:pt x="9342" y="7600"/>
                </a:cubicBezTo>
                <a:close/>
              </a:path>
            </a:pathLst>
          </a:custGeom>
          <a:solidFill>
            <a:srgbClr val="22D3EE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10" name="TextBox 10"/>
          <p:cNvSpPr txBox="1"/>
          <p:nvPr/>
        </p:nvSpPr>
        <p:spPr>
          <a:xfrm>
            <a:off x="1228418" y="1609725"/>
            <a:ext cx="4313747" cy="1905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400" b="1" i="0" strike="noStrike">
                <a:solidFill>
                  <a:srgbClr val="22D3EE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开发小组：40% 收益</a:t>
            </a:r>
            <a:endParaRPr lang="en-US" sz="1100"/>
          </a:p>
        </p:txBody>
      </p:sp>
      <p:sp>
        <p:nvSpPr>
          <p:cNvPr id="11" name="TextBox 11"/>
          <p:cNvSpPr txBox="1"/>
          <p:nvPr/>
        </p:nvSpPr>
        <p:spPr>
          <a:xfrm>
            <a:off x="1228418" y="1885950"/>
            <a:ext cx="4323269" cy="1524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100" b="0" i="0" strike="noStrike">
                <a:solidFill>
                  <a:srgbClr val="D1D5D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核心贡献者获得最大份额，激发创造力与责任感，确保技术原动力。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457086" y="2438400"/>
            <a:ext cx="5246963" cy="876300"/>
          </a:xfrm>
          <a:prstGeom prst="roundRect">
            <a:avLst>
              <a:gd name="adj" fmla="val 13611"/>
            </a:avLst>
          </a:prstGeom>
          <a:blipFill rotWithShape="1">
            <a:blip r:embed="rId1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13" name="AutoShape 13"/>
          <p:cNvSpPr/>
          <p:nvPr/>
        </p:nvSpPr>
        <p:spPr>
          <a:xfrm>
            <a:off x="618970" y="2600325"/>
            <a:ext cx="457086" cy="457200"/>
          </a:xfrm>
          <a:prstGeom prst="ellipse">
            <a:avLst/>
          </a:prstGeom>
          <a:solidFill>
            <a:srgbClr val="A855F7">
              <a:alpha val="20000"/>
            </a:srgbClr>
          </a:solidFill>
          <a:ln>
            <a:headEnd type="none"/>
            <a:tailEnd type="none"/>
          </a:ln>
        </p:spPr>
      </p:sp>
      <p:sp>
        <p:nvSpPr>
          <p:cNvPr id="14" name="AutoShape 14"/>
          <p:cNvSpPr/>
          <p:nvPr/>
        </p:nvSpPr>
        <p:spPr>
          <a:xfrm>
            <a:off x="773415" y="2730102"/>
            <a:ext cx="148196" cy="197644"/>
          </a:xfrm>
          <a:custGeom>
            <a:avLst/>
            <a:gdLst/>
            <a:ahLst/>
            <a:cxnLst/>
            <a:rect l="l" t="t" r="r" b="b"/>
            <a:pathLst>
              <a:path w="7498" h="10000">
                <a:moveTo>
                  <a:pt x="1250" y="0"/>
                </a:moveTo>
                <a:cubicBezTo>
                  <a:pt x="560" y="0"/>
                  <a:pt x="0" y="561"/>
                  <a:pt x="0" y="1250"/>
                </a:cubicBezTo>
                <a:lnTo>
                  <a:pt x="0" y="8750"/>
                </a:lnTo>
                <a:cubicBezTo>
                  <a:pt x="0" y="9439"/>
                  <a:pt x="560" y="10000"/>
                  <a:pt x="1250" y="10000"/>
                </a:cubicBezTo>
                <a:lnTo>
                  <a:pt x="6248" y="10000"/>
                </a:lnTo>
                <a:cubicBezTo>
                  <a:pt x="6938" y="10000"/>
                  <a:pt x="7498" y="9439"/>
                  <a:pt x="7498" y="8750"/>
                </a:cubicBezTo>
                <a:lnTo>
                  <a:pt x="7498" y="1250"/>
                </a:lnTo>
                <a:cubicBezTo>
                  <a:pt x="7498" y="561"/>
                  <a:pt x="6938" y="0"/>
                  <a:pt x="6248" y="0"/>
                </a:cubicBezTo>
                <a:lnTo>
                  <a:pt x="1250" y="0"/>
                </a:lnTo>
                <a:close/>
                <a:moveTo>
                  <a:pt x="3437" y="6875"/>
                </a:moveTo>
                <a:lnTo>
                  <a:pt x="4061" y="6875"/>
                </a:lnTo>
                <a:cubicBezTo>
                  <a:pt x="4407" y="6875"/>
                  <a:pt x="4686" y="7154"/>
                  <a:pt x="4686" y="7500"/>
                </a:cubicBezTo>
                <a:lnTo>
                  <a:pt x="4686" y="9063"/>
                </a:lnTo>
                <a:lnTo>
                  <a:pt x="2812" y="9063"/>
                </a:lnTo>
                <a:lnTo>
                  <a:pt x="2812" y="7500"/>
                </a:lnTo>
                <a:cubicBezTo>
                  <a:pt x="2812" y="7154"/>
                  <a:pt x="3091" y="6875"/>
                  <a:pt x="3437" y="6875"/>
                </a:cubicBezTo>
                <a:close/>
                <a:moveTo>
                  <a:pt x="1875" y="2188"/>
                </a:moveTo>
                <a:cubicBezTo>
                  <a:pt x="1875" y="2016"/>
                  <a:pt x="2015" y="1875"/>
                  <a:pt x="2187" y="1875"/>
                </a:cubicBezTo>
                <a:lnTo>
                  <a:pt x="2812" y="1875"/>
                </a:lnTo>
                <a:cubicBezTo>
                  <a:pt x="2984" y="1875"/>
                  <a:pt x="3124" y="2016"/>
                  <a:pt x="3124" y="2188"/>
                </a:cubicBezTo>
                <a:lnTo>
                  <a:pt x="3124" y="2813"/>
                </a:lnTo>
                <a:cubicBezTo>
                  <a:pt x="3124" y="2984"/>
                  <a:pt x="2984" y="3125"/>
                  <a:pt x="2812" y="3125"/>
                </a:cubicBezTo>
                <a:lnTo>
                  <a:pt x="2187" y="3125"/>
                </a:lnTo>
                <a:cubicBezTo>
                  <a:pt x="2015" y="3125"/>
                  <a:pt x="1875" y="2984"/>
                  <a:pt x="1875" y="2813"/>
                </a:cubicBezTo>
                <a:lnTo>
                  <a:pt x="1875" y="2188"/>
                </a:lnTo>
                <a:close/>
                <a:moveTo>
                  <a:pt x="4686" y="1875"/>
                </a:moveTo>
                <a:lnTo>
                  <a:pt x="5311" y="1875"/>
                </a:lnTo>
                <a:cubicBezTo>
                  <a:pt x="5483" y="1875"/>
                  <a:pt x="5624" y="2016"/>
                  <a:pt x="5624" y="2188"/>
                </a:cubicBezTo>
                <a:lnTo>
                  <a:pt x="5624" y="2813"/>
                </a:lnTo>
                <a:cubicBezTo>
                  <a:pt x="5624" y="2984"/>
                  <a:pt x="5483" y="3125"/>
                  <a:pt x="5311" y="3125"/>
                </a:cubicBezTo>
                <a:lnTo>
                  <a:pt x="4686" y="3125"/>
                </a:lnTo>
                <a:cubicBezTo>
                  <a:pt x="4514" y="3125"/>
                  <a:pt x="4374" y="2984"/>
                  <a:pt x="4374" y="2813"/>
                </a:cubicBezTo>
                <a:lnTo>
                  <a:pt x="4374" y="2188"/>
                </a:lnTo>
                <a:cubicBezTo>
                  <a:pt x="4374" y="2016"/>
                  <a:pt x="4514" y="1875"/>
                  <a:pt x="4686" y="1875"/>
                </a:cubicBezTo>
                <a:close/>
                <a:moveTo>
                  <a:pt x="1875" y="4688"/>
                </a:moveTo>
                <a:cubicBezTo>
                  <a:pt x="1875" y="4516"/>
                  <a:pt x="2015" y="4375"/>
                  <a:pt x="2187" y="4375"/>
                </a:cubicBezTo>
                <a:lnTo>
                  <a:pt x="2812" y="4375"/>
                </a:lnTo>
                <a:cubicBezTo>
                  <a:pt x="2984" y="4375"/>
                  <a:pt x="3124" y="4516"/>
                  <a:pt x="3124" y="4688"/>
                </a:cubicBezTo>
                <a:lnTo>
                  <a:pt x="3124" y="5313"/>
                </a:lnTo>
                <a:cubicBezTo>
                  <a:pt x="3124" y="5484"/>
                  <a:pt x="2984" y="5625"/>
                  <a:pt x="2812" y="5625"/>
                </a:cubicBezTo>
                <a:lnTo>
                  <a:pt x="2187" y="5625"/>
                </a:lnTo>
                <a:cubicBezTo>
                  <a:pt x="2015" y="5625"/>
                  <a:pt x="1875" y="5484"/>
                  <a:pt x="1875" y="5313"/>
                </a:cubicBezTo>
                <a:lnTo>
                  <a:pt x="1875" y="4688"/>
                </a:lnTo>
                <a:close/>
                <a:moveTo>
                  <a:pt x="4686" y="4375"/>
                </a:moveTo>
                <a:lnTo>
                  <a:pt x="5311" y="4375"/>
                </a:lnTo>
                <a:cubicBezTo>
                  <a:pt x="5483" y="4375"/>
                  <a:pt x="5624" y="4516"/>
                  <a:pt x="5624" y="4688"/>
                </a:cubicBezTo>
                <a:lnTo>
                  <a:pt x="5624" y="5313"/>
                </a:lnTo>
                <a:cubicBezTo>
                  <a:pt x="5624" y="5484"/>
                  <a:pt x="5483" y="5625"/>
                  <a:pt x="5311" y="5625"/>
                </a:cubicBezTo>
                <a:lnTo>
                  <a:pt x="4686" y="5625"/>
                </a:lnTo>
                <a:cubicBezTo>
                  <a:pt x="4514" y="5625"/>
                  <a:pt x="4374" y="5484"/>
                  <a:pt x="4374" y="5313"/>
                </a:cubicBezTo>
                <a:lnTo>
                  <a:pt x="4374" y="4688"/>
                </a:lnTo>
                <a:cubicBezTo>
                  <a:pt x="4374" y="4516"/>
                  <a:pt x="4514" y="4375"/>
                  <a:pt x="4686" y="4375"/>
                </a:cubicBezTo>
                <a:close/>
              </a:path>
            </a:pathLst>
          </a:custGeom>
          <a:solidFill>
            <a:srgbClr val="C084FC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15" name="TextBox 15"/>
          <p:cNvSpPr txBox="1"/>
          <p:nvPr/>
        </p:nvSpPr>
        <p:spPr>
          <a:xfrm>
            <a:off x="1228418" y="2638425"/>
            <a:ext cx="4313747" cy="1905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400" b="1" i="0" strike="noStrike">
                <a:solidFill>
                  <a:srgbClr val="C084F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集团平台：30% 收益</a:t>
            </a:r>
            <a:endParaRPr lang="en-US" sz="1100"/>
          </a:p>
        </p:txBody>
      </p:sp>
      <p:sp>
        <p:nvSpPr>
          <p:cNvPr id="16" name="TextBox 16"/>
          <p:cNvSpPr txBox="1"/>
          <p:nvPr/>
        </p:nvSpPr>
        <p:spPr>
          <a:xfrm>
            <a:off x="1228418" y="2914650"/>
            <a:ext cx="4313747" cy="1524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100" b="0" i="0" strike="noStrike">
                <a:solidFill>
                  <a:srgbClr val="D1D5D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用于产业园运营、技术栈维护、生态资源建设，夯实基础设施。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457086" y="3467100"/>
            <a:ext cx="5246963" cy="876300"/>
          </a:xfrm>
          <a:prstGeom prst="roundRect">
            <a:avLst>
              <a:gd name="adj" fmla="val 13611"/>
            </a:avLst>
          </a:prstGeom>
          <a:blipFill rotWithShape="1">
            <a:blip r:embed="rId1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18" name="AutoShape 18"/>
          <p:cNvSpPr/>
          <p:nvPr/>
        </p:nvSpPr>
        <p:spPr>
          <a:xfrm>
            <a:off x="618970" y="3629025"/>
            <a:ext cx="457086" cy="457200"/>
          </a:xfrm>
          <a:prstGeom prst="ellipse">
            <a:avLst/>
          </a:prstGeom>
          <a:solidFill>
            <a:srgbClr val="10B981">
              <a:alpha val="20000"/>
            </a:srgbClr>
          </a:solidFill>
          <a:ln>
            <a:headEnd type="none"/>
            <a:tailEnd type="none"/>
          </a:ln>
        </p:spPr>
      </p:sp>
      <p:sp>
        <p:nvSpPr>
          <p:cNvPr id="19" name="AutoShape 19"/>
          <p:cNvSpPr/>
          <p:nvPr/>
        </p:nvSpPr>
        <p:spPr>
          <a:xfrm>
            <a:off x="773415" y="3791744"/>
            <a:ext cx="148196" cy="131762"/>
          </a:xfrm>
          <a:custGeom>
            <a:avLst/>
            <a:gdLst/>
            <a:ahLst/>
            <a:cxnLst/>
            <a:rect l="l" t="t" r="r" b="b"/>
            <a:pathLst>
              <a:path w="11247" h="10000">
                <a:moveTo>
                  <a:pt x="5700" y="0"/>
                </a:moveTo>
                <a:cubicBezTo>
                  <a:pt x="5436" y="0"/>
                  <a:pt x="5225" y="203"/>
                  <a:pt x="5225" y="455"/>
                </a:cubicBezTo>
                <a:lnTo>
                  <a:pt x="5225" y="682"/>
                </a:lnTo>
                <a:lnTo>
                  <a:pt x="5189" y="682"/>
                </a:lnTo>
                <a:cubicBezTo>
                  <a:pt x="4465" y="682"/>
                  <a:pt x="3879" y="1244"/>
                  <a:pt x="3879" y="1936"/>
                </a:cubicBezTo>
                <a:cubicBezTo>
                  <a:pt x="3879" y="2568"/>
                  <a:pt x="4372" y="3102"/>
                  <a:pt x="5027" y="3180"/>
                </a:cubicBezTo>
                <a:lnTo>
                  <a:pt x="6234" y="3324"/>
                </a:lnTo>
                <a:cubicBezTo>
                  <a:pt x="6335" y="3335"/>
                  <a:pt x="6412" y="3419"/>
                  <a:pt x="6412" y="3517"/>
                </a:cubicBezTo>
                <a:cubicBezTo>
                  <a:pt x="6412" y="3625"/>
                  <a:pt x="6321" y="3710"/>
                  <a:pt x="6210" y="3710"/>
                </a:cubicBezTo>
                <a:lnTo>
                  <a:pt x="4750" y="3712"/>
                </a:lnTo>
                <a:cubicBezTo>
                  <a:pt x="4443" y="3712"/>
                  <a:pt x="4196" y="3949"/>
                  <a:pt x="4196" y="4242"/>
                </a:cubicBezTo>
                <a:cubicBezTo>
                  <a:pt x="4196" y="4535"/>
                  <a:pt x="4444" y="4773"/>
                  <a:pt x="4750" y="4773"/>
                </a:cubicBezTo>
                <a:lnTo>
                  <a:pt x="5225" y="4773"/>
                </a:lnTo>
                <a:lnTo>
                  <a:pt x="5225" y="5000"/>
                </a:lnTo>
                <a:cubicBezTo>
                  <a:pt x="5225" y="5252"/>
                  <a:pt x="5436" y="5455"/>
                  <a:pt x="5700" y="5455"/>
                </a:cubicBezTo>
                <a:cubicBezTo>
                  <a:pt x="5962" y="5455"/>
                  <a:pt x="6175" y="5251"/>
                  <a:pt x="6175" y="5000"/>
                </a:cubicBezTo>
                <a:lnTo>
                  <a:pt x="6175" y="4773"/>
                </a:lnTo>
                <a:lnTo>
                  <a:pt x="6210" y="4773"/>
                </a:lnTo>
                <a:cubicBezTo>
                  <a:pt x="6935" y="4773"/>
                  <a:pt x="7520" y="4210"/>
                  <a:pt x="7520" y="3519"/>
                </a:cubicBezTo>
                <a:cubicBezTo>
                  <a:pt x="7520" y="2886"/>
                  <a:pt x="7028" y="2352"/>
                  <a:pt x="6373" y="2275"/>
                </a:cubicBezTo>
                <a:lnTo>
                  <a:pt x="5165" y="2131"/>
                </a:lnTo>
                <a:cubicBezTo>
                  <a:pt x="5064" y="2119"/>
                  <a:pt x="4987" y="2036"/>
                  <a:pt x="4987" y="1938"/>
                </a:cubicBezTo>
                <a:cubicBezTo>
                  <a:pt x="4987" y="1830"/>
                  <a:pt x="5078" y="1744"/>
                  <a:pt x="5189" y="1744"/>
                </a:cubicBezTo>
                <a:lnTo>
                  <a:pt x="6491" y="1742"/>
                </a:lnTo>
                <a:cubicBezTo>
                  <a:pt x="6798" y="1742"/>
                  <a:pt x="7045" y="1506"/>
                  <a:pt x="7045" y="1212"/>
                </a:cubicBezTo>
                <a:cubicBezTo>
                  <a:pt x="7045" y="919"/>
                  <a:pt x="6797" y="682"/>
                  <a:pt x="6491" y="682"/>
                </a:cubicBezTo>
                <a:lnTo>
                  <a:pt x="6175" y="682"/>
                </a:lnTo>
                <a:lnTo>
                  <a:pt x="6175" y="455"/>
                </a:lnTo>
                <a:cubicBezTo>
                  <a:pt x="6175" y="203"/>
                  <a:pt x="5963" y="0"/>
                  <a:pt x="5700" y="0"/>
                </a:cubicBezTo>
                <a:close/>
                <a:moveTo>
                  <a:pt x="2163" y="6771"/>
                </a:moveTo>
                <a:lnTo>
                  <a:pt x="1320" y="7576"/>
                </a:lnTo>
                <a:lnTo>
                  <a:pt x="633" y="7576"/>
                </a:lnTo>
                <a:cubicBezTo>
                  <a:pt x="283" y="7576"/>
                  <a:pt x="0" y="7847"/>
                  <a:pt x="0" y="8182"/>
                </a:cubicBezTo>
                <a:lnTo>
                  <a:pt x="0" y="9394"/>
                </a:lnTo>
                <a:cubicBezTo>
                  <a:pt x="0" y="9729"/>
                  <a:pt x="283" y="10000"/>
                  <a:pt x="633" y="10000"/>
                </a:cubicBezTo>
                <a:lnTo>
                  <a:pt x="6976" y="10000"/>
                </a:lnTo>
                <a:cubicBezTo>
                  <a:pt x="7550" y="10000"/>
                  <a:pt x="8110" y="9824"/>
                  <a:pt x="8573" y="9498"/>
                </a:cubicBezTo>
                <a:lnTo>
                  <a:pt x="11079" y="7731"/>
                </a:lnTo>
                <a:cubicBezTo>
                  <a:pt x="11431" y="7483"/>
                  <a:pt x="11506" y="7009"/>
                  <a:pt x="11247" y="6672"/>
                </a:cubicBezTo>
                <a:cubicBezTo>
                  <a:pt x="10988" y="6336"/>
                  <a:pt x="10493" y="6263"/>
                  <a:pt x="10141" y="6511"/>
                </a:cubicBezTo>
                <a:lnTo>
                  <a:pt x="7770" y="8182"/>
                </a:lnTo>
                <a:lnTo>
                  <a:pt x="5541" y="8182"/>
                </a:lnTo>
                <a:cubicBezTo>
                  <a:pt x="5278" y="8182"/>
                  <a:pt x="5066" y="7979"/>
                  <a:pt x="5066" y="7727"/>
                </a:cubicBezTo>
                <a:cubicBezTo>
                  <a:pt x="5066" y="7476"/>
                  <a:pt x="5279" y="7273"/>
                  <a:pt x="5541" y="7273"/>
                </a:cubicBezTo>
                <a:lnTo>
                  <a:pt x="6966" y="7273"/>
                </a:lnTo>
                <a:cubicBezTo>
                  <a:pt x="7317" y="7273"/>
                  <a:pt x="7600" y="7002"/>
                  <a:pt x="7600" y="6667"/>
                </a:cubicBezTo>
                <a:cubicBezTo>
                  <a:pt x="7600" y="6332"/>
                  <a:pt x="7316" y="6061"/>
                  <a:pt x="6966" y="6061"/>
                </a:cubicBezTo>
                <a:lnTo>
                  <a:pt x="3954" y="6061"/>
                </a:lnTo>
                <a:cubicBezTo>
                  <a:pt x="3283" y="6061"/>
                  <a:pt x="2638" y="6316"/>
                  <a:pt x="2163" y="6771"/>
                </a:cubicBezTo>
                <a:close/>
              </a:path>
            </a:pathLst>
          </a:custGeom>
          <a:solidFill>
            <a:srgbClr val="34D399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20" name="TextBox 20"/>
          <p:cNvSpPr txBox="1"/>
          <p:nvPr/>
        </p:nvSpPr>
        <p:spPr>
          <a:xfrm>
            <a:off x="1228418" y="3667125"/>
            <a:ext cx="4313747" cy="1905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400" b="1" i="0" strike="noStrike">
                <a:solidFill>
                  <a:srgbClr val="34D39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外部投资人：20% 收益</a:t>
            </a:r>
            <a:endParaRPr lang="en-US" sz="1100"/>
          </a:p>
        </p:txBody>
      </p:sp>
      <p:sp>
        <p:nvSpPr>
          <p:cNvPr id="21" name="TextBox 21"/>
          <p:cNvSpPr txBox="1"/>
          <p:nvPr/>
        </p:nvSpPr>
        <p:spPr>
          <a:xfrm>
            <a:off x="1228418" y="3943350"/>
            <a:ext cx="4313747" cy="1524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100" b="0" i="0" strike="noStrike">
                <a:solidFill>
                  <a:srgbClr val="D1D5D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确保资本合理回报，建立信任机制，吸引持续投资注入。</a:t>
            </a:r>
            <a:endParaRPr lang="en-US" sz="1100"/>
          </a:p>
        </p:txBody>
      </p:sp>
      <p:sp>
        <p:nvSpPr>
          <p:cNvPr id="22" name="AutoShape 22"/>
          <p:cNvSpPr/>
          <p:nvPr/>
        </p:nvSpPr>
        <p:spPr>
          <a:xfrm>
            <a:off x="457086" y="4495800"/>
            <a:ext cx="5246963" cy="876300"/>
          </a:xfrm>
          <a:prstGeom prst="roundRect">
            <a:avLst>
              <a:gd name="adj" fmla="val 13611"/>
            </a:avLst>
          </a:prstGeom>
          <a:blipFill rotWithShape="1">
            <a:blip r:embed="rId1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23" name="AutoShape 23"/>
          <p:cNvSpPr/>
          <p:nvPr/>
        </p:nvSpPr>
        <p:spPr>
          <a:xfrm>
            <a:off x="618970" y="4657725"/>
            <a:ext cx="457086" cy="457200"/>
          </a:xfrm>
          <a:prstGeom prst="ellipse">
            <a:avLst/>
          </a:prstGeom>
          <a:solidFill>
            <a:srgbClr val="F59E0B">
              <a:alpha val="20000"/>
            </a:srgbClr>
          </a:solidFill>
          <a:ln>
            <a:headEnd type="none"/>
            <a:tailEnd type="none"/>
          </a:ln>
        </p:spPr>
      </p:sp>
      <p:sp>
        <p:nvSpPr>
          <p:cNvPr id="24" name="AutoShape 24"/>
          <p:cNvSpPr/>
          <p:nvPr/>
        </p:nvSpPr>
        <p:spPr>
          <a:xfrm>
            <a:off x="773415" y="4812209"/>
            <a:ext cx="148196" cy="148233"/>
          </a:xfrm>
          <a:custGeom>
            <a:avLst/>
            <a:gdLst/>
            <a:ahLst/>
            <a:cxnLst/>
            <a:rect l="l" t="t" r="r" b="b"/>
            <a:pathLst>
              <a:path w="9998" h="10000">
                <a:moveTo>
                  <a:pt x="9998" y="625"/>
                </a:moveTo>
                <a:cubicBezTo>
                  <a:pt x="9998" y="2736"/>
                  <a:pt x="8502" y="4498"/>
                  <a:pt x="6514" y="4910"/>
                </a:cubicBezTo>
                <a:cubicBezTo>
                  <a:pt x="6360" y="3775"/>
                  <a:pt x="5850" y="2754"/>
                  <a:pt x="5099" y="1963"/>
                </a:cubicBezTo>
                <a:cubicBezTo>
                  <a:pt x="5882" y="781"/>
                  <a:pt x="7223" y="0"/>
                  <a:pt x="8748" y="0"/>
                </a:cubicBezTo>
                <a:lnTo>
                  <a:pt x="9373" y="0"/>
                </a:lnTo>
                <a:cubicBezTo>
                  <a:pt x="9719" y="0"/>
                  <a:pt x="9998" y="279"/>
                  <a:pt x="9998" y="625"/>
                </a:cubicBezTo>
                <a:close/>
                <a:moveTo>
                  <a:pt x="0" y="1875"/>
                </a:moveTo>
                <a:cubicBezTo>
                  <a:pt x="0" y="1529"/>
                  <a:pt x="279" y="1250"/>
                  <a:pt x="625" y="1250"/>
                </a:cubicBezTo>
                <a:lnTo>
                  <a:pt x="1250" y="1250"/>
                </a:lnTo>
                <a:cubicBezTo>
                  <a:pt x="3665" y="1250"/>
                  <a:pt x="5624" y="3209"/>
                  <a:pt x="5624" y="5625"/>
                </a:cubicBezTo>
                <a:lnTo>
                  <a:pt x="5624" y="9375"/>
                </a:lnTo>
                <a:cubicBezTo>
                  <a:pt x="5624" y="9721"/>
                  <a:pt x="5345" y="10000"/>
                  <a:pt x="4999" y="10000"/>
                </a:cubicBezTo>
                <a:cubicBezTo>
                  <a:pt x="4654" y="10000"/>
                  <a:pt x="4374" y="9720"/>
                  <a:pt x="4374" y="9375"/>
                </a:cubicBezTo>
                <a:lnTo>
                  <a:pt x="4374" y="6250"/>
                </a:lnTo>
                <a:cubicBezTo>
                  <a:pt x="1959" y="6250"/>
                  <a:pt x="0" y="4291"/>
                  <a:pt x="0" y="1875"/>
                </a:cubicBezTo>
                <a:close/>
              </a:path>
            </a:pathLst>
          </a:custGeom>
          <a:solidFill>
            <a:srgbClr val="FBBF24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25" name="TextBox 25"/>
          <p:cNvSpPr txBox="1"/>
          <p:nvPr/>
        </p:nvSpPr>
        <p:spPr>
          <a:xfrm>
            <a:off x="1228418" y="4695825"/>
            <a:ext cx="4313747" cy="1905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400" b="1" i="0" strike="noStrike">
                <a:solidFill>
                  <a:srgbClr val="FBBF24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生态基金：10% 收益</a:t>
            </a:r>
            <a:endParaRPr lang="en-US" sz="1100"/>
          </a:p>
        </p:txBody>
      </p:sp>
      <p:sp>
        <p:nvSpPr>
          <p:cNvPr id="26" name="TextBox 26"/>
          <p:cNvSpPr txBox="1"/>
          <p:nvPr/>
        </p:nvSpPr>
        <p:spPr>
          <a:xfrm>
            <a:off x="1228418" y="4972050"/>
            <a:ext cx="4313747" cy="1524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100" b="0" i="0" strike="noStrike">
                <a:solidFill>
                  <a:srgbClr val="D1D5D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支持早期项目孵化、人才培养与技术创新研究，布局未来。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457086" y="5524500"/>
            <a:ext cx="5246963" cy="876300"/>
          </a:xfrm>
          <a:prstGeom prst="roundRect">
            <a:avLst>
              <a:gd name="adj" fmla="val 13611"/>
            </a:avLst>
          </a:prstGeom>
          <a:blipFill rotWithShape="1">
            <a:blip r:embed="rId2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28" name="AutoShape 28"/>
          <p:cNvSpPr/>
          <p:nvPr/>
        </p:nvSpPr>
        <p:spPr>
          <a:xfrm>
            <a:off x="618970" y="5772150"/>
            <a:ext cx="380905" cy="381000"/>
          </a:xfrm>
          <a:prstGeom prst="ellipse">
            <a:avLst/>
          </a:prstGeom>
          <a:solidFill>
            <a:srgbClr val="6366F1">
              <a:alpha val="20000"/>
            </a:srgbClr>
          </a:solidFill>
          <a:ln>
            <a:headEnd type="none"/>
            <a:tailEnd type="none"/>
          </a:ln>
        </p:spPr>
      </p:sp>
      <p:sp>
        <p:nvSpPr>
          <p:cNvPr id="29" name="AutoShape 29"/>
          <p:cNvSpPr/>
          <p:nvPr/>
        </p:nvSpPr>
        <p:spPr>
          <a:xfrm>
            <a:off x="750056" y="5903342"/>
            <a:ext cx="118586" cy="118615"/>
          </a:xfrm>
          <a:custGeom>
            <a:avLst/>
            <a:gdLst/>
            <a:ahLst/>
            <a:cxnLst/>
            <a:rect l="l" t="t" r="r" b="b"/>
            <a:pathLst>
              <a:path w="9998" h="10000">
                <a:moveTo>
                  <a:pt x="1250" y="714"/>
                </a:moveTo>
                <a:cubicBezTo>
                  <a:pt x="1250" y="319"/>
                  <a:pt x="971" y="0"/>
                  <a:pt x="625" y="0"/>
                </a:cubicBezTo>
                <a:cubicBezTo>
                  <a:pt x="280" y="0"/>
                  <a:pt x="0" y="320"/>
                  <a:pt x="0" y="714"/>
                </a:cubicBezTo>
                <a:lnTo>
                  <a:pt x="0" y="8214"/>
                </a:lnTo>
                <a:cubicBezTo>
                  <a:pt x="0" y="9201"/>
                  <a:pt x="699" y="10000"/>
                  <a:pt x="1562" y="10000"/>
                </a:cubicBezTo>
                <a:lnTo>
                  <a:pt x="9373" y="10000"/>
                </a:lnTo>
                <a:cubicBezTo>
                  <a:pt x="9719" y="10000"/>
                  <a:pt x="9998" y="9681"/>
                  <a:pt x="9998" y="9286"/>
                </a:cubicBezTo>
                <a:cubicBezTo>
                  <a:pt x="9998" y="8891"/>
                  <a:pt x="9718" y="8571"/>
                  <a:pt x="9373" y="8571"/>
                </a:cubicBezTo>
                <a:lnTo>
                  <a:pt x="1562" y="8571"/>
                </a:lnTo>
                <a:cubicBezTo>
                  <a:pt x="1390" y="8571"/>
                  <a:pt x="1250" y="8411"/>
                  <a:pt x="1250" y="8214"/>
                </a:cubicBezTo>
                <a:lnTo>
                  <a:pt x="1250" y="714"/>
                </a:lnTo>
                <a:close/>
                <a:moveTo>
                  <a:pt x="9190" y="2647"/>
                </a:moveTo>
                <a:cubicBezTo>
                  <a:pt x="9434" y="2368"/>
                  <a:pt x="9434" y="1915"/>
                  <a:pt x="9190" y="1636"/>
                </a:cubicBezTo>
                <a:cubicBezTo>
                  <a:pt x="8945" y="1357"/>
                  <a:pt x="8549" y="1357"/>
                  <a:pt x="8305" y="1636"/>
                </a:cubicBezTo>
                <a:lnTo>
                  <a:pt x="6249" y="3989"/>
                </a:lnTo>
                <a:lnTo>
                  <a:pt x="5128" y="2710"/>
                </a:lnTo>
                <a:cubicBezTo>
                  <a:pt x="4884" y="2431"/>
                  <a:pt x="4487" y="2431"/>
                  <a:pt x="4243" y="2710"/>
                </a:cubicBezTo>
                <a:lnTo>
                  <a:pt x="2369" y="4853"/>
                </a:lnTo>
                <a:cubicBezTo>
                  <a:pt x="2125" y="5132"/>
                  <a:pt x="2125" y="5585"/>
                  <a:pt x="2369" y="5864"/>
                </a:cubicBezTo>
                <a:cubicBezTo>
                  <a:pt x="2613" y="6143"/>
                  <a:pt x="3009" y="6143"/>
                  <a:pt x="3253" y="5864"/>
                </a:cubicBezTo>
                <a:lnTo>
                  <a:pt x="4687" y="4225"/>
                </a:lnTo>
                <a:lnTo>
                  <a:pt x="5807" y="5507"/>
                </a:lnTo>
                <a:cubicBezTo>
                  <a:pt x="6052" y="5786"/>
                  <a:pt x="6448" y="5786"/>
                  <a:pt x="6692" y="5507"/>
                </a:cubicBezTo>
                <a:lnTo>
                  <a:pt x="9192" y="2650"/>
                </a:lnTo>
                <a:close/>
              </a:path>
            </a:pathLst>
          </a:custGeom>
          <a:solidFill>
            <a:srgbClr val="818CF8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30" name="TextBox 30"/>
          <p:cNvSpPr txBox="1"/>
          <p:nvPr/>
        </p:nvSpPr>
        <p:spPr>
          <a:xfrm>
            <a:off x="1152237" y="5788819"/>
            <a:ext cx="4655816" cy="335756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100" b="1" i="0" strike="noStrike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动态调整机制：</a:t>
            </a:r>
            <a:r>
              <a:rPr sz="1100" b="0" i="0" strike="noStrike">
                <a:solidFill>
                  <a:srgbClr val="C7D2FE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项目成熟后小组比例可提升至 50%，实现技术人才价值最</a:t>
            </a:r>
            <a:endParaRPr lang="en-US" sz="1100"/>
          </a:p>
          <a:p>
            <a:pPr algn="l"/>
            <a:r>
              <a:rPr sz="1100" b="0" i="0" strike="noStrike">
                <a:solidFill>
                  <a:srgbClr val="C7D2FE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大化。</a:t>
            </a:r>
            <a:endParaRPr sz="1100" b="0" i="0" strike="noStrike">
              <a:solidFill>
                <a:srgbClr val="C7D2FE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1" name="AutoShape 31"/>
          <p:cNvSpPr/>
          <p:nvPr/>
        </p:nvSpPr>
        <p:spPr>
          <a:xfrm>
            <a:off x="6008773" y="1409700"/>
            <a:ext cx="5723094" cy="4991100"/>
          </a:xfrm>
          <a:prstGeom prst="roundRect">
            <a:avLst>
              <a:gd name="adj" fmla="val 559"/>
            </a:avLst>
          </a:prstGeom>
          <a:blipFill rotWithShape="1">
            <a:blip r:embed="rId3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32" name="TextBox 32"/>
          <p:cNvSpPr txBox="1"/>
          <p:nvPr/>
        </p:nvSpPr>
        <p:spPr>
          <a:xfrm>
            <a:off x="6246838" y="1647825"/>
            <a:ext cx="5246963" cy="2667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1"/>
          <a:lstStyle/>
          <a:p>
            <a:pPr algn="ctr">
              <a:defRPr/>
            </a:pPr>
            <a:r>
              <a:rPr lang="en-US" sz="1400" b="1" i="0" strike="noStrike">
                <a:solidFill>
                  <a:srgbClr val="E5E7E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项目收益分配比例</a:t>
            </a:r>
            <a:endParaRPr lang="en-US" sz="1100"/>
          </a:p>
        </p:txBody>
      </p:sp>
      <p:pic>
        <p:nvPicPr>
          <p:cNvPr id="33" name="Picture 33"/>
          <p:cNvPicPr>
            <a:picLocks noChangeAspect="1"/>
          </p:cNvPicPr>
          <p:nvPr/>
        </p:nvPicPr>
        <p:blipFill>
          <a:blip r:embed="rId4">
            <a:alphaModFix amt="100000"/>
          </a:blip>
          <a:srcRect/>
          <a:stretch>
            <a:fillRect/>
          </a:stretch>
        </p:blipFill>
        <p:spPr>
          <a:xfrm>
            <a:off x="6246838" y="2066925"/>
            <a:ext cx="5246963" cy="38671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4" name="TextBox 34"/>
          <p:cNvSpPr txBox="1"/>
          <p:nvPr/>
        </p:nvSpPr>
        <p:spPr>
          <a:xfrm>
            <a:off x="7556198" y="6019800"/>
            <a:ext cx="3937603" cy="13335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1"/>
          <a:lstStyle/>
          <a:p>
            <a:pPr algn="ctr">
              <a:defRPr/>
            </a:pPr>
            <a:r>
              <a:rPr lang="en-US" sz="900" b="0" i="0" strike="noStrike">
                <a:solidFill>
                  <a:srgbClr val="9CA3A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开发小组获得最大收益份额，确保技术人才核心地位</a:t>
            </a:r>
            <a:endParaRPr lang="en-US" sz="11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00000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3" name="AutoShape 3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gradFill>
            <a:gsLst>
              <a:gs pos="0">
                <a:srgbClr val="0F172A">
                  <a:alpha val="100000"/>
                </a:srgbClr>
              </a:gs>
              <a:gs pos="50000">
                <a:srgbClr val="1E1B4B">
                  <a:alpha val="100000"/>
                </a:srgbClr>
              </a:gs>
              <a:gs pos="100000">
                <a:srgbClr val="0F172A">
                  <a:alpha val="100000"/>
                </a:srgbClr>
              </a:gs>
            </a:gsLst>
            <a:lin ang="8100000"/>
          </a:gradFill>
          <a:ln>
            <a:headEnd type="none"/>
            <a:tailEnd type="none"/>
          </a:ln>
        </p:spPr>
      </p:sp>
      <p:sp>
        <p:nvSpPr>
          <p:cNvPr id="4" name="TextBox 4"/>
          <p:cNvSpPr txBox="1"/>
          <p:nvPr/>
        </p:nvSpPr>
        <p:spPr>
          <a:xfrm>
            <a:off x="457086" y="447675"/>
            <a:ext cx="11274781" cy="39052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2700" b="1" i="0" strike="noStrike">
                <a:solidFill>
                  <a:srgbClr val="E0E7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产业园规划：</a:t>
            </a:r>
            <a:r>
              <a:rPr sz="2700" b="1" i="0" strike="noStrike">
                <a:solidFill>
                  <a:srgbClr val="22D3EE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百谷布局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457086" y="1028700"/>
            <a:ext cx="457086" cy="38100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22D3EE">
                  <a:alpha val="100000"/>
                </a:srgbClr>
              </a:gs>
              <a:gs pos="100000">
                <a:srgbClr val="A855F7">
                  <a:alpha val="100000"/>
                </a:srgbClr>
              </a:gs>
            </a:gsLst>
            <a:lin ang="5400000"/>
          </a:gradFill>
          <a:ln>
            <a:headEnd type="none"/>
            <a:tailEnd type="none"/>
          </a:ln>
        </p:spPr>
      </p:sp>
      <p:sp>
        <p:nvSpPr>
          <p:cNvPr id="6" name="TextBox 6"/>
          <p:cNvSpPr txBox="1"/>
          <p:nvPr/>
        </p:nvSpPr>
        <p:spPr>
          <a:xfrm>
            <a:off x="1028442" y="942975"/>
            <a:ext cx="1983086" cy="20955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500" b="0" i="0" strike="noStrike">
                <a:solidFill>
                  <a:srgbClr val="D1D5D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100 城·三阶段·全球化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57086" y="1409700"/>
            <a:ext cx="3942364" cy="4686300"/>
          </a:xfrm>
          <a:prstGeom prst="roundRect">
            <a:avLst>
              <a:gd name="adj" fmla="val 672"/>
            </a:avLst>
          </a:prstGeom>
          <a:blipFill rotWithShape="1">
            <a:blip r:embed="rId1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 amt="100000"/>
          </a:blip>
          <a:srcRect t="5443" b="5443"/>
          <a:stretch>
            <a:fillRect/>
          </a:stretch>
        </p:blipFill>
        <p:spPr>
          <a:xfrm>
            <a:off x="466608" y="1419225"/>
            <a:ext cx="3927038" cy="46672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9" name="TextBox 9"/>
          <p:cNvSpPr txBox="1"/>
          <p:nvPr/>
        </p:nvSpPr>
        <p:spPr>
          <a:xfrm>
            <a:off x="1363520" y="6229350"/>
            <a:ext cx="3039650" cy="1524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1"/>
          <a:lstStyle/>
          <a:p>
            <a:pPr algn="ctr">
              <a:defRPr/>
            </a:pPr>
            <a:r>
              <a:rPr lang="en-US" sz="1100" b="0" i="0" strike="noStrike">
                <a:solidFill>
                  <a:srgbClr val="9CA3A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生态与科技融合的现代化产业园愿景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4707894" y="1409700"/>
            <a:ext cx="7027692" cy="1257300"/>
          </a:xfrm>
          <a:prstGeom prst="roundRect">
            <a:avLst>
              <a:gd name="adj" fmla="val 4408"/>
            </a:avLst>
          </a:prstGeom>
          <a:blipFill rotWithShape="1">
            <a:blip r:embed="rId3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11" name="AutoShape 11"/>
          <p:cNvSpPr/>
          <p:nvPr/>
        </p:nvSpPr>
        <p:spPr>
          <a:xfrm>
            <a:off x="4869778" y="1756173"/>
            <a:ext cx="304724" cy="304800"/>
          </a:xfrm>
          <a:prstGeom prst="ellipse">
            <a:avLst/>
          </a:prstGeom>
          <a:blipFill rotWithShape="1">
            <a:blip r:embed="rId4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12" name="TextBox 12"/>
          <p:cNvSpPr txBox="1"/>
          <p:nvPr/>
        </p:nvSpPr>
        <p:spPr>
          <a:xfrm>
            <a:off x="4869778" y="1756173"/>
            <a:ext cx="304724" cy="3048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ctr" anchorCtr="1"/>
          <a:lstStyle/>
          <a:p>
            <a:pPr algn="ctr">
              <a:defRPr/>
            </a:pPr>
            <a:r>
              <a:rPr lang="en-US" sz="1100" b="1" i="0" strike="noStrike">
                <a:solidFill>
                  <a:srgbClr val="22D3EE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</a:t>
            </a:r>
            <a:endParaRPr lang="en-US" sz="1100"/>
          </a:p>
        </p:txBody>
      </p:sp>
      <p:sp>
        <p:nvSpPr>
          <p:cNvPr id="13" name="TextBox 13"/>
          <p:cNvSpPr txBox="1"/>
          <p:nvPr/>
        </p:nvSpPr>
        <p:spPr>
          <a:xfrm>
            <a:off x="5288773" y="1813323"/>
            <a:ext cx="2352236" cy="1905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400" b="1" i="0" strike="noStrike">
                <a:solidFill>
                  <a:srgbClr val="CFFAFE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第一阶段 (1-3 年)：核心验证</a:t>
            </a:r>
            <a:endParaRPr lang="en-US" sz="1100"/>
          </a:p>
        </p:txBody>
      </p:sp>
      <p:sp>
        <p:nvSpPr>
          <p:cNvPr id="14" name="TextBox 14"/>
          <p:cNvSpPr txBox="1"/>
          <p:nvPr/>
        </p:nvSpPr>
        <p:spPr>
          <a:xfrm>
            <a:off x="5288773" y="2146698"/>
            <a:ext cx="6281209" cy="1524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100" b="0" i="0" strike="noStrike">
                <a:solidFill>
                  <a:srgbClr val="D1D5D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聚焦</a:t>
            </a:r>
            <a:r>
              <a:rPr sz="1100" b="1" i="0" strike="noStrike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北上广深等 20 个一线城市</a:t>
            </a:r>
            <a:r>
              <a:rPr sz="1100" b="0" i="0" strike="noStrike">
                <a:solidFill>
                  <a:srgbClr val="D1D5D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，建立首批产业园，验证商业模式，目标孵化 1000 个优质项目。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4707894" y="2781300"/>
            <a:ext cx="7027692" cy="1257300"/>
          </a:xfrm>
          <a:prstGeom prst="roundRect">
            <a:avLst>
              <a:gd name="adj" fmla="val 4408"/>
            </a:avLst>
          </a:prstGeom>
          <a:blipFill rotWithShape="1">
            <a:blip r:embed="rId3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16" name="AutoShape 16"/>
          <p:cNvSpPr/>
          <p:nvPr/>
        </p:nvSpPr>
        <p:spPr>
          <a:xfrm>
            <a:off x="4869778" y="3127773"/>
            <a:ext cx="304724" cy="304800"/>
          </a:xfrm>
          <a:prstGeom prst="ellipse">
            <a:avLst/>
          </a:prstGeom>
          <a:blipFill rotWithShape="1">
            <a:blip r:embed="rId5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17" name="TextBox 17"/>
          <p:cNvSpPr txBox="1"/>
          <p:nvPr/>
        </p:nvSpPr>
        <p:spPr>
          <a:xfrm>
            <a:off x="4869778" y="3127773"/>
            <a:ext cx="304724" cy="3048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ctr" anchorCtr="1"/>
          <a:lstStyle/>
          <a:p>
            <a:pPr algn="ctr">
              <a:defRPr/>
            </a:pPr>
            <a:r>
              <a:rPr lang="en-US" sz="1100" b="1" i="0" strike="noStrike">
                <a:solidFill>
                  <a:srgbClr val="C084F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</a:t>
            </a:r>
            <a:endParaRPr lang="en-US" sz="1100"/>
          </a:p>
        </p:txBody>
      </p:sp>
      <p:sp>
        <p:nvSpPr>
          <p:cNvPr id="18" name="TextBox 18"/>
          <p:cNvSpPr txBox="1"/>
          <p:nvPr/>
        </p:nvSpPr>
        <p:spPr>
          <a:xfrm>
            <a:off x="5288773" y="3184923"/>
            <a:ext cx="2352236" cy="1905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400" b="1" i="0" strike="noStrike">
                <a:solidFill>
                  <a:srgbClr val="F3E8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第二阶段 (3-5 年)：百谷网络</a:t>
            </a:r>
            <a:endParaRPr lang="en-US" sz="1100"/>
          </a:p>
        </p:txBody>
      </p:sp>
      <p:sp>
        <p:nvSpPr>
          <p:cNvPr id="19" name="TextBox 19"/>
          <p:cNvSpPr txBox="1"/>
          <p:nvPr/>
        </p:nvSpPr>
        <p:spPr>
          <a:xfrm>
            <a:off x="5288773" y="3518298"/>
            <a:ext cx="6281209" cy="1524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100" b="0" i="0" strike="noStrike">
                <a:solidFill>
                  <a:srgbClr val="D1D5D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扩展至</a:t>
            </a:r>
            <a:r>
              <a:rPr sz="1100" b="1" i="0" strike="noStrike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100 个核心城市</a:t>
            </a:r>
            <a:r>
              <a:rPr sz="1100" b="0" i="0" strike="noStrike">
                <a:solidFill>
                  <a:srgbClr val="D1D5D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，形成"百谷"网络，孵化 1 万 + 项目，单个产业园年产值超 50 亿元。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4707894" y="4152900"/>
            <a:ext cx="7027692" cy="1257300"/>
          </a:xfrm>
          <a:prstGeom prst="roundRect">
            <a:avLst>
              <a:gd name="adj" fmla="val 4408"/>
            </a:avLst>
          </a:prstGeom>
          <a:blipFill rotWithShape="1">
            <a:blip r:embed="rId3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21" name="AutoShape 21"/>
          <p:cNvSpPr/>
          <p:nvPr/>
        </p:nvSpPr>
        <p:spPr>
          <a:xfrm>
            <a:off x="4869778" y="4499371"/>
            <a:ext cx="304724" cy="304800"/>
          </a:xfrm>
          <a:prstGeom prst="ellipse">
            <a:avLst/>
          </a:prstGeom>
          <a:blipFill rotWithShape="1">
            <a:blip r:embed="rId6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22" name="TextBox 22"/>
          <p:cNvSpPr txBox="1"/>
          <p:nvPr/>
        </p:nvSpPr>
        <p:spPr>
          <a:xfrm>
            <a:off x="4869778" y="4499371"/>
            <a:ext cx="304724" cy="3048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ctr" anchorCtr="1"/>
          <a:lstStyle/>
          <a:p>
            <a:pPr algn="ctr">
              <a:defRPr/>
            </a:pPr>
            <a:r>
              <a:rPr lang="en-US" sz="1100" b="1" i="0" strike="noStrike">
                <a:solidFill>
                  <a:srgbClr val="34D399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</a:t>
            </a:r>
            <a:endParaRPr lang="en-US" sz="1100"/>
          </a:p>
        </p:txBody>
      </p:sp>
      <p:sp>
        <p:nvSpPr>
          <p:cNvPr id="23" name="TextBox 23"/>
          <p:cNvSpPr txBox="1"/>
          <p:nvPr/>
        </p:nvSpPr>
        <p:spPr>
          <a:xfrm>
            <a:off x="5288773" y="4556521"/>
            <a:ext cx="2457134" cy="1905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400" b="1" i="0" strike="noStrike">
                <a:solidFill>
                  <a:srgbClr val="D1FAE5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第三阶段 (5-10 年)：全球运营</a:t>
            </a:r>
            <a:endParaRPr lang="en-US" sz="1100"/>
          </a:p>
        </p:txBody>
      </p:sp>
      <p:sp>
        <p:nvSpPr>
          <p:cNvPr id="24" name="TextBox 24"/>
          <p:cNvSpPr txBox="1"/>
          <p:nvPr/>
        </p:nvSpPr>
        <p:spPr>
          <a:xfrm>
            <a:off x="5288773" y="4889898"/>
            <a:ext cx="6281209" cy="1524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100" b="0" i="0" strike="noStrike">
                <a:solidFill>
                  <a:srgbClr val="D1D5D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走向全球，在</a:t>
            </a:r>
            <a:r>
              <a:rPr sz="1100" b="1" i="0" strike="noStrike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硅谷、伦敦、新加坡</a:t>
            </a:r>
            <a:r>
              <a:rPr sz="1100" b="0" i="0" strike="noStrike">
                <a:solidFill>
                  <a:srgbClr val="D1D5D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建立国际中心，实现全球化运营与资源互通。</a:t>
            </a:r>
            <a:endParaRPr lang="en-US" sz="1100"/>
          </a:p>
        </p:txBody>
      </p:sp>
      <p:sp>
        <p:nvSpPr>
          <p:cNvPr id="25" name="AutoShape 25"/>
          <p:cNvSpPr/>
          <p:nvPr/>
        </p:nvSpPr>
        <p:spPr>
          <a:xfrm>
            <a:off x="4707894" y="5638800"/>
            <a:ext cx="3437665" cy="762000"/>
          </a:xfrm>
          <a:prstGeom prst="roundRect">
            <a:avLst>
              <a:gd name="adj" fmla="val 12000"/>
            </a:avLst>
          </a:prstGeom>
          <a:blipFill rotWithShape="1">
            <a:blip r:embed="rId7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26" name="AutoShape 26"/>
          <p:cNvSpPr/>
          <p:nvPr/>
        </p:nvSpPr>
        <p:spPr>
          <a:xfrm>
            <a:off x="4831687" y="5798542"/>
            <a:ext cx="88977" cy="118666"/>
          </a:xfrm>
          <a:custGeom>
            <a:avLst/>
            <a:gdLst/>
            <a:ahLst/>
            <a:cxnLst/>
            <a:rect l="l" t="t" r="r" b="b"/>
            <a:pathLst>
              <a:path w="7498" h="10000">
                <a:moveTo>
                  <a:pt x="1250" y="0"/>
                </a:moveTo>
                <a:cubicBezTo>
                  <a:pt x="560" y="0"/>
                  <a:pt x="0" y="561"/>
                  <a:pt x="0" y="1250"/>
                </a:cubicBezTo>
                <a:lnTo>
                  <a:pt x="0" y="8750"/>
                </a:lnTo>
                <a:cubicBezTo>
                  <a:pt x="0" y="9439"/>
                  <a:pt x="560" y="10000"/>
                  <a:pt x="1250" y="10000"/>
                </a:cubicBezTo>
                <a:lnTo>
                  <a:pt x="6248" y="10000"/>
                </a:lnTo>
                <a:cubicBezTo>
                  <a:pt x="6938" y="10000"/>
                  <a:pt x="7498" y="9439"/>
                  <a:pt x="7498" y="8750"/>
                </a:cubicBezTo>
                <a:lnTo>
                  <a:pt x="7498" y="1250"/>
                </a:lnTo>
                <a:cubicBezTo>
                  <a:pt x="7498" y="561"/>
                  <a:pt x="6938" y="0"/>
                  <a:pt x="6248" y="0"/>
                </a:cubicBezTo>
                <a:lnTo>
                  <a:pt x="1250" y="0"/>
                </a:lnTo>
                <a:close/>
                <a:moveTo>
                  <a:pt x="1875" y="1250"/>
                </a:moveTo>
                <a:lnTo>
                  <a:pt x="5624" y="1250"/>
                </a:lnTo>
                <a:cubicBezTo>
                  <a:pt x="5969" y="1250"/>
                  <a:pt x="6248" y="1529"/>
                  <a:pt x="6248" y="1875"/>
                </a:cubicBezTo>
                <a:lnTo>
                  <a:pt x="6248" y="2500"/>
                </a:lnTo>
                <a:cubicBezTo>
                  <a:pt x="6248" y="2846"/>
                  <a:pt x="5969" y="3125"/>
                  <a:pt x="5624" y="3125"/>
                </a:cubicBezTo>
                <a:lnTo>
                  <a:pt x="1875" y="3125"/>
                </a:lnTo>
                <a:cubicBezTo>
                  <a:pt x="1529" y="3125"/>
                  <a:pt x="1250" y="2846"/>
                  <a:pt x="1250" y="2500"/>
                </a:cubicBezTo>
                <a:lnTo>
                  <a:pt x="1250" y="1875"/>
                </a:lnTo>
                <a:cubicBezTo>
                  <a:pt x="1250" y="1529"/>
                  <a:pt x="1529" y="1250"/>
                  <a:pt x="1875" y="1250"/>
                </a:cubicBezTo>
                <a:close/>
                <a:moveTo>
                  <a:pt x="2187" y="4531"/>
                </a:moveTo>
                <a:cubicBezTo>
                  <a:pt x="2187" y="4790"/>
                  <a:pt x="1977" y="5000"/>
                  <a:pt x="1718" y="5000"/>
                </a:cubicBezTo>
                <a:cubicBezTo>
                  <a:pt x="1460" y="5000"/>
                  <a:pt x="1250" y="4790"/>
                  <a:pt x="1250" y="4531"/>
                </a:cubicBezTo>
                <a:cubicBezTo>
                  <a:pt x="1250" y="4273"/>
                  <a:pt x="1460" y="4063"/>
                  <a:pt x="1718" y="4063"/>
                </a:cubicBezTo>
                <a:cubicBezTo>
                  <a:pt x="1977" y="4063"/>
                  <a:pt x="2187" y="4273"/>
                  <a:pt x="2187" y="4531"/>
                </a:cubicBezTo>
                <a:close/>
                <a:moveTo>
                  <a:pt x="3749" y="5000"/>
                </a:moveTo>
                <a:cubicBezTo>
                  <a:pt x="3490" y="5000"/>
                  <a:pt x="3280" y="4790"/>
                  <a:pt x="3280" y="4531"/>
                </a:cubicBezTo>
                <a:cubicBezTo>
                  <a:pt x="3280" y="4273"/>
                  <a:pt x="3490" y="4063"/>
                  <a:pt x="3749" y="4063"/>
                </a:cubicBezTo>
                <a:cubicBezTo>
                  <a:pt x="4008" y="4063"/>
                  <a:pt x="4218" y="4273"/>
                  <a:pt x="4218" y="4531"/>
                </a:cubicBezTo>
                <a:cubicBezTo>
                  <a:pt x="4218" y="4790"/>
                  <a:pt x="4008" y="5000"/>
                  <a:pt x="3749" y="5000"/>
                </a:cubicBezTo>
                <a:close/>
                <a:moveTo>
                  <a:pt x="6248" y="4531"/>
                </a:moveTo>
                <a:cubicBezTo>
                  <a:pt x="6248" y="4790"/>
                  <a:pt x="6038" y="5000"/>
                  <a:pt x="5780" y="5000"/>
                </a:cubicBezTo>
                <a:cubicBezTo>
                  <a:pt x="5521" y="5000"/>
                  <a:pt x="5311" y="4790"/>
                  <a:pt x="5311" y="4531"/>
                </a:cubicBezTo>
                <a:cubicBezTo>
                  <a:pt x="5311" y="4273"/>
                  <a:pt x="5521" y="4063"/>
                  <a:pt x="5780" y="4063"/>
                </a:cubicBezTo>
                <a:cubicBezTo>
                  <a:pt x="6038" y="4063"/>
                  <a:pt x="6248" y="4273"/>
                  <a:pt x="6248" y="4531"/>
                </a:cubicBezTo>
                <a:close/>
                <a:moveTo>
                  <a:pt x="1718" y="6875"/>
                </a:moveTo>
                <a:cubicBezTo>
                  <a:pt x="1460" y="6875"/>
                  <a:pt x="1250" y="6665"/>
                  <a:pt x="1250" y="6406"/>
                </a:cubicBezTo>
                <a:cubicBezTo>
                  <a:pt x="1250" y="6148"/>
                  <a:pt x="1460" y="5938"/>
                  <a:pt x="1718" y="5938"/>
                </a:cubicBezTo>
                <a:cubicBezTo>
                  <a:pt x="1977" y="5938"/>
                  <a:pt x="2187" y="6148"/>
                  <a:pt x="2187" y="6406"/>
                </a:cubicBezTo>
                <a:cubicBezTo>
                  <a:pt x="2187" y="6665"/>
                  <a:pt x="1977" y="6875"/>
                  <a:pt x="1718" y="6875"/>
                </a:cubicBezTo>
                <a:close/>
                <a:moveTo>
                  <a:pt x="4218" y="6406"/>
                </a:moveTo>
                <a:cubicBezTo>
                  <a:pt x="4218" y="6665"/>
                  <a:pt x="4008" y="6875"/>
                  <a:pt x="3749" y="6875"/>
                </a:cubicBezTo>
                <a:cubicBezTo>
                  <a:pt x="3490" y="6875"/>
                  <a:pt x="3280" y="6665"/>
                  <a:pt x="3280" y="6406"/>
                </a:cubicBezTo>
                <a:cubicBezTo>
                  <a:pt x="3280" y="6148"/>
                  <a:pt x="3490" y="5938"/>
                  <a:pt x="3749" y="5938"/>
                </a:cubicBezTo>
                <a:cubicBezTo>
                  <a:pt x="4008" y="5938"/>
                  <a:pt x="4218" y="6148"/>
                  <a:pt x="4218" y="6406"/>
                </a:cubicBezTo>
                <a:close/>
                <a:moveTo>
                  <a:pt x="5780" y="6875"/>
                </a:moveTo>
                <a:cubicBezTo>
                  <a:pt x="5521" y="6875"/>
                  <a:pt x="5311" y="6665"/>
                  <a:pt x="5311" y="6406"/>
                </a:cubicBezTo>
                <a:cubicBezTo>
                  <a:pt x="5311" y="6148"/>
                  <a:pt x="5521" y="5938"/>
                  <a:pt x="5780" y="5938"/>
                </a:cubicBezTo>
                <a:cubicBezTo>
                  <a:pt x="6038" y="5938"/>
                  <a:pt x="6248" y="6148"/>
                  <a:pt x="6248" y="6406"/>
                </a:cubicBezTo>
                <a:cubicBezTo>
                  <a:pt x="6248" y="6665"/>
                  <a:pt x="6038" y="6875"/>
                  <a:pt x="5780" y="6875"/>
                </a:cubicBezTo>
                <a:close/>
                <a:moveTo>
                  <a:pt x="1250" y="8281"/>
                </a:moveTo>
                <a:cubicBezTo>
                  <a:pt x="1250" y="8021"/>
                  <a:pt x="1459" y="7813"/>
                  <a:pt x="1718" y="7813"/>
                </a:cubicBezTo>
                <a:lnTo>
                  <a:pt x="3905" y="7813"/>
                </a:lnTo>
                <a:cubicBezTo>
                  <a:pt x="4165" y="7813"/>
                  <a:pt x="4374" y="8021"/>
                  <a:pt x="4374" y="8281"/>
                </a:cubicBezTo>
                <a:cubicBezTo>
                  <a:pt x="4374" y="8540"/>
                  <a:pt x="4164" y="8750"/>
                  <a:pt x="3905" y="8750"/>
                </a:cubicBezTo>
                <a:lnTo>
                  <a:pt x="1718" y="8750"/>
                </a:lnTo>
                <a:cubicBezTo>
                  <a:pt x="1459" y="8750"/>
                  <a:pt x="1250" y="8541"/>
                  <a:pt x="1250" y="8281"/>
                </a:cubicBezTo>
                <a:close/>
                <a:moveTo>
                  <a:pt x="5780" y="7813"/>
                </a:moveTo>
                <a:cubicBezTo>
                  <a:pt x="6039" y="7813"/>
                  <a:pt x="6248" y="8021"/>
                  <a:pt x="6248" y="8281"/>
                </a:cubicBezTo>
                <a:cubicBezTo>
                  <a:pt x="6248" y="8540"/>
                  <a:pt x="6038" y="8750"/>
                  <a:pt x="5780" y="8750"/>
                </a:cubicBezTo>
                <a:cubicBezTo>
                  <a:pt x="5521" y="8750"/>
                  <a:pt x="5311" y="8540"/>
                  <a:pt x="5311" y="8281"/>
                </a:cubicBezTo>
                <a:cubicBezTo>
                  <a:pt x="5311" y="8023"/>
                  <a:pt x="5521" y="7813"/>
                  <a:pt x="5780" y="7813"/>
                </a:cubicBezTo>
                <a:close/>
              </a:path>
            </a:pathLst>
          </a:custGeom>
          <a:solidFill>
            <a:srgbClr val="A5B4FC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27" name="TextBox 27"/>
          <p:cNvSpPr txBox="1"/>
          <p:nvPr/>
        </p:nvSpPr>
        <p:spPr>
          <a:xfrm>
            <a:off x="4996845" y="5781675"/>
            <a:ext cx="3022985" cy="1524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ctr" anchorCtr="0"/>
          <a:lstStyle/>
          <a:p>
            <a:pPr algn="l">
              <a:defRPr/>
            </a:pPr>
            <a:r>
              <a:rPr lang="en-US" sz="1100" b="1" i="0" strike="noStrike">
                <a:solidFill>
                  <a:srgbClr val="A5B4F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独立核算</a:t>
            </a:r>
            <a:endParaRPr lang="en-US" sz="1100"/>
          </a:p>
        </p:txBody>
      </p:sp>
      <p:sp>
        <p:nvSpPr>
          <p:cNvPr id="28" name="TextBox 28"/>
          <p:cNvSpPr txBox="1"/>
          <p:nvPr/>
        </p:nvSpPr>
        <p:spPr>
          <a:xfrm>
            <a:off x="4831687" y="5991225"/>
            <a:ext cx="3332917" cy="27622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900" b="0" i="0" strike="noStrike">
                <a:solidFill>
                  <a:srgbClr val="9CA3A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每个产业园为独立利润中心，共享集团技术栈、客户资源与品</a:t>
            </a:r>
            <a:endParaRPr lang="en-US" sz="1100"/>
          </a:p>
          <a:p>
            <a:pPr algn="l"/>
            <a:r>
              <a:rPr sz="900" b="0" i="0" strike="noStrike">
                <a:solidFill>
                  <a:srgbClr val="9CA3A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牌背书。</a:t>
            </a:r>
            <a:endParaRPr sz="900" b="0" i="0" strike="noStrike">
              <a:solidFill>
                <a:srgbClr val="9CA3AF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9" name="AutoShape 29"/>
          <p:cNvSpPr/>
          <p:nvPr/>
        </p:nvSpPr>
        <p:spPr>
          <a:xfrm>
            <a:off x="8295987" y="5638800"/>
            <a:ext cx="3437665" cy="762000"/>
          </a:xfrm>
          <a:prstGeom prst="roundRect">
            <a:avLst>
              <a:gd name="adj" fmla="val 12000"/>
            </a:avLst>
          </a:prstGeom>
          <a:blipFill rotWithShape="1">
            <a:blip r:embed="rId8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30" name="AutoShape 30"/>
          <p:cNvSpPr/>
          <p:nvPr/>
        </p:nvSpPr>
        <p:spPr>
          <a:xfrm>
            <a:off x="8419780" y="5798542"/>
            <a:ext cx="88977" cy="118666"/>
          </a:xfrm>
          <a:custGeom>
            <a:avLst/>
            <a:gdLst/>
            <a:ahLst/>
            <a:cxnLst/>
            <a:rect l="l" t="t" r="r" b="b"/>
            <a:pathLst>
              <a:path w="7498" h="10000">
                <a:moveTo>
                  <a:pt x="1250" y="0"/>
                </a:moveTo>
                <a:cubicBezTo>
                  <a:pt x="560" y="0"/>
                  <a:pt x="0" y="561"/>
                  <a:pt x="0" y="1250"/>
                </a:cubicBezTo>
                <a:lnTo>
                  <a:pt x="0" y="8750"/>
                </a:lnTo>
                <a:cubicBezTo>
                  <a:pt x="0" y="9439"/>
                  <a:pt x="560" y="10000"/>
                  <a:pt x="1250" y="10000"/>
                </a:cubicBezTo>
                <a:lnTo>
                  <a:pt x="6248" y="10000"/>
                </a:lnTo>
                <a:cubicBezTo>
                  <a:pt x="6938" y="10000"/>
                  <a:pt x="7498" y="9439"/>
                  <a:pt x="7498" y="8750"/>
                </a:cubicBezTo>
                <a:lnTo>
                  <a:pt x="7498" y="1250"/>
                </a:lnTo>
                <a:cubicBezTo>
                  <a:pt x="7498" y="561"/>
                  <a:pt x="6938" y="0"/>
                  <a:pt x="6248" y="0"/>
                </a:cubicBezTo>
                <a:lnTo>
                  <a:pt x="1250" y="0"/>
                </a:lnTo>
                <a:close/>
                <a:moveTo>
                  <a:pt x="3437" y="6875"/>
                </a:moveTo>
                <a:lnTo>
                  <a:pt x="4061" y="6875"/>
                </a:lnTo>
                <a:cubicBezTo>
                  <a:pt x="4407" y="6875"/>
                  <a:pt x="4686" y="7154"/>
                  <a:pt x="4686" y="7500"/>
                </a:cubicBezTo>
                <a:lnTo>
                  <a:pt x="4686" y="9063"/>
                </a:lnTo>
                <a:lnTo>
                  <a:pt x="2812" y="9063"/>
                </a:lnTo>
                <a:lnTo>
                  <a:pt x="2812" y="7500"/>
                </a:lnTo>
                <a:cubicBezTo>
                  <a:pt x="2812" y="7154"/>
                  <a:pt x="3091" y="6875"/>
                  <a:pt x="3437" y="6875"/>
                </a:cubicBezTo>
                <a:close/>
                <a:moveTo>
                  <a:pt x="1875" y="2188"/>
                </a:moveTo>
                <a:cubicBezTo>
                  <a:pt x="1875" y="2016"/>
                  <a:pt x="2015" y="1875"/>
                  <a:pt x="2187" y="1875"/>
                </a:cubicBezTo>
                <a:lnTo>
                  <a:pt x="2812" y="1875"/>
                </a:lnTo>
                <a:cubicBezTo>
                  <a:pt x="2984" y="1875"/>
                  <a:pt x="3124" y="2016"/>
                  <a:pt x="3124" y="2188"/>
                </a:cubicBezTo>
                <a:lnTo>
                  <a:pt x="3124" y="2813"/>
                </a:lnTo>
                <a:cubicBezTo>
                  <a:pt x="3124" y="2984"/>
                  <a:pt x="2984" y="3125"/>
                  <a:pt x="2812" y="3125"/>
                </a:cubicBezTo>
                <a:lnTo>
                  <a:pt x="2187" y="3125"/>
                </a:lnTo>
                <a:cubicBezTo>
                  <a:pt x="2015" y="3125"/>
                  <a:pt x="1875" y="2984"/>
                  <a:pt x="1875" y="2813"/>
                </a:cubicBezTo>
                <a:lnTo>
                  <a:pt x="1875" y="2188"/>
                </a:lnTo>
                <a:close/>
                <a:moveTo>
                  <a:pt x="4686" y="1875"/>
                </a:moveTo>
                <a:lnTo>
                  <a:pt x="5311" y="1875"/>
                </a:lnTo>
                <a:cubicBezTo>
                  <a:pt x="5483" y="1875"/>
                  <a:pt x="5624" y="2016"/>
                  <a:pt x="5624" y="2188"/>
                </a:cubicBezTo>
                <a:lnTo>
                  <a:pt x="5624" y="2813"/>
                </a:lnTo>
                <a:cubicBezTo>
                  <a:pt x="5624" y="2984"/>
                  <a:pt x="5483" y="3125"/>
                  <a:pt x="5311" y="3125"/>
                </a:cubicBezTo>
                <a:lnTo>
                  <a:pt x="4686" y="3125"/>
                </a:lnTo>
                <a:cubicBezTo>
                  <a:pt x="4514" y="3125"/>
                  <a:pt x="4374" y="2984"/>
                  <a:pt x="4374" y="2813"/>
                </a:cubicBezTo>
                <a:lnTo>
                  <a:pt x="4374" y="2188"/>
                </a:lnTo>
                <a:cubicBezTo>
                  <a:pt x="4374" y="2016"/>
                  <a:pt x="4514" y="1875"/>
                  <a:pt x="4686" y="1875"/>
                </a:cubicBezTo>
                <a:close/>
                <a:moveTo>
                  <a:pt x="1875" y="4688"/>
                </a:moveTo>
                <a:cubicBezTo>
                  <a:pt x="1875" y="4516"/>
                  <a:pt x="2015" y="4375"/>
                  <a:pt x="2187" y="4375"/>
                </a:cubicBezTo>
                <a:lnTo>
                  <a:pt x="2812" y="4375"/>
                </a:lnTo>
                <a:cubicBezTo>
                  <a:pt x="2984" y="4375"/>
                  <a:pt x="3124" y="4516"/>
                  <a:pt x="3124" y="4688"/>
                </a:cubicBezTo>
                <a:lnTo>
                  <a:pt x="3124" y="5313"/>
                </a:lnTo>
                <a:cubicBezTo>
                  <a:pt x="3124" y="5484"/>
                  <a:pt x="2984" y="5625"/>
                  <a:pt x="2812" y="5625"/>
                </a:cubicBezTo>
                <a:lnTo>
                  <a:pt x="2187" y="5625"/>
                </a:lnTo>
                <a:cubicBezTo>
                  <a:pt x="2015" y="5625"/>
                  <a:pt x="1875" y="5484"/>
                  <a:pt x="1875" y="5313"/>
                </a:cubicBezTo>
                <a:lnTo>
                  <a:pt x="1875" y="4688"/>
                </a:lnTo>
                <a:close/>
                <a:moveTo>
                  <a:pt x="4686" y="4375"/>
                </a:moveTo>
                <a:lnTo>
                  <a:pt x="5311" y="4375"/>
                </a:lnTo>
                <a:cubicBezTo>
                  <a:pt x="5483" y="4375"/>
                  <a:pt x="5624" y="4516"/>
                  <a:pt x="5624" y="4688"/>
                </a:cubicBezTo>
                <a:lnTo>
                  <a:pt x="5624" y="5313"/>
                </a:lnTo>
                <a:cubicBezTo>
                  <a:pt x="5624" y="5484"/>
                  <a:pt x="5483" y="5625"/>
                  <a:pt x="5311" y="5625"/>
                </a:cubicBezTo>
                <a:lnTo>
                  <a:pt x="4686" y="5625"/>
                </a:lnTo>
                <a:cubicBezTo>
                  <a:pt x="4514" y="5625"/>
                  <a:pt x="4374" y="5484"/>
                  <a:pt x="4374" y="5313"/>
                </a:cubicBezTo>
                <a:lnTo>
                  <a:pt x="4374" y="4688"/>
                </a:lnTo>
                <a:cubicBezTo>
                  <a:pt x="4374" y="4516"/>
                  <a:pt x="4514" y="4375"/>
                  <a:pt x="4686" y="4375"/>
                </a:cubicBezTo>
                <a:close/>
              </a:path>
            </a:pathLst>
          </a:custGeom>
          <a:solidFill>
            <a:srgbClr val="A5B4FC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31" name="TextBox 31"/>
          <p:cNvSpPr txBox="1"/>
          <p:nvPr/>
        </p:nvSpPr>
        <p:spPr>
          <a:xfrm>
            <a:off x="8584938" y="5781675"/>
            <a:ext cx="3023133" cy="1524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ctr" anchorCtr="0"/>
          <a:lstStyle/>
          <a:p>
            <a:pPr algn="l">
              <a:defRPr/>
            </a:pPr>
            <a:r>
              <a:rPr lang="en-US" sz="1100" b="1" i="0" strike="noStrike">
                <a:solidFill>
                  <a:srgbClr val="A5B4F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功能配置</a:t>
            </a:r>
            <a:endParaRPr lang="en-US" sz="1100"/>
          </a:p>
        </p:txBody>
      </p:sp>
      <p:sp>
        <p:nvSpPr>
          <p:cNvPr id="32" name="TextBox 32"/>
          <p:cNvSpPr txBox="1"/>
          <p:nvPr/>
        </p:nvSpPr>
        <p:spPr>
          <a:xfrm>
            <a:off x="8419780" y="5991225"/>
            <a:ext cx="3332917" cy="27622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900" b="0" i="0" strike="noStrike">
                <a:solidFill>
                  <a:srgbClr val="9CA3A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办公空间、实验室、会议室、生活配套、展示中心，打造一站</a:t>
            </a:r>
            <a:endParaRPr lang="en-US" sz="1100"/>
          </a:p>
          <a:p>
            <a:pPr algn="l"/>
            <a:r>
              <a:rPr sz="900" b="0" i="0" strike="noStrike">
                <a:solidFill>
                  <a:srgbClr val="9CA3A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式技术创业社区。</a:t>
            </a:r>
            <a:endParaRPr sz="900" b="0" i="0" strike="noStrike">
              <a:solidFill>
                <a:srgbClr val="9CA3AF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00000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3" name="AutoShape 3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gradFill>
            <a:gsLst>
              <a:gs pos="0">
                <a:srgbClr val="0F172A">
                  <a:alpha val="100000"/>
                </a:srgbClr>
              </a:gs>
              <a:gs pos="50000">
                <a:srgbClr val="312E81">
                  <a:alpha val="100000"/>
                </a:srgbClr>
              </a:gs>
              <a:gs pos="100000">
                <a:srgbClr val="1E293B">
                  <a:alpha val="100000"/>
                </a:srgbClr>
              </a:gs>
            </a:gsLst>
            <a:lin ang="8100000"/>
          </a:gradFill>
          <a:ln>
            <a:headEnd type="none"/>
            <a:tailEnd type="none"/>
          </a:ln>
        </p:spPr>
      </p:sp>
      <p:sp>
        <p:nvSpPr>
          <p:cNvPr id="4" name="TextBox 4"/>
          <p:cNvSpPr txBox="1"/>
          <p:nvPr/>
        </p:nvSpPr>
        <p:spPr>
          <a:xfrm>
            <a:off x="457086" y="447675"/>
            <a:ext cx="11274781" cy="39052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2700" b="1" i="0" strike="noStrike">
                <a:solidFill>
                  <a:srgbClr val="E0E7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技术生态：</a:t>
            </a:r>
            <a:r>
              <a:rPr sz="2700" b="1" i="0" strike="noStrike">
                <a:solidFill>
                  <a:srgbClr val="22D3EE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应用系统开发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457086" y="1047750"/>
            <a:ext cx="457086" cy="38100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22D3EE">
                  <a:alpha val="100000"/>
                </a:srgbClr>
              </a:gs>
              <a:gs pos="100000">
                <a:srgbClr val="C084FC">
                  <a:alpha val="100000"/>
                </a:srgbClr>
              </a:gs>
            </a:gsLst>
            <a:lin ang="5400000"/>
          </a:gradFill>
          <a:ln>
            <a:headEnd type="none"/>
            <a:tailEnd type="none"/>
          </a:ln>
        </p:spPr>
      </p:sp>
      <p:sp>
        <p:nvSpPr>
          <p:cNvPr id="6" name="TextBox 6"/>
          <p:cNvSpPr txBox="1"/>
          <p:nvPr/>
        </p:nvSpPr>
        <p:spPr>
          <a:xfrm>
            <a:off x="1066533" y="933450"/>
            <a:ext cx="2202849" cy="25717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800" b="0" i="0" strike="noStrike">
                <a:solidFill>
                  <a:srgbClr val="D1D5D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五大领域 · 全栈覆盖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57086" y="1447800"/>
            <a:ext cx="2133067" cy="4953000"/>
          </a:xfrm>
          <a:prstGeom prst="roundRect">
            <a:avLst>
              <a:gd name="adj" fmla="val 2296"/>
            </a:avLst>
          </a:prstGeom>
          <a:blipFill rotWithShape="1">
            <a:blip r:embed="rId1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8" name="AutoShape 8"/>
          <p:cNvSpPr/>
          <p:nvPr/>
        </p:nvSpPr>
        <p:spPr>
          <a:xfrm>
            <a:off x="657061" y="1647825"/>
            <a:ext cx="380905" cy="381000"/>
          </a:xfrm>
          <a:prstGeom prst="roundRect">
            <a:avLst>
              <a:gd name="adj" fmla="val 48012"/>
            </a:avLst>
          </a:prstGeom>
          <a:blipFill rotWithShape="1">
            <a:blip r:embed="rId2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9" name="AutoShape 9"/>
          <p:cNvSpPr/>
          <p:nvPr/>
        </p:nvSpPr>
        <p:spPr>
          <a:xfrm>
            <a:off x="780706" y="1749326"/>
            <a:ext cx="133466" cy="177998"/>
          </a:xfrm>
          <a:custGeom>
            <a:avLst/>
            <a:gdLst/>
            <a:ahLst/>
            <a:cxnLst/>
            <a:rect l="l" t="t" r="r" b="b"/>
            <a:pathLst>
              <a:path w="7498" h="10000">
                <a:moveTo>
                  <a:pt x="1250" y="0"/>
                </a:moveTo>
                <a:cubicBezTo>
                  <a:pt x="560" y="0"/>
                  <a:pt x="0" y="561"/>
                  <a:pt x="0" y="1250"/>
                </a:cubicBezTo>
                <a:lnTo>
                  <a:pt x="0" y="8750"/>
                </a:lnTo>
                <a:cubicBezTo>
                  <a:pt x="0" y="9439"/>
                  <a:pt x="560" y="10000"/>
                  <a:pt x="1250" y="10000"/>
                </a:cubicBezTo>
                <a:lnTo>
                  <a:pt x="6248" y="10000"/>
                </a:lnTo>
                <a:cubicBezTo>
                  <a:pt x="6938" y="10000"/>
                  <a:pt x="7498" y="9439"/>
                  <a:pt x="7498" y="8750"/>
                </a:cubicBezTo>
                <a:lnTo>
                  <a:pt x="7498" y="1250"/>
                </a:lnTo>
                <a:cubicBezTo>
                  <a:pt x="7498" y="561"/>
                  <a:pt x="6938" y="0"/>
                  <a:pt x="6248" y="0"/>
                </a:cubicBezTo>
                <a:lnTo>
                  <a:pt x="1250" y="0"/>
                </a:lnTo>
                <a:close/>
                <a:moveTo>
                  <a:pt x="3437" y="6875"/>
                </a:moveTo>
                <a:lnTo>
                  <a:pt x="4061" y="6875"/>
                </a:lnTo>
                <a:cubicBezTo>
                  <a:pt x="4407" y="6875"/>
                  <a:pt x="4686" y="7154"/>
                  <a:pt x="4686" y="7500"/>
                </a:cubicBezTo>
                <a:lnTo>
                  <a:pt x="4686" y="9063"/>
                </a:lnTo>
                <a:lnTo>
                  <a:pt x="2812" y="9063"/>
                </a:lnTo>
                <a:lnTo>
                  <a:pt x="2812" y="7500"/>
                </a:lnTo>
                <a:cubicBezTo>
                  <a:pt x="2812" y="7154"/>
                  <a:pt x="3091" y="6875"/>
                  <a:pt x="3437" y="6875"/>
                </a:cubicBezTo>
                <a:close/>
                <a:moveTo>
                  <a:pt x="1875" y="2188"/>
                </a:moveTo>
                <a:cubicBezTo>
                  <a:pt x="1875" y="2016"/>
                  <a:pt x="2015" y="1875"/>
                  <a:pt x="2187" y="1875"/>
                </a:cubicBezTo>
                <a:lnTo>
                  <a:pt x="2812" y="1875"/>
                </a:lnTo>
                <a:cubicBezTo>
                  <a:pt x="2984" y="1875"/>
                  <a:pt x="3124" y="2016"/>
                  <a:pt x="3124" y="2188"/>
                </a:cubicBezTo>
                <a:lnTo>
                  <a:pt x="3124" y="2813"/>
                </a:lnTo>
                <a:cubicBezTo>
                  <a:pt x="3124" y="2984"/>
                  <a:pt x="2984" y="3125"/>
                  <a:pt x="2812" y="3125"/>
                </a:cubicBezTo>
                <a:lnTo>
                  <a:pt x="2187" y="3125"/>
                </a:lnTo>
                <a:cubicBezTo>
                  <a:pt x="2015" y="3125"/>
                  <a:pt x="1875" y="2984"/>
                  <a:pt x="1875" y="2813"/>
                </a:cubicBezTo>
                <a:lnTo>
                  <a:pt x="1875" y="2188"/>
                </a:lnTo>
                <a:close/>
                <a:moveTo>
                  <a:pt x="4686" y="1875"/>
                </a:moveTo>
                <a:lnTo>
                  <a:pt x="5311" y="1875"/>
                </a:lnTo>
                <a:cubicBezTo>
                  <a:pt x="5483" y="1875"/>
                  <a:pt x="5624" y="2016"/>
                  <a:pt x="5624" y="2188"/>
                </a:cubicBezTo>
                <a:lnTo>
                  <a:pt x="5624" y="2813"/>
                </a:lnTo>
                <a:cubicBezTo>
                  <a:pt x="5624" y="2984"/>
                  <a:pt x="5483" y="3125"/>
                  <a:pt x="5311" y="3125"/>
                </a:cubicBezTo>
                <a:lnTo>
                  <a:pt x="4686" y="3125"/>
                </a:lnTo>
                <a:cubicBezTo>
                  <a:pt x="4514" y="3125"/>
                  <a:pt x="4374" y="2984"/>
                  <a:pt x="4374" y="2813"/>
                </a:cubicBezTo>
                <a:lnTo>
                  <a:pt x="4374" y="2188"/>
                </a:lnTo>
                <a:cubicBezTo>
                  <a:pt x="4374" y="2016"/>
                  <a:pt x="4514" y="1875"/>
                  <a:pt x="4686" y="1875"/>
                </a:cubicBezTo>
                <a:close/>
                <a:moveTo>
                  <a:pt x="1875" y="4688"/>
                </a:moveTo>
                <a:cubicBezTo>
                  <a:pt x="1875" y="4516"/>
                  <a:pt x="2015" y="4375"/>
                  <a:pt x="2187" y="4375"/>
                </a:cubicBezTo>
                <a:lnTo>
                  <a:pt x="2812" y="4375"/>
                </a:lnTo>
                <a:cubicBezTo>
                  <a:pt x="2984" y="4375"/>
                  <a:pt x="3124" y="4516"/>
                  <a:pt x="3124" y="4688"/>
                </a:cubicBezTo>
                <a:lnTo>
                  <a:pt x="3124" y="5313"/>
                </a:lnTo>
                <a:cubicBezTo>
                  <a:pt x="3124" y="5484"/>
                  <a:pt x="2984" y="5625"/>
                  <a:pt x="2812" y="5625"/>
                </a:cubicBezTo>
                <a:lnTo>
                  <a:pt x="2187" y="5625"/>
                </a:lnTo>
                <a:cubicBezTo>
                  <a:pt x="2015" y="5625"/>
                  <a:pt x="1875" y="5484"/>
                  <a:pt x="1875" y="5313"/>
                </a:cubicBezTo>
                <a:lnTo>
                  <a:pt x="1875" y="4688"/>
                </a:lnTo>
                <a:close/>
                <a:moveTo>
                  <a:pt x="4686" y="4375"/>
                </a:moveTo>
                <a:lnTo>
                  <a:pt x="5311" y="4375"/>
                </a:lnTo>
                <a:cubicBezTo>
                  <a:pt x="5483" y="4375"/>
                  <a:pt x="5624" y="4516"/>
                  <a:pt x="5624" y="4688"/>
                </a:cubicBezTo>
                <a:lnTo>
                  <a:pt x="5624" y="5313"/>
                </a:lnTo>
                <a:cubicBezTo>
                  <a:pt x="5624" y="5484"/>
                  <a:pt x="5483" y="5625"/>
                  <a:pt x="5311" y="5625"/>
                </a:cubicBezTo>
                <a:lnTo>
                  <a:pt x="4686" y="5625"/>
                </a:lnTo>
                <a:cubicBezTo>
                  <a:pt x="4514" y="5625"/>
                  <a:pt x="4374" y="5484"/>
                  <a:pt x="4374" y="5313"/>
                </a:cubicBezTo>
                <a:lnTo>
                  <a:pt x="4374" y="4688"/>
                </a:lnTo>
                <a:cubicBezTo>
                  <a:pt x="4374" y="4516"/>
                  <a:pt x="4514" y="4375"/>
                  <a:pt x="4686" y="4375"/>
                </a:cubicBezTo>
                <a:close/>
              </a:path>
            </a:pathLst>
          </a:custGeom>
          <a:solidFill>
            <a:srgbClr val="22D3EE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10" name="TextBox 10"/>
          <p:cNvSpPr txBox="1"/>
          <p:nvPr/>
        </p:nvSpPr>
        <p:spPr>
          <a:xfrm>
            <a:off x="1152237" y="1733550"/>
            <a:ext cx="1047488" cy="20955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500" b="1" i="0" strike="noStrike">
                <a:solidFill>
                  <a:srgbClr val="CFFAFE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企业数字化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657061" y="3678180"/>
            <a:ext cx="88977" cy="101713"/>
          </a:xfrm>
          <a:custGeom>
            <a:avLst/>
            <a:gdLst/>
            <a:ahLst/>
            <a:cxnLst/>
            <a:rect l="l" t="t" r="r" b="b"/>
            <a:pathLst>
              <a:path w="8748" h="10000">
                <a:moveTo>
                  <a:pt x="8604" y="2"/>
                </a:moveTo>
                <a:cubicBezTo>
                  <a:pt x="8894" y="256"/>
                  <a:pt x="8958" y="744"/>
                  <a:pt x="8748" y="1093"/>
                </a:cubicBezTo>
                <a:lnTo>
                  <a:pt x="3570" y="9680"/>
                </a:lnTo>
                <a:cubicBezTo>
                  <a:pt x="3459" y="9866"/>
                  <a:pt x="3287" y="9980"/>
                  <a:pt x="3097" y="10000"/>
                </a:cubicBezTo>
                <a:cubicBezTo>
                  <a:pt x="2908" y="10018"/>
                  <a:pt x="2723" y="9935"/>
                  <a:pt x="2589" y="9773"/>
                </a:cubicBezTo>
                <a:lnTo>
                  <a:pt x="0" y="6650"/>
                </a:lnTo>
                <a:cubicBezTo>
                  <a:pt x="-253" y="6345"/>
                  <a:pt x="-253" y="5850"/>
                  <a:pt x="0" y="5545"/>
                </a:cubicBezTo>
                <a:cubicBezTo>
                  <a:pt x="253" y="5240"/>
                  <a:pt x="663" y="5240"/>
                  <a:pt x="916" y="5545"/>
                </a:cubicBezTo>
                <a:lnTo>
                  <a:pt x="2969" y="8021"/>
                </a:lnTo>
                <a:lnTo>
                  <a:pt x="7702" y="173"/>
                </a:lnTo>
                <a:cubicBezTo>
                  <a:pt x="7913" y="-176"/>
                  <a:pt x="8317" y="-254"/>
                  <a:pt x="8606" y="0"/>
                </a:cubicBezTo>
                <a:close/>
              </a:path>
            </a:pathLst>
          </a:custGeom>
          <a:solidFill>
            <a:srgbClr val="06B6D4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12" name="TextBox 12"/>
          <p:cNvSpPr txBox="1"/>
          <p:nvPr/>
        </p:nvSpPr>
        <p:spPr>
          <a:xfrm>
            <a:off x="822218" y="3624262"/>
            <a:ext cx="1664524" cy="335756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100" b="0" i="0" strike="noStrike">
                <a:solidFill>
                  <a:srgbClr val="D1D5D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ERP/CRM/OA 定制解决方</a:t>
            </a:r>
            <a:endParaRPr lang="en-US" sz="1100"/>
          </a:p>
          <a:p>
            <a:pPr algn="l"/>
            <a:r>
              <a:rPr sz="1100" b="0" i="0" strike="noStrike">
                <a:solidFill>
                  <a:srgbClr val="D1D5D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案</a:t>
            </a:r>
            <a:endParaRPr sz="1100" b="0" i="0" strike="noStrike">
              <a:solidFill>
                <a:srgbClr val="D1D5DB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" name="AutoShape 13"/>
          <p:cNvSpPr/>
          <p:nvPr/>
        </p:nvSpPr>
        <p:spPr>
          <a:xfrm>
            <a:off x="657061" y="4159193"/>
            <a:ext cx="88977" cy="101713"/>
          </a:xfrm>
          <a:custGeom>
            <a:avLst/>
            <a:gdLst/>
            <a:ahLst/>
            <a:cxnLst/>
            <a:rect l="l" t="t" r="r" b="b"/>
            <a:pathLst>
              <a:path w="8748" h="10000">
                <a:moveTo>
                  <a:pt x="8604" y="2"/>
                </a:moveTo>
                <a:cubicBezTo>
                  <a:pt x="8894" y="256"/>
                  <a:pt x="8958" y="744"/>
                  <a:pt x="8748" y="1093"/>
                </a:cubicBezTo>
                <a:lnTo>
                  <a:pt x="3570" y="9680"/>
                </a:lnTo>
                <a:cubicBezTo>
                  <a:pt x="3459" y="9866"/>
                  <a:pt x="3287" y="9980"/>
                  <a:pt x="3097" y="10000"/>
                </a:cubicBezTo>
                <a:cubicBezTo>
                  <a:pt x="2908" y="10018"/>
                  <a:pt x="2723" y="9935"/>
                  <a:pt x="2589" y="9773"/>
                </a:cubicBezTo>
                <a:lnTo>
                  <a:pt x="0" y="6650"/>
                </a:lnTo>
                <a:cubicBezTo>
                  <a:pt x="-253" y="6345"/>
                  <a:pt x="-253" y="5850"/>
                  <a:pt x="0" y="5545"/>
                </a:cubicBezTo>
                <a:cubicBezTo>
                  <a:pt x="253" y="5240"/>
                  <a:pt x="663" y="5240"/>
                  <a:pt x="916" y="5545"/>
                </a:cubicBezTo>
                <a:lnTo>
                  <a:pt x="2969" y="8021"/>
                </a:lnTo>
                <a:lnTo>
                  <a:pt x="7702" y="173"/>
                </a:lnTo>
                <a:cubicBezTo>
                  <a:pt x="7913" y="-176"/>
                  <a:pt x="8317" y="-254"/>
                  <a:pt x="8606" y="0"/>
                </a:cubicBezTo>
                <a:close/>
              </a:path>
            </a:pathLst>
          </a:custGeom>
          <a:solidFill>
            <a:srgbClr val="06B6D4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14" name="TextBox 14"/>
          <p:cNvSpPr txBox="1"/>
          <p:nvPr/>
        </p:nvSpPr>
        <p:spPr>
          <a:xfrm>
            <a:off x="822218" y="4105275"/>
            <a:ext cx="1590277" cy="1524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100" b="0" i="0" strike="noStrike">
                <a:solidFill>
                  <a:srgbClr val="D1D5D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传统企业数字化转型赋能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657061" y="4470350"/>
            <a:ext cx="88977" cy="88999"/>
          </a:xfrm>
          <a:custGeom>
            <a:avLst/>
            <a:gdLst/>
            <a:ahLst/>
            <a:cxnLst/>
            <a:rect l="l" t="t" r="r" b="b"/>
            <a:pathLst>
              <a:path w="9998" h="10000">
                <a:moveTo>
                  <a:pt x="1250" y="714"/>
                </a:moveTo>
                <a:cubicBezTo>
                  <a:pt x="1250" y="319"/>
                  <a:pt x="971" y="0"/>
                  <a:pt x="625" y="0"/>
                </a:cubicBezTo>
                <a:cubicBezTo>
                  <a:pt x="280" y="0"/>
                  <a:pt x="0" y="320"/>
                  <a:pt x="0" y="714"/>
                </a:cubicBezTo>
                <a:lnTo>
                  <a:pt x="0" y="8214"/>
                </a:lnTo>
                <a:cubicBezTo>
                  <a:pt x="0" y="9201"/>
                  <a:pt x="699" y="10000"/>
                  <a:pt x="1562" y="10000"/>
                </a:cubicBezTo>
                <a:lnTo>
                  <a:pt x="9373" y="10000"/>
                </a:lnTo>
                <a:cubicBezTo>
                  <a:pt x="9719" y="10000"/>
                  <a:pt x="9998" y="9681"/>
                  <a:pt x="9998" y="9286"/>
                </a:cubicBezTo>
                <a:cubicBezTo>
                  <a:pt x="9998" y="8891"/>
                  <a:pt x="9718" y="8571"/>
                  <a:pt x="9373" y="8571"/>
                </a:cubicBezTo>
                <a:lnTo>
                  <a:pt x="1562" y="8571"/>
                </a:lnTo>
                <a:cubicBezTo>
                  <a:pt x="1390" y="8571"/>
                  <a:pt x="1250" y="8411"/>
                  <a:pt x="1250" y="8214"/>
                </a:cubicBezTo>
                <a:lnTo>
                  <a:pt x="1250" y="714"/>
                </a:lnTo>
                <a:close/>
                <a:moveTo>
                  <a:pt x="9190" y="2647"/>
                </a:moveTo>
                <a:cubicBezTo>
                  <a:pt x="9434" y="2368"/>
                  <a:pt x="9434" y="1915"/>
                  <a:pt x="9190" y="1636"/>
                </a:cubicBezTo>
                <a:cubicBezTo>
                  <a:pt x="8945" y="1357"/>
                  <a:pt x="8549" y="1357"/>
                  <a:pt x="8305" y="1636"/>
                </a:cubicBezTo>
                <a:lnTo>
                  <a:pt x="6249" y="3989"/>
                </a:lnTo>
                <a:lnTo>
                  <a:pt x="5128" y="2710"/>
                </a:lnTo>
                <a:cubicBezTo>
                  <a:pt x="4884" y="2431"/>
                  <a:pt x="4487" y="2431"/>
                  <a:pt x="4243" y="2710"/>
                </a:cubicBezTo>
                <a:lnTo>
                  <a:pt x="2369" y="4853"/>
                </a:lnTo>
                <a:cubicBezTo>
                  <a:pt x="2125" y="5132"/>
                  <a:pt x="2125" y="5585"/>
                  <a:pt x="2369" y="5864"/>
                </a:cubicBezTo>
                <a:cubicBezTo>
                  <a:pt x="2613" y="6143"/>
                  <a:pt x="3009" y="6143"/>
                  <a:pt x="3253" y="5864"/>
                </a:cubicBezTo>
                <a:lnTo>
                  <a:pt x="4687" y="4225"/>
                </a:lnTo>
                <a:lnTo>
                  <a:pt x="5807" y="5507"/>
                </a:lnTo>
                <a:cubicBezTo>
                  <a:pt x="6052" y="5786"/>
                  <a:pt x="6448" y="5786"/>
                  <a:pt x="6692" y="5507"/>
                </a:cubicBezTo>
                <a:lnTo>
                  <a:pt x="9192" y="2650"/>
                </a:lnTo>
                <a:close/>
              </a:path>
            </a:pathLst>
          </a:custGeom>
          <a:solidFill>
            <a:srgbClr val="06B6D4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16" name="TextBox 16"/>
          <p:cNvSpPr txBox="1"/>
          <p:nvPr/>
        </p:nvSpPr>
        <p:spPr>
          <a:xfrm>
            <a:off x="822218" y="4410075"/>
            <a:ext cx="1590277" cy="335756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100" b="0" i="0" strike="noStrike">
                <a:solidFill>
                  <a:srgbClr val="A5F3F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案例：某制造企业效率提</a:t>
            </a:r>
            <a:endParaRPr lang="en-US" sz="1100"/>
          </a:p>
          <a:p>
            <a:pPr algn="l"/>
            <a:r>
              <a:rPr sz="1100" b="0" i="0" strike="noStrike">
                <a:solidFill>
                  <a:srgbClr val="A5F3F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升 40%</a:t>
            </a:r>
            <a:endParaRPr sz="1100" b="0" i="0" strike="noStrike">
              <a:solidFill>
                <a:srgbClr val="A5F3FC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7" name="AutoShape 17"/>
          <p:cNvSpPr/>
          <p:nvPr/>
        </p:nvSpPr>
        <p:spPr>
          <a:xfrm>
            <a:off x="2742514" y="1447800"/>
            <a:ext cx="2133067" cy="4953000"/>
          </a:xfrm>
          <a:prstGeom prst="roundRect">
            <a:avLst>
              <a:gd name="adj" fmla="val 2296"/>
            </a:avLst>
          </a:prstGeom>
          <a:blipFill rotWithShape="1">
            <a:blip r:embed="rId1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18" name="AutoShape 18"/>
          <p:cNvSpPr/>
          <p:nvPr/>
        </p:nvSpPr>
        <p:spPr>
          <a:xfrm>
            <a:off x="2942490" y="1647825"/>
            <a:ext cx="380905" cy="381000"/>
          </a:xfrm>
          <a:prstGeom prst="roundRect">
            <a:avLst>
              <a:gd name="adj" fmla="val 48012"/>
            </a:avLst>
          </a:prstGeom>
          <a:blipFill rotWithShape="1">
            <a:blip r:embed="rId3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19" name="AutoShape 19"/>
          <p:cNvSpPr/>
          <p:nvPr/>
        </p:nvSpPr>
        <p:spPr>
          <a:xfrm>
            <a:off x="3066134" y="1778992"/>
            <a:ext cx="133466" cy="118666"/>
          </a:xfrm>
          <a:custGeom>
            <a:avLst/>
            <a:gdLst/>
            <a:ahLst/>
            <a:cxnLst/>
            <a:rect l="l" t="t" r="r" b="b"/>
            <a:pathLst>
              <a:path w="11247" h="10000">
                <a:moveTo>
                  <a:pt x="6248" y="0"/>
                </a:moveTo>
                <a:cubicBezTo>
                  <a:pt x="5559" y="0"/>
                  <a:pt x="4999" y="561"/>
                  <a:pt x="4999" y="1250"/>
                </a:cubicBezTo>
                <a:lnTo>
                  <a:pt x="4999" y="1875"/>
                </a:lnTo>
                <a:lnTo>
                  <a:pt x="4061" y="1875"/>
                </a:lnTo>
                <a:lnTo>
                  <a:pt x="4061" y="469"/>
                </a:lnTo>
                <a:cubicBezTo>
                  <a:pt x="4061" y="209"/>
                  <a:pt x="3852" y="0"/>
                  <a:pt x="3593" y="0"/>
                </a:cubicBezTo>
                <a:cubicBezTo>
                  <a:pt x="3334" y="0"/>
                  <a:pt x="3124" y="210"/>
                  <a:pt x="3124" y="469"/>
                </a:cubicBezTo>
                <a:lnTo>
                  <a:pt x="3124" y="1875"/>
                </a:lnTo>
                <a:lnTo>
                  <a:pt x="1875" y="1875"/>
                </a:lnTo>
                <a:lnTo>
                  <a:pt x="1875" y="469"/>
                </a:lnTo>
                <a:cubicBezTo>
                  <a:pt x="1875" y="209"/>
                  <a:pt x="1666" y="0"/>
                  <a:pt x="1406" y="0"/>
                </a:cubicBezTo>
                <a:cubicBezTo>
                  <a:pt x="1147" y="0"/>
                  <a:pt x="937" y="210"/>
                  <a:pt x="937" y="469"/>
                </a:cubicBezTo>
                <a:lnTo>
                  <a:pt x="937" y="1914"/>
                </a:lnTo>
                <a:cubicBezTo>
                  <a:pt x="398" y="2053"/>
                  <a:pt x="0" y="2543"/>
                  <a:pt x="0" y="3125"/>
                </a:cubicBezTo>
                <a:lnTo>
                  <a:pt x="0" y="8750"/>
                </a:lnTo>
                <a:cubicBezTo>
                  <a:pt x="0" y="9439"/>
                  <a:pt x="560" y="10000"/>
                  <a:pt x="1250" y="10000"/>
                </a:cubicBezTo>
                <a:lnTo>
                  <a:pt x="9997" y="10000"/>
                </a:lnTo>
                <a:cubicBezTo>
                  <a:pt x="10687" y="10000"/>
                  <a:pt x="11247" y="9439"/>
                  <a:pt x="11247" y="8750"/>
                </a:cubicBezTo>
                <a:lnTo>
                  <a:pt x="11247" y="5000"/>
                </a:lnTo>
                <a:cubicBezTo>
                  <a:pt x="11247" y="4311"/>
                  <a:pt x="10687" y="3750"/>
                  <a:pt x="9997" y="3750"/>
                </a:cubicBezTo>
                <a:lnTo>
                  <a:pt x="8748" y="3750"/>
                </a:lnTo>
                <a:lnTo>
                  <a:pt x="8748" y="1250"/>
                </a:lnTo>
                <a:cubicBezTo>
                  <a:pt x="8748" y="561"/>
                  <a:pt x="8187" y="0"/>
                  <a:pt x="7498" y="0"/>
                </a:cubicBezTo>
                <a:lnTo>
                  <a:pt x="6248" y="0"/>
                </a:lnTo>
                <a:close/>
                <a:moveTo>
                  <a:pt x="7498" y="2188"/>
                </a:moveTo>
                <a:lnTo>
                  <a:pt x="7498" y="2813"/>
                </a:lnTo>
                <a:cubicBezTo>
                  <a:pt x="7498" y="2984"/>
                  <a:pt x="7357" y="3125"/>
                  <a:pt x="7186" y="3125"/>
                </a:cubicBezTo>
                <a:lnTo>
                  <a:pt x="6561" y="3125"/>
                </a:lnTo>
                <a:cubicBezTo>
                  <a:pt x="6389" y="3125"/>
                  <a:pt x="6248" y="2984"/>
                  <a:pt x="6248" y="2813"/>
                </a:cubicBezTo>
                <a:lnTo>
                  <a:pt x="6248" y="2188"/>
                </a:lnTo>
                <a:cubicBezTo>
                  <a:pt x="6248" y="2016"/>
                  <a:pt x="6389" y="1875"/>
                  <a:pt x="6561" y="1875"/>
                </a:cubicBezTo>
                <a:lnTo>
                  <a:pt x="7186" y="1875"/>
                </a:lnTo>
                <a:cubicBezTo>
                  <a:pt x="7357" y="1875"/>
                  <a:pt x="7498" y="2016"/>
                  <a:pt x="7498" y="2188"/>
                </a:cubicBezTo>
                <a:close/>
                <a:moveTo>
                  <a:pt x="7186" y="3750"/>
                </a:moveTo>
                <a:cubicBezTo>
                  <a:pt x="7357" y="3750"/>
                  <a:pt x="7498" y="3891"/>
                  <a:pt x="7498" y="4063"/>
                </a:cubicBezTo>
                <a:lnTo>
                  <a:pt x="7498" y="4688"/>
                </a:lnTo>
                <a:cubicBezTo>
                  <a:pt x="7498" y="4859"/>
                  <a:pt x="7357" y="5000"/>
                  <a:pt x="7186" y="5000"/>
                </a:cubicBezTo>
                <a:lnTo>
                  <a:pt x="6561" y="5000"/>
                </a:lnTo>
                <a:cubicBezTo>
                  <a:pt x="6389" y="5000"/>
                  <a:pt x="6248" y="4859"/>
                  <a:pt x="6248" y="4688"/>
                </a:cubicBezTo>
                <a:lnTo>
                  <a:pt x="6248" y="4063"/>
                </a:lnTo>
                <a:cubicBezTo>
                  <a:pt x="6248" y="3891"/>
                  <a:pt x="6389" y="3750"/>
                  <a:pt x="6561" y="3750"/>
                </a:cubicBezTo>
                <a:lnTo>
                  <a:pt x="7186" y="3750"/>
                </a:lnTo>
                <a:close/>
                <a:moveTo>
                  <a:pt x="7498" y="5938"/>
                </a:moveTo>
                <a:lnTo>
                  <a:pt x="7498" y="6563"/>
                </a:lnTo>
                <a:cubicBezTo>
                  <a:pt x="7498" y="6734"/>
                  <a:pt x="7357" y="6875"/>
                  <a:pt x="7186" y="6875"/>
                </a:cubicBezTo>
                <a:lnTo>
                  <a:pt x="6561" y="6875"/>
                </a:lnTo>
                <a:cubicBezTo>
                  <a:pt x="6389" y="6875"/>
                  <a:pt x="6248" y="6734"/>
                  <a:pt x="6248" y="6563"/>
                </a:cubicBezTo>
                <a:lnTo>
                  <a:pt x="6248" y="5938"/>
                </a:lnTo>
                <a:cubicBezTo>
                  <a:pt x="6248" y="5766"/>
                  <a:pt x="6389" y="5625"/>
                  <a:pt x="6561" y="5625"/>
                </a:cubicBezTo>
                <a:lnTo>
                  <a:pt x="7186" y="5625"/>
                </a:lnTo>
                <a:cubicBezTo>
                  <a:pt x="7357" y="5625"/>
                  <a:pt x="7498" y="5766"/>
                  <a:pt x="7498" y="5938"/>
                </a:cubicBezTo>
                <a:close/>
                <a:moveTo>
                  <a:pt x="9685" y="5625"/>
                </a:moveTo>
                <a:cubicBezTo>
                  <a:pt x="9857" y="5625"/>
                  <a:pt x="9997" y="5766"/>
                  <a:pt x="9997" y="5938"/>
                </a:cubicBezTo>
                <a:lnTo>
                  <a:pt x="9997" y="6563"/>
                </a:lnTo>
                <a:cubicBezTo>
                  <a:pt x="9997" y="6734"/>
                  <a:pt x="9857" y="6875"/>
                  <a:pt x="9685" y="6875"/>
                </a:cubicBezTo>
                <a:lnTo>
                  <a:pt x="9060" y="6875"/>
                </a:lnTo>
                <a:cubicBezTo>
                  <a:pt x="8888" y="6875"/>
                  <a:pt x="8748" y="6734"/>
                  <a:pt x="8748" y="6563"/>
                </a:cubicBezTo>
                <a:lnTo>
                  <a:pt x="8748" y="5938"/>
                </a:lnTo>
                <a:cubicBezTo>
                  <a:pt x="8748" y="5766"/>
                  <a:pt x="8888" y="5625"/>
                  <a:pt x="9060" y="5625"/>
                </a:cubicBezTo>
                <a:lnTo>
                  <a:pt x="9685" y="5625"/>
                </a:lnTo>
                <a:close/>
                <a:moveTo>
                  <a:pt x="4999" y="5938"/>
                </a:moveTo>
                <a:lnTo>
                  <a:pt x="4999" y="6563"/>
                </a:lnTo>
                <a:cubicBezTo>
                  <a:pt x="4999" y="6734"/>
                  <a:pt x="4858" y="6875"/>
                  <a:pt x="4686" y="6875"/>
                </a:cubicBezTo>
                <a:lnTo>
                  <a:pt x="4061" y="6875"/>
                </a:lnTo>
                <a:cubicBezTo>
                  <a:pt x="3890" y="6875"/>
                  <a:pt x="3749" y="6734"/>
                  <a:pt x="3749" y="6563"/>
                </a:cubicBezTo>
                <a:lnTo>
                  <a:pt x="3749" y="5938"/>
                </a:lnTo>
                <a:cubicBezTo>
                  <a:pt x="3749" y="5766"/>
                  <a:pt x="3890" y="5625"/>
                  <a:pt x="4061" y="5625"/>
                </a:cubicBezTo>
                <a:lnTo>
                  <a:pt x="4686" y="5625"/>
                </a:lnTo>
                <a:cubicBezTo>
                  <a:pt x="4858" y="5625"/>
                  <a:pt x="4999" y="5766"/>
                  <a:pt x="4999" y="5938"/>
                </a:cubicBezTo>
                <a:close/>
                <a:moveTo>
                  <a:pt x="4686" y="3750"/>
                </a:moveTo>
                <a:cubicBezTo>
                  <a:pt x="4858" y="3750"/>
                  <a:pt x="4999" y="3891"/>
                  <a:pt x="4999" y="4063"/>
                </a:cubicBezTo>
                <a:lnTo>
                  <a:pt x="4999" y="4688"/>
                </a:lnTo>
                <a:cubicBezTo>
                  <a:pt x="4999" y="4859"/>
                  <a:pt x="4858" y="5000"/>
                  <a:pt x="4686" y="5000"/>
                </a:cubicBezTo>
                <a:lnTo>
                  <a:pt x="4061" y="5000"/>
                </a:lnTo>
                <a:cubicBezTo>
                  <a:pt x="3890" y="5000"/>
                  <a:pt x="3749" y="4859"/>
                  <a:pt x="3749" y="4688"/>
                </a:cubicBezTo>
                <a:lnTo>
                  <a:pt x="3749" y="4063"/>
                </a:lnTo>
                <a:cubicBezTo>
                  <a:pt x="3749" y="3891"/>
                  <a:pt x="3890" y="3750"/>
                  <a:pt x="4061" y="3750"/>
                </a:cubicBezTo>
                <a:lnTo>
                  <a:pt x="4686" y="3750"/>
                </a:lnTo>
                <a:close/>
                <a:moveTo>
                  <a:pt x="2499" y="5938"/>
                </a:moveTo>
                <a:lnTo>
                  <a:pt x="2499" y="6563"/>
                </a:lnTo>
                <a:cubicBezTo>
                  <a:pt x="2499" y="6734"/>
                  <a:pt x="2359" y="6875"/>
                  <a:pt x="2187" y="6875"/>
                </a:cubicBezTo>
                <a:lnTo>
                  <a:pt x="1562" y="6875"/>
                </a:lnTo>
                <a:cubicBezTo>
                  <a:pt x="1390" y="6875"/>
                  <a:pt x="1250" y="6734"/>
                  <a:pt x="1250" y="6563"/>
                </a:cubicBezTo>
                <a:lnTo>
                  <a:pt x="1250" y="5938"/>
                </a:lnTo>
                <a:cubicBezTo>
                  <a:pt x="1250" y="5766"/>
                  <a:pt x="1390" y="5625"/>
                  <a:pt x="1562" y="5625"/>
                </a:cubicBezTo>
                <a:lnTo>
                  <a:pt x="2187" y="5625"/>
                </a:lnTo>
                <a:cubicBezTo>
                  <a:pt x="2359" y="5625"/>
                  <a:pt x="2499" y="5766"/>
                  <a:pt x="2499" y="5938"/>
                </a:cubicBezTo>
                <a:close/>
                <a:moveTo>
                  <a:pt x="2187" y="3750"/>
                </a:moveTo>
                <a:cubicBezTo>
                  <a:pt x="2359" y="3750"/>
                  <a:pt x="2499" y="3891"/>
                  <a:pt x="2499" y="4063"/>
                </a:cubicBezTo>
                <a:lnTo>
                  <a:pt x="2499" y="4688"/>
                </a:lnTo>
                <a:cubicBezTo>
                  <a:pt x="2499" y="4859"/>
                  <a:pt x="2359" y="5000"/>
                  <a:pt x="2187" y="5000"/>
                </a:cubicBezTo>
                <a:lnTo>
                  <a:pt x="1562" y="5000"/>
                </a:lnTo>
                <a:cubicBezTo>
                  <a:pt x="1390" y="5000"/>
                  <a:pt x="1250" y="4859"/>
                  <a:pt x="1250" y="4688"/>
                </a:cubicBezTo>
                <a:lnTo>
                  <a:pt x="1250" y="4063"/>
                </a:lnTo>
                <a:cubicBezTo>
                  <a:pt x="1250" y="3891"/>
                  <a:pt x="1390" y="3750"/>
                  <a:pt x="1562" y="3750"/>
                </a:cubicBezTo>
                <a:lnTo>
                  <a:pt x="2187" y="3750"/>
                </a:lnTo>
                <a:close/>
              </a:path>
            </a:pathLst>
          </a:custGeom>
          <a:solidFill>
            <a:srgbClr val="C084FC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20" name="TextBox 20"/>
          <p:cNvSpPr txBox="1"/>
          <p:nvPr/>
        </p:nvSpPr>
        <p:spPr>
          <a:xfrm>
            <a:off x="3437665" y="1733550"/>
            <a:ext cx="857035" cy="20955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500" b="1" i="0" strike="noStrike">
                <a:solidFill>
                  <a:srgbClr val="F3E8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智慧城市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2942490" y="3766287"/>
            <a:ext cx="88977" cy="101713"/>
          </a:xfrm>
          <a:custGeom>
            <a:avLst/>
            <a:gdLst/>
            <a:ahLst/>
            <a:cxnLst/>
            <a:rect l="l" t="t" r="r" b="b"/>
            <a:pathLst>
              <a:path w="8748" h="10000">
                <a:moveTo>
                  <a:pt x="8604" y="2"/>
                </a:moveTo>
                <a:cubicBezTo>
                  <a:pt x="8894" y="256"/>
                  <a:pt x="8958" y="744"/>
                  <a:pt x="8748" y="1093"/>
                </a:cubicBezTo>
                <a:lnTo>
                  <a:pt x="3570" y="9680"/>
                </a:lnTo>
                <a:cubicBezTo>
                  <a:pt x="3459" y="9866"/>
                  <a:pt x="3287" y="9980"/>
                  <a:pt x="3097" y="10000"/>
                </a:cubicBezTo>
                <a:cubicBezTo>
                  <a:pt x="2908" y="10018"/>
                  <a:pt x="2723" y="9935"/>
                  <a:pt x="2589" y="9773"/>
                </a:cubicBezTo>
                <a:lnTo>
                  <a:pt x="0" y="6650"/>
                </a:lnTo>
                <a:cubicBezTo>
                  <a:pt x="-253" y="6345"/>
                  <a:pt x="-253" y="5850"/>
                  <a:pt x="0" y="5545"/>
                </a:cubicBezTo>
                <a:cubicBezTo>
                  <a:pt x="253" y="5240"/>
                  <a:pt x="663" y="5240"/>
                  <a:pt x="916" y="5545"/>
                </a:cubicBezTo>
                <a:lnTo>
                  <a:pt x="2969" y="8021"/>
                </a:lnTo>
                <a:lnTo>
                  <a:pt x="7702" y="173"/>
                </a:lnTo>
                <a:cubicBezTo>
                  <a:pt x="7913" y="-176"/>
                  <a:pt x="8317" y="-254"/>
                  <a:pt x="8606" y="0"/>
                </a:cubicBezTo>
                <a:close/>
              </a:path>
            </a:pathLst>
          </a:custGeom>
          <a:solidFill>
            <a:srgbClr val="A855F7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22" name="TextBox 22"/>
          <p:cNvSpPr txBox="1"/>
          <p:nvPr/>
        </p:nvSpPr>
        <p:spPr>
          <a:xfrm>
            <a:off x="3107647" y="3712369"/>
            <a:ext cx="1521536" cy="1524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100" b="0" i="0" strike="noStrike">
                <a:solidFill>
                  <a:srgbClr val="D1D5D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交通/安防/政务公共系统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2942490" y="4071087"/>
            <a:ext cx="88977" cy="101713"/>
          </a:xfrm>
          <a:custGeom>
            <a:avLst/>
            <a:gdLst/>
            <a:ahLst/>
            <a:cxnLst/>
            <a:rect l="l" t="t" r="r" b="b"/>
            <a:pathLst>
              <a:path w="8748" h="10000">
                <a:moveTo>
                  <a:pt x="8604" y="2"/>
                </a:moveTo>
                <a:cubicBezTo>
                  <a:pt x="8894" y="256"/>
                  <a:pt x="8958" y="744"/>
                  <a:pt x="8748" y="1093"/>
                </a:cubicBezTo>
                <a:lnTo>
                  <a:pt x="3570" y="9680"/>
                </a:lnTo>
                <a:cubicBezTo>
                  <a:pt x="3459" y="9866"/>
                  <a:pt x="3287" y="9980"/>
                  <a:pt x="3097" y="10000"/>
                </a:cubicBezTo>
                <a:cubicBezTo>
                  <a:pt x="2908" y="10018"/>
                  <a:pt x="2723" y="9935"/>
                  <a:pt x="2589" y="9773"/>
                </a:cubicBezTo>
                <a:lnTo>
                  <a:pt x="0" y="6650"/>
                </a:lnTo>
                <a:cubicBezTo>
                  <a:pt x="-253" y="6345"/>
                  <a:pt x="-253" y="5850"/>
                  <a:pt x="0" y="5545"/>
                </a:cubicBezTo>
                <a:cubicBezTo>
                  <a:pt x="253" y="5240"/>
                  <a:pt x="663" y="5240"/>
                  <a:pt x="916" y="5545"/>
                </a:cubicBezTo>
                <a:lnTo>
                  <a:pt x="2969" y="8021"/>
                </a:lnTo>
                <a:lnTo>
                  <a:pt x="7702" y="173"/>
                </a:lnTo>
                <a:cubicBezTo>
                  <a:pt x="7913" y="-176"/>
                  <a:pt x="8317" y="-254"/>
                  <a:pt x="8606" y="0"/>
                </a:cubicBezTo>
                <a:close/>
              </a:path>
            </a:pathLst>
          </a:custGeom>
          <a:solidFill>
            <a:srgbClr val="A855F7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24" name="TextBox 24"/>
          <p:cNvSpPr txBox="1"/>
          <p:nvPr/>
        </p:nvSpPr>
        <p:spPr>
          <a:xfrm>
            <a:off x="3107647" y="4017169"/>
            <a:ext cx="1161759" cy="1524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100" b="0" i="0" strike="noStrike">
                <a:solidFill>
                  <a:srgbClr val="D1D5D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城市数据中台建设</a:t>
            </a:r>
            <a:endParaRPr lang="en-US" sz="1100"/>
          </a:p>
        </p:txBody>
      </p:sp>
      <p:sp>
        <p:nvSpPr>
          <p:cNvPr id="25" name="AutoShape 25"/>
          <p:cNvSpPr/>
          <p:nvPr/>
        </p:nvSpPr>
        <p:spPr>
          <a:xfrm>
            <a:off x="2942490" y="4382244"/>
            <a:ext cx="88977" cy="88999"/>
          </a:xfrm>
          <a:custGeom>
            <a:avLst/>
            <a:gdLst/>
            <a:ahLst/>
            <a:cxnLst/>
            <a:rect l="l" t="t" r="r" b="b"/>
            <a:pathLst>
              <a:path w="9998" h="10000">
                <a:moveTo>
                  <a:pt x="1250" y="714"/>
                </a:moveTo>
                <a:cubicBezTo>
                  <a:pt x="1250" y="319"/>
                  <a:pt x="971" y="0"/>
                  <a:pt x="625" y="0"/>
                </a:cubicBezTo>
                <a:cubicBezTo>
                  <a:pt x="280" y="0"/>
                  <a:pt x="0" y="320"/>
                  <a:pt x="0" y="714"/>
                </a:cubicBezTo>
                <a:lnTo>
                  <a:pt x="0" y="8214"/>
                </a:lnTo>
                <a:cubicBezTo>
                  <a:pt x="0" y="9201"/>
                  <a:pt x="699" y="10000"/>
                  <a:pt x="1562" y="10000"/>
                </a:cubicBezTo>
                <a:lnTo>
                  <a:pt x="9373" y="10000"/>
                </a:lnTo>
                <a:cubicBezTo>
                  <a:pt x="9719" y="10000"/>
                  <a:pt x="9998" y="9681"/>
                  <a:pt x="9998" y="9286"/>
                </a:cubicBezTo>
                <a:cubicBezTo>
                  <a:pt x="9998" y="8891"/>
                  <a:pt x="9718" y="8571"/>
                  <a:pt x="9373" y="8571"/>
                </a:cubicBezTo>
                <a:lnTo>
                  <a:pt x="1562" y="8571"/>
                </a:lnTo>
                <a:cubicBezTo>
                  <a:pt x="1390" y="8571"/>
                  <a:pt x="1250" y="8411"/>
                  <a:pt x="1250" y="8214"/>
                </a:cubicBezTo>
                <a:lnTo>
                  <a:pt x="1250" y="714"/>
                </a:lnTo>
                <a:close/>
                <a:moveTo>
                  <a:pt x="9190" y="2647"/>
                </a:moveTo>
                <a:cubicBezTo>
                  <a:pt x="9434" y="2368"/>
                  <a:pt x="9434" y="1915"/>
                  <a:pt x="9190" y="1636"/>
                </a:cubicBezTo>
                <a:cubicBezTo>
                  <a:pt x="8945" y="1357"/>
                  <a:pt x="8549" y="1357"/>
                  <a:pt x="8305" y="1636"/>
                </a:cubicBezTo>
                <a:lnTo>
                  <a:pt x="6249" y="3989"/>
                </a:lnTo>
                <a:lnTo>
                  <a:pt x="5128" y="2710"/>
                </a:lnTo>
                <a:cubicBezTo>
                  <a:pt x="4884" y="2431"/>
                  <a:pt x="4487" y="2431"/>
                  <a:pt x="4243" y="2710"/>
                </a:cubicBezTo>
                <a:lnTo>
                  <a:pt x="2369" y="4853"/>
                </a:lnTo>
                <a:cubicBezTo>
                  <a:pt x="2125" y="5132"/>
                  <a:pt x="2125" y="5585"/>
                  <a:pt x="2369" y="5864"/>
                </a:cubicBezTo>
                <a:cubicBezTo>
                  <a:pt x="2613" y="6143"/>
                  <a:pt x="3009" y="6143"/>
                  <a:pt x="3253" y="5864"/>
                </a:cubicBezTo>
                <a:lnTo>
                  <a:pt x="4687" y="4225"/>
                </a:lnTo>
                <a:lnTo>
                  <a:pt x="5807" y="5507"/>
                </a:lnTo>
                <a:cubicBezTo>
                  <a:pt x="6052" y="5786"/>
                  <a:pt x="6448" y="5786"/>
                  <a:pt x="6692" y="5507"/>
                </a:cubicBezTo>
                <a:lnTo>
                  <a:pt x="9192" y="2650"/>
                </a:lnTo>
                <a:close/>
              </a:path>
            </a:pathLst>
          </a:custGeom>
          <a:solidFill>
            <a:srgbClr val="A855F7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26" name="TextBox 26"/>
          <p:cNvSpPr txBox="1"/>
          <p:nvPr/>
        </p:nvSpPr>
        <p:spPr>
          <a:xfrm>
            <a:off x="3107647" y="4321969"/>
            <a:ext cx="1590277" cy="335756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100" b="0" i="0" strike="noStrike">
                <a:solidFill>
                  <a:srgbClr val="E9D5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案例：某市交通拥堵降低</a:t>
            </a:r>
            <a:endParaRPr lang="en-US" sz="1100"/>
          </a:p>
          <a:p>
            <a:pPr algn="l"/>
            <a:r>
              <a:rPr sz="1100" b="0" i="0" strike="noStrike">
                <a:solidFill>
                  <a:srgbClr val="E9D5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25%</a:t>
            </a:r>
            <a:endParaRPr sz="1100" b="0" i="0" strike="noStrike">
              <a:solidFill>
                <a:srgbClr val="E9D5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7" name="AutoShape 27"/>
          <p:cNvSpPr/>
          <p:nvPr/>
        </p:nvSpPr>
        <p:spPr>
          <a:xfrm>
            <a:off x="5027943" y="1447800"/>
            <a:ext cx="2133067" cy="4953000"/>
          </a:xfrm>
          <a:prstGeom prst="roundRect">
            <a:avLst>
              <a:gd name="adj" fmla="val 2296"/>
            </a:avLst>
          </a:prstGeom>
          <a:blipFill rotWithShape="1">
            <a:blip r:embed="rId1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28" name="AutoShape 28"/>
          <p:cNvSpPr/>
          <p:nvPr/>
        </p:nvSpPr>
        <p:spPr>
          <a:xfrm>
            <a:off x="5227918" y="1647825"/>
            <a:ext cx="380905" cy="381000"/>
          </a:xfrm>
          <a:prstGeom prst="roundRect">
            <a:avLst>
              <a:gd name="adj" fmla="val 48012"/>
            </a:avLst>
          </a:prstGeom>
          <a:blipFill rotWithShape="1">
            <a:blip r:embed="rId4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29" name="AutoShape 29"/>
          <p:cNvSpPr/>
          <p:nvPr/>
        </p:nvSpPr>
        <p:spPr>
          <a:xfrm>
            <a:off x="5351563" y="1771575"/>
            <a:ext cx="133466" cy="133499"/>
          </a:xfrm>
          <a:custGeom>
            <a:avLst/>
            <a:gdLst/>
            <a:ahLst/>
            <a:cxnLst/>
            <a:rect l="l" t="t" r="r" b="b"/>
            <a:pathLst>
              <a:path w="9998" h="10000">
                <a:moveTo>
                  <a:pt x="625" y="0"/>
                </a:moveTo>
                <a:cubicBezTo>
                  <a:pt x="279" y="0"/>
                  <a:pt x="0" y="319"/>
                  <a:pt x="0" y="714"/>
                </a:cubicBezTo>
                <a:lnTo>
                  <a:pt x="0" y="8929"/>
                </a:lnTo>
                <a:cubicBezTo>
                  <a:pt x="0" y="9520"/>
                  <a:pt x="420" y="10000"/>
                  <a:pt x="937" y="10000"/>
                </a:cubicBezTo>
                <a:lnTo>
                  <a:pt x="9061" y="10000"/>
                </a:lnTo>
                <a:cubicBezTo>
                  <a:pt x="9578" y="10000"/>
                  <a:pt x="9998" y="9520"/>
                  <a:pt x="9998" y="8929"/>
                </a:cubicBezTo>
                <a:lnTo>
                  <a:pt x="9998" y="2683"/>
                </a:lnTo>
                <a:cubicBezTo>
                  <a:pt x="9998" y="2277"/>
                  <a:pt x="9619" y="2020"/>
                  <a:pt x="9307" y="2212"/>
                </a:cubicBezTo>
                <a:lnTo>
                  <a:pt x="6249" y="4094"/>
                </a:lnTo>
                <a:lnTo>
                  <a:pt x="6249" y="2683"/>
                </a:lnTo>
                <a:cubicBezTo>
                  <a:pt x="6249" y="2277"/>
                  <a:pt x="5870" y="2020"/>
                  <a:pt x="5557" y="2212"/>
                </a:cubicBezTo>
                <a:lnTo>
                  <a:pt x="2500" y="4094"/>
                </a:lnTo>
                <a:lnTo>
                  <a:pt x="2500" y="714"/>
                </a:lnTo>
                <a:cubicBezTo>
                  <a:pt x="2500" y="319"/>
                  <a:pt x="2220" y="0"/>
                  <a:pt x="1875" y="0"/>
                </a:cubicBezTo>
                <a:lnTo>
                  <a:pt x="625" y="0"/>
                </a:lnTo>
                <a:close/>
              </a:path>
            </a:pathLst>
          </a:custGeom>
          <a:solidFill>
            <a:srgbClr val="34D399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30" name="TextBox 30"/>
          <p:cNvSpPr txBox="1"/>
          <p:nvPr/>
        </p:nvSpPr>
        <p:spPr>
          <a:xfrm>
            <a:off x="5723094" y="1733550"/>
            <a:ext cx="1047488" cy="20955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500" b="1" i="0" strike="noStrike">
                <a:solidFill>
                  <a:srgbClr val="D1FAE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工业互联网</a:t>
            </a:r>
            <a:endParaRPr lang="en-US" sz="1100"/>
          </a:p>
        </p:txBody>
      </p:sp>
      <p:sp>
        <p:nvSpPr>
          <p:cNvPr id="31" name="AutoShape 31"/>
          <p:cNvSpPr/>
          <p:nvPr/>
        </p:nvSpPr>
        <p:spPr>
          <a:xfrm>
            <a:off x="5227918" y="3766287"/>
            <a:ext cx="88977" cy="101713"/>
          </a:xfrm>
          <a:custGeom>
            <a:avLst/>
            <a:gdLst/>
            <a:ahLst/>
            <a:cxnLst/>
            <a:rect l="l" t="t" r="r" b="b"/>
            <a:pathLst>
              <a:path w="8748" h="10000">
                <a:moveTo>
                  <a:pt x="8604" y="2"/>
                </a:moveTo>
                <a:cubicBezTo>
                  <a:pt x="8894" y="256"/>
                  <a:pt x="8958" y="744"/>
                  <a:pt x="8748" y="1093"/>
                </a:cubicBezTo>
                <a:lnTo>
                  <a:pt x="3570" y="9680"/>
                </a:lnTo>
                <a:cubicBezTo>
                  <a:pt x="3459" y="9866"/>
                  <a:pt x="3287" y="9980"/>
                  <a:pt x="3097" y="10000"/>
                </a:cubicBezTo>
                <a:cubicBezTo>
                  <a:pt x="2908" y="10018"/>
                  <a:pt x="2723" y="9935"/>
                  <a:pt x="2589" y="9773"/>
                </a:cubicBezTo>
                <a:lnTo>
                  <a:pt x="0" y="6650"/>
                </a:lnTo>
                <a:cubicBezTo>
                  <a:pt x="-253" y="6345"/>
                  <a:pt x="-253" y="5850"/>
                  <a:pt x="0" y="5545"/>
                </a:cubicBezTo>
                <a:cubicBezTo>
                  <a:pt x="253" y="5240"/>
                  <a:pt x="663" y="5240"/>
                  <a:pt x="916" y="5545"/>
                </a:cubicBezTo>
                <a:lnTo>
                  <a:pt x="2969" y="8021"/>
                </a:lnTo>
                <a:lnTo>
                  <a:pt x="7702" y="173"/>
                </a:lnTo>
                <a:cubicBezTo>
                  <a:pt x="7913" y="-176"/>
                  <a:pt x="8317" y="-254"/>
                  <a:pt x="8606" y="0"/>
                </a:cubicBezTo>
                <a:close/>
              </a:path>
            </a:pathLst>
          </a:custGeom>
          <a:solidFill>
            <a:srgbClr val="10B981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32" name="TextBox 32"/>
          <p:cNvSpPr txBox="1"/>
          <p:nvPr/>
        </p:nvSpPr>
        <p:spPr>
          <a:xfrm>
            <a:off x="5393075" y="3712369"/>
            <a:ext cx="1304599" cy="1524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100" b="0" i="0" strike="noStrike">
                <a:solidFill>
                  <a:srgbClr val="D1D5D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设备连接与数据优化</a:t>
            </a:r>
            <a:endParaRPr lang="en-US" sz="1100"/>
          </a:p>
        </p:txBody>
      </p:sp>
      <p:sp>
        <p:nvSpPr>
          <p:cNvPr id="33" name="AutoShape 33"/>
          <p:cNvSpPr/>
          <p:nvPr/>
        </p:nvSpPr>
        <p:spPr>
          <a:xfrm>
            <a:off x="5227918" y="4071087"/>
            <a:ext cx="88977" cy="101713"/>
          </a:xfrm>
          <a:custGeom>
            <a:avLst/>
            <a:gdLst/>
            <a:ahLst/>
            <a:cxnLst/>
            <a:rect l="l" t="t" r="r" b="b"/>
            <a:pathLst>
              <a:path w="8748" h="10000">
                <a:moveTo>
                  <a:pt x="8604" y="2"/>
                </a:moveTo>
                <a:cubicBezTo>
                  <a:pt x="8894" y="256"/>
                  <a:pt x="8958" y="744"/>
                  <a:pt x="8748" y="1093"/>
                </a:cubicBezTo>
                <a:lnTo>
                  <a:pt x="3570" y="9680"/>
                </a:lnTo>
                <a:cubicBezTo>
                  <a:pt x="3459" y="9866"/>
                  <a:pt x="3287" y="9980"/>
                  <a:pt x="3097" y="10000"/>
                </a:cubicBezTo>
                <a:cubicBezTo>
                  <a:pt x="2908" y="10018"/>
                  <a:pt x="2723" y="9935"/>
                  <a:pt x="2589" y="9773"/>
                </a:cubicBezTo>
                <a:lnTo>
                  <a:pt x="0" y="6650"/>
                </a:lnTo>
                <a:cubicBezTo>
                  <a:pt x="-253" y="6345"/>
                  <a:pt x="-253" y="5850"/>
                  <a:pt x="0" y="5545"/>
                </a:cubicBezTo>
                <a:cubicBezTo>
                  <a:pt x="253" y="5240"/>
                  <a:pt x="663" y="5240"/>
                  <a:pt x="916" y="5545"/>
                </a:cubicBezTo>
                <a:lnTo>
                  <a:pt x="2969" y="8021"/>
                </a:lnTo>
                <a:lnTo>
                  <a:pt x="7702" y="173"/>
                </a:lnTo>
                <a:cubicBezTo>
                  <a:pt x="7913" y="-176"/>
                  <a:pt x="8317" y="-254"/>
                  <a:pt x="8606" y="0"/>
                </a:cubicBezTo>
                <a:close/>
              </a:path>
            </a:pathLst>
          </a:custGeom>
          <a:solidFill>
            <a:srgbClr val="10B981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34" name="TextBox 34"/>
          <p:cNvSpPr txBox="1"/>
          <p:nvPr/>
        </p:nvSpPr>
        <p:spPr>
          <a:xfrm>
            <a:off x="5393075" y="4017169"/>
            <a:ext cx="1304599" cy="1524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100" b="0" i="0" strike="noStrike">
                <a:solidFill>
                  <a:srgbClr val="D1D5D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生产流程智能化改造</a:t>
            </a:r>
            <a:endParaRPr lang="en-US" sz="1100"/>
          </a:p>
        </p:txBody>
      </p:sp>
      <p:sp>
        <p:nvSpPr>
          <p:cNvPr id="35" name="AutoShape 35"/>
          <p:cNvSpPr/>
          <p:nvPr/>
        </p:nvSpPr>
        <p:spPr>
          <a:xfrm>
            <a:off x="5227918" y="4382244"/>
            <a:ext cx="88977" cy="88999"/>
          </a:xfrm>
          <a:custGeom>
            <a:avLst/>
            <a:gdLst/>
            <a:ahLst/>
            <a:cxnLst/>
            <a:rect l="l" t="t" r="r" b="b"/>
            <a:pathLst>
              <a:path w="9998" h="10000">
                <a:moveTo>
                  <a:pt x="1250" y="714"/>
                </a:moveTo>
                <a:cubicBezTo>
                  <a:pt x="1250" y="319"/>
                  <a:pt x="971" y="0"/>
                  <a:pt x="625" y="0"/>
                </a:cubicBezTo>
                <a:cubicBezTo>
                  <a:pt x="280" y="0"/>
                  <a:pt x="0" y="320"/>
                  <a:pt x="0" y="714"/>
                </a:cubicBezTo>
                <a:lnTo>
                  <a:pt x="0" y="8214"/>
                </a:lnTo>
                <a:cubicBezTo>
                  <a:pt x="0" y="9201"/>
                  <a:pt x="699" y="10000"/>
                  <a:pt x="1562" y="10000"/>
                </a:cubicBezTo>
                <a:lnTo>
                  <a:pt x="9373" y="10000"/>
                </a:lnTo>
                <a:cubicBezTo>
                  <a:pt x="9719" y="10000"/>
                  <a:pt x="9998" y="9681"/>
                  <a:pt x="9998" y="9286"/>
                </a:cubicBezTo>
                <a:cubicBezTo>
                  <a:pt x="9998" y="8891"/>
                  <a:pt x="9718" y="8571"/>
                  <a:pt x="9373" y="8571"/>
                </a:cubicBezTo>
                <a:lnTo>
                  <a:pt x="1562" y="8571"/>
                </a:lnTo>
                <a:cubicBezTo>
                  <a:pt x="1390" y="8571"/>
                  <a:pt x="1250" y="8411"/>
                  <a:pt x="1250" y="8214"/>
                </a:cubicBezTo>
                <a:lnTo>
                  <a:pt x="1250" y="714"/>
                </a:lnTo>
                <a:close/>
                <a:moveTo>
                  <a:pt x="9190" y="2647"/>
                </a:moveTo>
                <a:cubicBezTo>
                  <a:pt x="9434" y="2368"/>
                  <a:pt x="9434" y="1915"/>
                  <a:pt x="9190" y="1636"/>
                </a:cubicBezTo>
                <a:cubicBezTo>
                  <a:pt x="8945" y="1357"/>
                  <a:pt x="8549" y="1357"/>
                  <a:pt x="8305" y="1636"/>
                </a:cubicBezTo>
                <a:lnTo>
                  <a:pt x="6249" y="3989"/>
                </a:lnTo>
                <a:lnTo>
                  <a:pt x="5128" y="2710"/>
                </a:lnTo>
                <a:cubicBezTo>
                  <a:pt x="4884" y="2431"/>
                  <a:pt x="4487" y="2431"/>
                  <a:pt x="4243" y="2710"/>
                </a:cubicBezTo>
                <a:lnTo>
                  <a:pt x="2369" y="4853"/>
                </a:lnTo>
                <a:cubicBezTo>
                  <a:pt x="2125" y="5132"/>
                  <a:pt x="2125" y="5585"/>
                  <a:pt x="2369" y="5864"/>
                </a:cubicBezTo>
                <a:cubicBezTo>
                  <a:pt x="2613" y="6143"/>
                  <a:pt x="3009" y="6143"/>
                  <a:pt x="3253" y="5864"/>
                </a:cubicBezTo>
                <a:lnTo>
                  <a:pt x="4687" y="4225"/>
                </a:lnTo>
                <a:lnTo>
                  <a:pt x="5807" y="5507"/>
                </a:lnTo>
                <a:cubicBezTo>
                  <a:pt x="6052" y="5786"/>
                  <a:pt x="6448" y="5786"/>
                  <a:pt x="6692" y="5507"/>
                </a:cubicBezTo>
                <a:lnTo>
                  <a:pt x="9192" y="2650"/>
                </a:lnTo>
                <a:close/>
              </a:path>
            </a:pathLst>
          </a:custGeom>
          <a:solidFill>
            <a:srgbClr val="10B981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36" name="TextBox 36"/>
          <p:cNvSpPr txBox="1"/>
          <p:nvPr/>
        </p:nvSpPr>
        <p:spPr>
          <a:xfrm>
            <a:off x="5393075" y="4321969"/>
            <a:ext cx="1567959" cy="335756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100" b="0" i="0" strike="noStrike">
                <a:solidFill>
                  <a:srgbClr val="A7F3D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案例：某工厂成本下降</a:t>
            </a:r>
            <a:endParaRPr lang="en-US" sz="1100"/>
          </a:p>
          <a:p>
            <a:pPr algn="l"/>
            <a:r>
              <a:rPr sz="1100" b="0" i="0" strike="noStrike">
                <a:solidFill>
                  <a:srgbClr val="A7F3D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30%</a:t>
            </a:r>
            <a:endParaRPr sz="1100" b="0" i="0" strike="noStrike">
              <a:solidFill>
                <a:srgbClr val="A7F3D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7" name="AutoShape 37"/>
          <p:cNvSpPr/>
          <p:nvPr/>
        </p:nvSpPr>
        <p:spPr>
          <a:xfrm>
            <a:off x="7313371" y="1447800"/>
            <a:ext cx="2133067" cy="4953000"/>
          </a:xfrm>
          <a:prstGeom prst="roundRect">
            <a:avLst>
              <a:gd name="adj" fmla="val 2296"/>
            </a:avLst>
          </a:prstGeom>
          <a:blipFill rotWithShape="1">
            <a:blip r:embed="rId1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38" name="AutoShape 38"/>
          <p:cNvSpPr/>
          <p:nvPr/>
        </p:nvSpPr>
        <p:spPr>
          <a:xfrm>
            <a:off x="7513347" y="1647825"/>
            <a:ext cx="380905" cy="381000"/>
          </a:xfrm>
          <a:prstGeom prst="roundRect">
            <a:avLst>
              <a:gd name="adj" fmla="val 48012"/>
            </a:avLst>
          </a:prstGeom>
          <a:blipFill rotWithShape="1">
            <a:blip r:embed="rId5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39" name="AutoShape 39"/>
          <p:cNvSpPr/>
          <p:nvPr/>
        </p:nvSpPr>
        <p:spPr>
          <a:xfrm>
            <a:off x="7636991" y="1749326"/>
            <a:ext cx="133466" cy="177998"/>
          </a:xfrm>
          <a:custGeom>
            <a:avLst/>
            <a:gdLst/>
            <a:ahLst/>
            <a:cxnLst/>
            <a:rect l="l" t="t" r="r" b="b"/>
            <a:pathLst>
              <a:path w="7498" h="10000">
                <a:moveTo>
                  <a:pt x="0" y="1250"/>
                </a:moveTo>
                <a:cubicBezTo>
                  <a:pt x="0" y="561"/>
                  <a:pt x="611" y="0"/>
                  <a:pt x="1363" y="0"/>
                </a:cubicBezTo>
                <a:lnTo>
                  <a:pt x="6135" y="0"/>
                </a:lnTo>
                <a:cubicBezTo>
                  <a:pt x="6887" y="0"/>
                  <a:pt x="7498" y="561"/>
                  <a:pt x="7498" y="1250"/>
                </a:cubicBezTo>
                <a:lnTo>
                  <a:pt x="7498" y="8750"/>
                </a:lnTo>
                <a:cubicBezTo>
                  <a:pt x="7498" y="9439"/>
                  <a:pt x="6887" y="10000"/>
                  <a:pt x="6135" y="10000"/>
                </a:cubicBezTo>
                <a:lnTo>
                  <a:pt x="1363" y="10000"/>
                </a:lnTo>
                <a:cubicBezTo>
                  <a:pt x="611" y="10000"/>
                  <a:pt x="0" y="9439"/>
                  <a:pt x="0" y="8750"/>
                </a:cubicBezTo>
                <a:lnTo>
                  <a:pt x="0" y="1250"/>
                </a:lnTo>
                <a:close/>
                <a:moveTo>
                  <a:pt x="2386" y="8594"/>
                </a:moveTo>
                <a:cubicBezTo>
                  <a:pt x="2386" y="8854"/>
                  <a:pt x="2614" y="9063"/>
                  <a:pt x="2897" y="9063"/>
                </a:cubicBezTo>
                <a:lnTo>
                  <a:pt x="4601" y="9063"/>
                </a:lnTo>
                <a:cubicBezTo>
                  <a:pt x="4884" y="9063"/>
                  <a:pt x="5112" y="8854"/>
                  <a:pt x="5112" y="8594"/>
                </a:cubicBezTo>
                <a:cubicBezTo>
                  <a:pt x="5112" y="8335"/>
                  <a:pt x="4883" y="8125"/>
                  <a:pt x="4601" y="8125"/>
                </a:cubicBezTo>
                <a:lnTo>
                  <a:pt x="2897" y="8125"/>
                </a:lnTo>
                <a:cubicBezTo>
                  <a:pt x="2614" y="8125"/>
                  <a:pt x="2386" y="8334"/>
                  <a:pt x="2386" y="8594"/>
                </a:cubicBezTo>
                <a:close/>
                <a:moveTo>
                  <a:pt x="6135" y="1250"/>
                </a:moveTo>
                <a:lnTo>
                  <a:pt x="1363" y="1250"/>
                </a:lnTo>
                <a:lnTo>
                  <a:pt x="1363" y="7188"/>
                </a:lnTo>
                <a:lnTo>
                  <a:pt x="6135" y="7188"/>
                </a:lnTo>
                <a:lnTo>
                  <a:pt x="6135" y="1250"/>
                </a:lnTo>
                <a:close/>
              </a:path>
            </a:pathLst>
          </a:custGeom>
          <a:solidFill>
            <a:srgbClr val="FBBF24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40" name="TextBox 40"/>
          <p:cNvSpPr txBox="1"/>
          <p:nvPr/>
        </p:nvSpPr>
        <p:spPr>
          <a:xfrm>
            <a:off x="8008522" y="1733550"/>
            <a:ext cx="857035" cy="20955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500" b="1" i="0" strike="noStrike">
                <a:solidFill>
                  <a:srgbClr val="FEF3C7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消费科技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7513347" y="3854393"/>
            <a:ext cx="88977" cy="101713"/>
          </a:xfrm>
          <a:custGeom>
            <a:avLst/>
            <a:gdLst/>
            <a:ahLst/>
            <a:cxnLst/>
            <a:rect l="l" t="t" r="r" b="b"/>
            <a:pathLst>
              <a:path w="8748" h="10000">
                <a:moveTo>
                  <a:pt x="8604" y="2"/>
                </a:moveTo>
                <a:cubicBezTo>
                  <a:pt x="8894" y="256"/>
                  <a:pt x="8958" y="744"/>
                  <a:pt x="8748" y="1093"/>
                </a:cubicBezTo>
                <a:lnTo>
                  <a:pt x="3570" y="9680"/>
                </a:lnTo>
                <a:cubicBezTo>
                  <a:pt x="3459" y="9866"/>
                  <a:pt x="3287" y="9980"/>
                  <a:pt x="3097" y="10000"/>
                </a:cubicBezTo>
                <a:cubicBezTo>
                  <a:pt x="2908" y="10018"/>
                  <a:pt x="2723" y="9935"/>
                  <a:pt x="2589" y="9773"/>
                </a:cubicBezTo>
                <a:lnTo>
                  <a:pt x="0" y="6650"/>
                </a:lnTo>
                <a:cubicBezTo>
                  <a:pt x="-253" y="6345"/>
                  <a:pt x="-253" y="5850"/>
                  <a:pt x="0" y="5545"/>
                </a:cubicBezTo>
                <a:cubicBezTo>
                  <a:pt x="253" y="5240"/>
                  <a:pt x="663" y="5240"/>
                  <a:pt x="916" y="5545"/>
                </a:cubicBezTo>
                <a:lnTo>
                  <a:pt x="2969" y="8021"/>
                </a:lnTo>
                <a:lnTo>
                  <a:pt x="7702" y="173"/>
                </a:lnTo>
                <a:cubicBezTo>
                  <a:pt x="7913" y="-176"/>
                  <a:pt x="8317" y="-254"/>
                  <a:pt x="8606" y="0"/>
                </a:cubicBezTo>
                <a:close/>
              </a:path>
            </a:pathLst>
          </a:custGeom>
          <a:solidFill>
            <a:srgbClr val="F59E0B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42" name="TextBox 42"/>
          <p:cNvSpPr txBox="1"/>
          <p:nvPr/>
        </p:nvSpPr>
        <p:spPr>
          <a:xfrm>
            <a:off x="7678504" y="3800475"/>
            <a:ext cx="1664524" cy="1524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100" b="0" i="0" strike="noStrike">
                <a:solidFill>
                  <a:srgbClr val="D1D5D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APP/小程序/智能硬件开发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7513347" y="4159193"/>
            <a:ext cx="88977" cy="101713"/>
          </a:xfrm>
          <a:custGeom>
            <a:avLst/>
            <a:gdLst/>
            <a:ahLst/>
            <a:cxnLst/>
            <a:rect l="l" t="t" r="r" b="b"/>
            <a:pathLst>
              <a:path w="8748" h="10000">
                <a:moveTo>
                  <a:pt x="8604" y="2"/>
                </a:moveTo>
                <a:cubicBezTo>
                  <a:pt x="8894" y="256"/>
                  <a:pt x="8958" y="744"/>
                  <a:pt x="8748" y="1093"/>
                </a:cubicBezTo>
                <a:lnTo>
                  <a:pt x="3570" y="9680"/>
                </a:lnTo>
                <a:cubicBezTo>
                  <a:pt x="3459" y="9866"/>
                  <a:pt x="3287" y="9980"/>
                  <a:pt x="3097" y="10000"/>
                </a:cubicBezTo>
                <a:cubicBezTo>
                  <a:pt x="2908" y="10018"/>
                  <a:pt x="2723" y="9935"/>
                  <a:pt x="2589" y="9773"/>
                </a:cubicBezTo>
                <a:lnTo>
                  <a:pt x="0" y="6650"/>
                </a:lnTo>
                <a:cubicBezTo>
                  <a:pt x="-253" y="6345"/>
                  <a:pt x="-253" y="5850"/>
                  <a:pt x="0" y="5545"/>
                </a:cubicBezTo>
                <a:cubicBezTo>
                  <a:pt x="253" y="5240"/>
                  <a:pt x="663" y="5240"/>
                  <a:pt x="916" y="5545"/>
                </a:cubicBezTo>
                <a:lnTo>
                  <a:pt x="2969" y="8021"/>
                </a:lnTo>
                <a:lnTo>
                  <a:pt x="7702" y="173"/>
                </a:lnTo>
                <a:cubicBezTo>
                  <a:pt x="7913" y="-176"/>
                  <a:pt x="8317" y="-254"/>
                  <a:pt x="8606" y="0"/>
                </a:cubicBezTo>
                <a:close/>
              </a:path>
            </a:pathLst>
          </a:custGeom>
          <a:solidFill>
            <a:srgbClr val="F59E0B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44" name="TextBox 44"/>
          <p:cNvSpPr txBox="1"/>
          <p:nvPr/>
        </p:nvSpPr>
        <p:spPr>
          <a:xfrm>
            <a:off x="7678504" y="4105275"/>
            <a:ext cx="1447438" cy="1524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100" b="0" i="0" strike="noStrike">
                <a:solidFill>
                  <a:srgbClr val="D1D5D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面向消费者的创新产品</a:t>
            </a:r>
            <a:endParaRPr lang="en-US" sz="1100"/>
          </a:p>
        </p:txBody>
      </p:sp>
      <p:sp>
        <p:nvSpPr>
          <p:cNvPr id="45" name="AutoShape 45"/>
          <p:cNvSpPr/>
          <p:nvPr/>
        </p:nvSpPr>
        <p:spPr>
          <a:xfrm>
            <a:off x="7513347" y="4470350"/>
            <a:ext cx="88977" cy="88999"/>
          </a:xfrm>
          <a:custGeom>
            <a:avLst/>
            <a:gdLst/>
            <a:ahLst/>
            <a:cxnLst/>
            <a:rect l="l" t="t" r="r" b="b"/>
            <a:pathLst>
              <a:path w="9998" h="10000">
                <a:moveTo>
                  <a:pt x="1250" y="714"/>
                </a:moveTo>
                <a:cubicBezTo>
                  <a:pt x="1250" y="319"/>
                  <a:pt x="971" y="0"/>
                  <a:pt x="625" y="0"/>
                </a:cubicBezTo>
                <a:cubicBezTo>
                  <a:pt x="280" y="0"/>
                  <a:pt x="0" y="320"/>
                  <a:pt x="0" y="714"/>
                </a:cubicBezTo>
                <a:lnTo>
                  <a:pt x="0" y="8214"/>
                </a:lnTo>
                <a:cubicBezTo>
                  <a:pt x="0" y="9201"/>
                  <a:pt x="699" y="10000"/>
                  <a:pt x="1562" y="10000"/>
                </a:cubicBezTo>
                <a:lnTo>
                  <a:pt x="9373" y="10000"/>
                </a:lnTo>
                <a:cubicBezTo>
                  <a:pt x="9719" y="10000"/>
                  <a:pt x="9998" y="9681"/>
                  <a:pt x="9998" y="9286"/>
                </a:cubicBezTo>
                <a:cubicBezTo>
                  <a:pt x="9998" y="8891"/>
                  <a:pt x="9718" y="8571"/>
                  <a:pt x="9373" y="8571"/>
                </a:cubicBezTo>
                <a:lnTo>
                  <a:pt x="1562" y="8571"/>
                </a:lnTo>
                <a:cubicBezTo>
                  <a:pt x="1390" y="8571"/>
                  <a:pt x="1250" y="8411"/>
                  <a:pt x="1250" y="8214"/>
                </a:cubicBezTo>
                <a:lnTo>
                  <a:pt x="1250" y="714"/>
                </a:lnTo>
                <a:close/>
                <a:moveTo>
                  <a:pt x="9190" y="2647"/>
                </a:moveTo>
                <a:cubicBezTo>
                  <a:pt x="9434" y="2368"/>
                  <a:pt x="9434" y="1915"/>
                  <a:pt x="9190" y="1636"/>
                </a:cubicBezTo>
                <a:cubicBezTo>
                  <a:pt x="8945" y="1357"/>
                  <a:pt x="8549" y="1357"/>
                  <a:pt x="8305" y="1636"/>
                </a:cubicBezTo>
                <a:lnTo>
                  <a:pt x="6249" y="3989"/>
                </a:lnTo>
                <a:lnTo>
                  <a:pt x="5128" y="2710"/>
                </a:lnTo>
                <a:cubicBezTo>
                  <a:pt x="4884" y="2431"/>
                  <a:pt x="4487" y="2431"/>
                  <a:pt x="4243" y="2710"/>
                </a:cubicBezTo>
                <a:lnTo>
                  <a:pt x="2369" y="4853"/>
                </a:lnTo>
                <a:cubicBezTo>
                  <a:pt x="2125" y="5132"/>
                  <a:pt x="2125" y="5585"/>
                  <a:pt x="2369" y="5864"/>
                </a:cubicBezTo>
                <a:cubicBezTo>
                  <a:pt x="2613" y="6143"/>
                  <a:pt x="3009" y="6143"/>
                  <a:pt x="3253" y="5864"/>
                </a:cubicBezTo>
                <a:lnTo>
                  <a:pt x="4687" y="4225"/>
                </a:lnTo>
                <a:lnTo>
                  <a:pt x="5807" y="5507"/>
                </a:lnTo>
                <a:cubicBezTo>
                  <a:pt x="6052" y="5786"/>
                  <a:pt x="6448" y="5786"/>
                  <a:pt x="6692" y="5507"/>
                </a:cubicBezTo>
                <a:lnTo>
                  <a:pt x="9192" y="2650"/>
                </a:lnTo>
                <a:close/>
              </a:path>
            </a:pathLst>
          </a:custGeom>
          <a:solidFill>
            <a:srgbClr val="F59E0B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46" name="TextBox 46"/>
          <p:cNvSpPr txBox="1"/>
          <p:nvPr/>
        </p:nvSpPr>
        <p:spPr>
          <a:xfrm>
            <a:off x="7678504" y="4410075"/>
            <a:ext cx="1662143" cy="1524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100" b="0" i="0" strike="noStrike">
                <a:solidFill>
                  <a:srgbClr val="FDE68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案例：某 APP 用户破千万</a:t>
            </a:r>
            <a:endParaRPr lang="en-US" sz="1100"/>
          </a:p>
        </p:txBody>
      </p:sp>
      <p:sp>
        <p:nvSpPr>
          <p:cNvPr id="47" name="AutoShape 47"/>
          <p:cNvSpPr/>
          <p:nvPr/>
        </p:nvSpPr>
        <p:spPr>
          <a:xfrm>
            <a:off x="9598800" y="1447800"/>
            <a:ext cx="2133067" cy="4953000"/>
          </a:xfrm>
          <a:prstGeom prst="roundRect">
            <a:avLst>
              <a:gd name="adj" fmla="val 2296"/>
            </a:avLst>
          </a:prstGeom>
          <a:blipFill rotWithShape="1">
            <a:blip r:embed="rId1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48" name="AutoShape 48"/>
          <p:cNvSpPr/>
          <p:nvPr/>
        </p:nvSpPr>
        <p:spPr>
          <a:xfrm>
            <a:off x="9798775" y="1647825"/>
            <a:ext cx="380905" cy="381000"/>
          </a:xfrm>
          <a:prstGeom prst="roundRect">
            <a:avLst>
              <a:gd name="adj" fmla="val 48012"/>
            </a:avLst>
          </a:prstGeom>
          <a:blipFill rotWithShape="1">
            <a:blip r:embed="rId6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49" name="AutoShape 49"/>
          <p:cNvSpPr/>
          <p:nvPr/>
        </p:nvSpPr>
        <p:spPr>
          <a:xfrm>
            <a:off x="9922420" y="1762040"/>
            <a:ext cx="133466" cy="152570"/>
          </a:xfrm>
          <a:custGeom>
            <a:avLst/>
            <a:gdLst/>
            <a:ahLst/>
            <a:cxnLst/>
            <a:rect l="l" t="t" r="r" b="b"/>
            <a:pathLst>
              <a:path w="8748" h="10000">
                <a:moveTo>
                  <a:pt x="4374" y="7789"/>
                </a:moveTo>
                <a:cubicBezTo>
                  <a:pt x="4132" y="7889"/>
                  <a:pt x="3895" y="7979"/>
                  <a:pt x="3659" y="8053"/>
                </a:cubicBezTo>
                <a:cubicBezTo>
                  <a:pt x="4001" y="8713"/>
                  <a:pt x="4294" y="8750"/>
                  <a:pt x="4374" y="8750"/>
                </a:cubicBezTo>
                <a:cubicBezTo>
                  <a:pt x="4454" y="8750"/>
                  <a:pt x="4745" y="8713"/>
                  <a:pt x="5089" y="8053"/>
                </a:cubicBezTo>
                <a:cubicBezTo>
                  <a:pt x="4855" y="7977"/>
                  <a:pt x="4616" y="7889"/>
                  <a:pt x="4374" y="7789"/>
                </a:cubicBezTo>
                <a:close/>
                <a:moveTo>
                  <a:pt x="8265" y="5000"/>
                </a:moveTo>
                <a:cubicBezTo>
                  <a:pt x="8940" y="5883"/>
                  <a:pt x="9172" y="6775"/>
                  <a:pt x="8748" y="7500"/>
                </a:cubicBezTo>
                <a:cubicBezTo>
                  <a:pt x="8334" y="8209"/>
                  <a:pt x="7468" y="8463"/>
                  <a:pt x="6389" y="8344"/>
                </a:cubicBezTo>
                <a:cubicBezTo>
                  <a:pt x="5938" y="9361"/>
                  <a:pt x="5248" y="10000"/>
                  <a:pt x="4374" y="10000"/>
                </a:cubicBezTo>
                <a:cubicBezTo>
                  <a:pt x="3500" y="10000"/>
                  <a:pt x="2810" y="9361"/>
                  <a:pt x="2359" y="8344"/>
                </a:cubicBezTo>
                <a:cubicBezTo>
                  <a:pt x="1280" y="8463"/>
                  <a:pt x="414" y="8209"/>
                  <a:pt x="0" y="7500"/>
                </a:cubicBezTo>
                <a:cubicBezTo>
                  <a:pt x="-424" y="6775"/>
                  <a:pt x="-192" y="5883"/>
                  <a:pt x="483" y="5000"/>
                </a:cubicBezTo>
                <a:cubicBezTo>
                  <a:pt x="-192" y="4117"/>
                  <a:pt x="-424" y="3225"/>
                  <a:pt x="0" y="2500"/>
                </a:cubicBezTo>
                <a:cubicBezTo>
                  <a:pt x="414" y="1791"/>
                  <a:pt x="1280" y="1537"/>
                  <a:pt x="2359" y="1656"/>
                </a:cubicBezTo>
                <a:cubicBezTo>
                  <a:pt x="2810" y="639"/>
                  <a:pt x="3498" y="0"/>
                  <a:pt x="4374" y="0"/>
                </a:cubicBezTo>
                <a:cubicBezTo>
                  <a:pt x="5250" y="0"/>
                  <a:pt x="5938" y="639"/>
                  <a:pt x="6389" y="1656"/>
                </a:cubicBezTo>
                <a:cubicBezTo>
                  <a:pt x="7468" y="1537"/>
                  <a:pt x="8334" y="1789"/>
                  <a:pt x="8748" y="2500"/>
                </a:cubicBezTo>
                <a:cubicBezTo>
                  <a:pt x="9172" y="3225"/>
                  <a:pt x="8940" y="4117"/>
                  <a:pt x="8265" y="5000"/>
                </a:cubicBezTo>
                <a:close/>
                <a:moveTo>
                  <a:pt x="6917" y="6316"/>
                </a:moveTo>
                <a:cubicBezTo>
                  <a:pt x="6882" y="6594"/>
                  <a:pt x="6837" y="6863"/>
                  <a:pt x="6780" y="7121"/>
                </a:cubicBezTo>
                <a:cubicBezTo>
                  <a:pt x="7431" y="7148"/>
                  <a:pt x="7571" y="6951"/>
                  <a:pt x="7603" y="6893"/>
                </a:cubicBezTo>
                <a:cubicBezTo>
                  <a:pt x="7650" y="6811"/>
                  <a:pt x="7747" y="6543"/>
                  <a:pt x="7360" y="5953"/>
                </a:cubicBezTo>
                <a:cubicBezTo>
                  <a:pt x="7220" y="6076"/>
                  <a:pt x="7073" y="6197"/>
                  <a:pt x="6917" y="6316"/>
                </a:cubicBezTo>
                <a:close/>
                <a:moveTo>
                  <a:pt x="6780" y="2881"/>
                </a:moveTo>
                <a:cubicBezTo>
                  <a:pt x="6837" y="3137"/>
                  <a:pt x="6882" y="3406"/>
                  <a:pt x="6917" y="3686"/>
                </a:cubicBezTo>
                <a:cubicBezTo>
                  <a:pt x="7073" y="3805"/>
                  <a:pt x="7220" y="3926"/>
                  <a:pt x="7360" y="4049"/>
                </a:cubicBezTo>
                <a:cubicBezTo>
                  <a:pt x="7747" y="3459"/>
                  <a:pt x="7650" y="3189"/>
                  <a:pt x="7603" y="3109"/>
                </a:cubicBezTo>
                <a:cubicBezTo>
                  <a:pt x="7571" y="3053"/>
                  <a:pt x="7431" y="2855"/>
                  <a:pt x="6780" y="2881"/>
                </a:cubicBezTo>
                <a:close/>
                <a:moveTo>
                  <a:pt x="5089" y="1947"/>
                </a:moveTo>
                <a:cubicBezTo>
                  <a:pt x="4745" y="1287"/>
                  <a:pt x="4454" y="1250"/>
                  <a:pt x="4374" y="1250"/>
                </a:cubicBezTo>
                <a:cubicBezTo>
                  <a:pt x="4294" y="1250"/>
                  <a:pt x="4003" y="1287"/>
                  <a:pt x="3659" y="1947"/>
                </a:cubicBezTo>
                <a:cubicBezTo>
                  <a:pt x="3893" y="2023"/>
                  <a:pt x="4132" y="2111"/>
                  <a:pt x="4374" y="2211"/>
                </a:cubicBezTo>
                <a:cubicBezTo>
                  <a:pt x="4616" y="2111"/>
                  <a:pt x="4853" y="2021"/>
                  <a:pt x="5089" y="1947"/>
                </a:cubicBezTo>
                <a:close/>
                <a:moveTo>
                  <a:pt x="1833" y="3684"/>
                </a:moveTo>
                <a:cubicBezTo>
                  <a:pt x="1868" y="3404"/>
                  <a:pt x="1913" y="3137"/>
                  <a:pt x="1970" y="2879"/>
                </a:cubicBezTo>
                <a:cubicBezTo>
                  <a:pt x="1319" y="2852"/>
                  <a:pt x="1180" y="3049"/>
                  <a:pt x="1147" y="3107"/>
                </a:cubicBezTo>
                <a:cubicBezTo>
                  <a:pt x="1100" y="3189"/>
                  <a:pt x="1003" y="3457"/>
                  <a:pt x="1390" y="4047"/>
                </a:cubicBezTo>
                <a:cubicBezTo>
                  <a:pt x="1530" y="3924"/>
                  <a:pt x="1677" y="3803"/>
                  <a:pt x="1833" y="3684"/>
                </a:cubicBezTo>
                <a:close/>
                <a:moveTo>
                  <a:pt x="1388" y="5953"/>
                </a:moveTo>
                <a:cubicBezTo>
                  <a:pt x="1001" y="6543"/>
                  <a:pt x="1098" y="6813"/>
                  <a:pt x="1145" y="6893"/>
                </a:cubicBezTo>
                <a:cubicBezTo>
                  <a:pt x="1177" y="6949"/>
                  <a:pt x="1317" y="7146"/>
                  <a:pt x="1968" y="7121"/>
                </a:cubicBezTo>
                <a:cubicBezTo>
                  <a:pt x="1911" y="6865"/>
                  <a:pt x="1866" y="6596"/>
                  <a:pt x="1831" y="6316"/>
                </a:cubicBezTo>
                <a:cubicBezTo>
                  <a:pt x="1675" y="6197"/>
                  <a:pt x="1528" y="6076"/>
                  <a:pt x="1388" y="5953"/>
                </a:cubicBezTo>
                <a:close/>
                <a:moveTo>
                  <a:pt x="6012" y="5000"/>
                </a:moveTo>
                <a:cubicBezTo>
                  <a:pt x="6012" y="4138"/>
                  <a:pt x="5278" y="3438"/>
                  <a:pt x="4374" y="3438"/>
                </a:cubicBezTo>
                <a:cubicBezTo>
                  <a:pt x="3470" y="3438"/>
                  <a:pt x="2736" y="4138"/>
                  <a:pt x="2736" y="5000"/>
                </a:cubicBezTo>
                <a:cubicBezTo>
                  <a:pt x="2736" y="5862"/>
                  <a:pt x="3470" y="6563"/>
                  <a:pt x="4374" y="6563"/>
                </a:cubicBezTo>
                <a:cubicBezTo>
                  <a:pt x="5278" y="6563"/>
                  <a:pt x="6012" y="5862"/>
                  <a:pt x="6012" y="5000"/>
                </a:cubicBezTo>
                <a:close/>
                <a:moveTo>
                  <a:pt x="4374" y="4375"/>
                </a:moveTo>
                <a:cubicBezTo>
                  <a:pt x="4736" y="4375"/>
                  <a:pt x="5029" y="4655"/>
                  <a:pt x="5029" y="5000"/>
                </a:cubicBezTo>
                <a:cubicBezTo>
                  <a:pt x="5029" y="5345"/>
                  <a:pt x="4736" y="5625"/>
                  <a:pt x="4374" y="5625"/>
                </a:cubicBezTo>
                <a:cubicBezTo>
                  <a:pt x="4012" y="5625"/>
                  <a:pt x="3719" y="5345"/>
                  <a:pt x="3719" y="5000"/>
                </a:cubicBezTo>
                <a:cubicBezTo>
                  <a:pt x="3719" y="4655"/>
                  <a:pt x="4012" y="4375"/>
                  <a:pt x="4374" y="4375"/>
                </a:cubicBezTo>
                <a:close/>
              </a:path>
            </a:pathLst>
          </a:custGeom>
          <a:solidFill>
            <a:srgbClr val="FB7185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50" name="TextBox 50"/>
          <p:cNvSpPr txBox="1"/>
          <p:nvPr/>
        </p:nvSpPr>
        <p:spPr>
          <a:xfrm>
            <a:off x="10293951" y="1733550"/>
            <a:ext cx="857035" cy="20955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500" b="1" i="0" strike="noStrike">
                <a:solidFill>
                  <a:srgbClr val="FFE4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前沿技术</a:t>
            </a:r>
            <a:endParaRPr lang="en-US" sz="1100"/>
          </a:p>
        </p:txBody>
      </p:sp>
      <p:sp>
        <p:nvSpPr>
          <p:cNvPr id="51" name="AutoShape 51"/>
          <p:cNvSpPr/>
          <p:nvPr/>
        </p:nvSpPr>
        <p:spPr>
          <a:xfrm>
            <a:off x="9798775" y="3854393"/>
            <a:ext cx="88977" cy="101713"/>
          </a:xfrm>
          <a:custGeom>
            <a:avLst/>
            <a:gdLst/>
            <a:ahLst/>
            <a:cxnLst/>
            <a:rect l="l" t="t" r="r" b="b"/>
            <a:pathLst>
              <a:path w="8748" h="10000">
                <a:moveTo>
                  <a:pt x="8604" y="2"/>
                </a:moveTo>
                <a:cubicBezTo>
                  <a:pt x="8894" y="256"/>
                  <a:pt x="8958" y="744"/>
                  <a:pt x="8748" y="1093"/>
                </a:cubicBezTo>
                <a:lnTo>
                  <a:pt x="3570" y="9680"/>
                </a:lnTo>
                <a:cubicBezTo>
                  <a:pt x="3459" y="9866"/>
                  <a:pt x="3287" y="9980"/>
                  <a:pt x="3097" y="10000"/>
                </a:cubicBezTo>
                <a:cubicBezTo>
                  <a:pt x="2908" y="10018"/>
                  <a:pt x="2723" y="9935"/>
                  <a:pt x="2589" y="9773"/>
                </a:cubicBezTo>
                <a:lnTo>
                  <a:pt x="0" y="6650"/>
                </a:lnTo>
                <a:cubicBezTo>
                  <a:pt x="-253" y="6345"/>
                  <a:pt x="-253" y="5850"/>
                  <a:pt x="0" y="5545"/>
                </a:cubicBezTo>
                <a:cubicBezTo>
                  <a:pt x="253" y="5240"/>
                  <a:pt x="663" y="5240"/>
                  <a:pt x="916" y="5545"/>
                </a:cubicBezTo>
                <a:lnTo>
                  <a:pt x="2969" y="8021"/>
                </a:lnTo>
                <a:lnTo>
                  <a:pt x="7702" y="173"/>
                </a:lnTo>
                <a:cubicBezTo>
                  <a:pt x="7913" y="-176"/>
                  <a:pt x="8317" y="-254"/>
                  <a:pt x="8606" y="0"/>
                </a:cubicBezTo>
                <a:close/>
              </a:path>
            </a:pathLst>
          </a:custGeom>
          <a:solidFill>
            <a:srgbClr val="F43F5E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52" name="TextBox 52"/>
          <p:cNvSpPr txBox="1"/>
          <p:nvPr/>
        </p:nvSpPr>
        <p:spPr>
          <a:xfrm>
            <a:off x="9963932" y="3800475"/>
            <a:ext cx="1514245" cy="1524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100" b="0" i="0" strike="noStrike">
                <a:solidFill>
                  <a:srgbClr val="D1D5D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AI/区块链/量子计算布局</a:t>
            </a:r>
            <a:endParaRPr lang="en-US" sz="1100"/>
          </a:p>
        </p:txBody>
      </p:sp>
      <p:sp>
        <p:nvSpPr>
          <p:cNvPr id="53" name="AutoShape 53"/>
          <p:cNvSpPr/>
          <p:nvPr/>
        </p:nvSpPr>
        <p:spPr>
          <a:xfrm>
            <a:off x="9798775" y="4159193"/>
            <a:ext cx="88977" cy="101713"/>
          </a:xfrm>
          <a:custGeom>
            <a:avLst/>
            <a:gdLst/>
            <a:ahLst/>
            <a:cxnLst/>
            <a:rect l="l" t="t" r="r" b="b"/>
            <a:pathLst>
              <a:path w="8748" h="10000">
                <a:moveTo>
                  <a:pt x="8604" y="2"/>
                </a:moveTo>
                <a:cubicBezTo>
                  <a:pt x="8894" y="256"/>
                  <a:pt x="8958" y="744"/>
                  <a:pt x="8748" y="1093"/>
                </a:cubicBezTo>
                <a:lnTo>
                  <a:pt x="3570" y="9680"/>
                </a:lnTo>
                <a:cubicBezTo>
                  <a:pt x="3459" y="9866"/>
                  <a:pt x="3287" y="9980"/>
                  <a:pt x="3097" y="10000"/>
                </a:cubicBezTo>
                <a:cubicBezTo>
                  <a:pt x="2908" y="10018"/>
                  <a:pt x="2723" y="9935"/>
                  <a:pt x="2589" y="9773"/>
                </a:cubicBezTo>
                <a:lnTo>
                  <a:pt x="0" y="6650"/>
                </a:lnTo>
                <a:cubicBezTo>
                  <a:pt x="-253" y="6345"/>
                  <a:pt x="-253" y="5850"/>
                  <a:pt x="0" y="5545"/>
                </a:cubicBezTo>
                <a:cubicBezTo>
                  <a:pt x="253" y="5240"/>
                  <a:pt x="663" y="5240"/>
                  <a:pt x="916" y="5545"/>
                </a:cubicBezTo>
                <a:lnTo>
                  <a:pt x="2969" y="8021"/>
                </a:lnTo>
                <a:lnTo>
                  <a:pt x="7702" y="173"/>
                </a:lnTo>
                <a:cubicBezTo>
                  <a:pt x="7913" y="-176"/>
                  <a:pt x="8317" y="-254"/>
                  <a:pt x="8606" y="0"/>
                </a:cubicBezTo>
                <a:close/>
              </a:path>
            </a:pathLst>
          </a:custGeom>
          <a:solidFill>
            <a:srgbClr val="F43F5E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54" name="TextBox 54"/>
          <p:cNvSpPr txBox="1"/>
          <p:nvPr/>
        </p:nvSpPr>
        <p:spPr>
          <a:xfrm>
            <a:off x="9963932" y="4105275"/>
            <a:ext cx="1304599" cy="1524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100" b="0" i="0" strike="noStrike">
                <a:solidFill>
                  <a:srgbClr val="D1D5D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未来技术储备与研发</a:t>
            </a:r>
            <a:endParaRPr lang="en-US" sz="1100"/>
          </a:p>
        </p:txBody>
      </p:sp>
      <p:sp>
        <p:nvSpPr>
          <p:cNvPr id="55" name="AutoShape 55"/>
          <p:cNvSpPr/>
          <p:nvPr/>
        </p:nvSpPr>
        <p:spPr>
          <a:xfrm>
            <a:off x="9798775" y="4470350"/>
            <a:ext cx="88977" cy="88999"/>
          </a:xfrm>
          <a:custGeom>
            <a:avLst/>
            <a:gdLst/>
            <a:ahLst/>
            <a:cxnLst/>
            <a:rect l="l" t="t" r="r" b="b"/>
            <a:pathLst>
              <a:path w="9998" h="10000">
                <a:moveTo>
                  <a:pt x="1250" y="714"/>
                </a:moveTo>
                <a:cubicBezTo>
                  <a:pt x="1250" y="319"/>
                  <a:pt x="971" y="0"/>
                  <a:pt x="625" y="0"/>
                </a:cubicBezTo>
                <a:cubicBezTo>
                  <a:pt x="280" y="0"/>
                  <a:pt x="0" y="320"/>
                  <a:pt x="0" y="714"/>
                </a:cubicBezTo>
                <a:lnTo>
                  <a:pt x="0" y="8214"/>
                </a:lnTo>
                <a:cubicBezTo>
                  <a:pt x="0" y="9201"/>
                  <a:pt x="699" y="10000"/>
                  <a:pt x="1562" y="10000"/>
                </a:cubicBezTo>
                <a:lnTo>
                  <a:pt x="9373" y="10000"/>
                </a:lnTo>
                <a:cubicBezTo>
                  <a:pt x="9719" y="10000"/>
                  <a:pt x="9998" y="9681"/>
                  <a:pt x="9998" y="9286"/>
                </a:cubicBezTo>
                <a:cubicBezTo>
                  <a:pt x="9998" y="8891"/>
                  <a:pt x="9718" y="8571"/>
                  <a:pt x="9373" y="8571"/>
                </a:cubicBezTo>
                <a:lnTo>
                  <a:pt x="1562" y="8571"/>
                </a:lnTo>
                <a:cubicBezTo>
                  <a:pt x="1390" y="8571"/>
                  <a:pt x="1250" y="8411"/>
                  <a:pt x="1250" y="8214"/>
                </a:cubicBezTo>
                <a:lnTo>
                  <a:pt x="1250" y="714"/>
                </a:lnTo>
                <a:close/>
                <a:moveTo>
                  <a:pt x="9190" y="2647"/>
                </a:moveTo>
                <a:cubicBezTo>
                  <a:pt x="9434" y="2368"/>
                  <a:pt x="9434" y="1915"/>
                  <a:pt x="9190" y="1636"/>
                </a:cubicBezTo>
                <a:cubicBezTo>
                  <a:pt x="8945" y="1357"/>
                  <a:pt x="8549" y="1357"/>
                  <a:pt x="8305" y="1636"/>
                </a:cubicBezTo>
                <a:lnTo>
                  <a:pt x="6249" y="3989"/>
                </a:lnTo>
                <a:lnTo>
                  <a:pt x="5128" y="2710"/>
                </a:lnTo>
                <a:cubicBezTo>
                  <a:pt x="4884" y="2431"/>
                  <a:pt x="4487" y="2431"/>
                  <a:pt x="4243" y="2710"/>
                </a:cubicBezTo>
                <a:lnTo>
                  <a:pt x="2369" y="4853"/>
                </a:lnTo>
                <a:cubicBezTo>
                  <a:pt x="2125" y="5132"/>
                  <a:pt x="2125" y="5585"/>
                  <a:pt x="2369" y="5864"/>
                </a:cubicBezTo>
                <a:cubicBezTo>
                  <a:pt x="2613" y="6143"/>
                  <a:pt x="3009" y="6143"/>
                  <a:pt x="3253" y="5864"/>
                </a:cubicBezTo>
                <a:lnTo>
                  <a:pt x="4687" y="4225"/>
                </a:lnTo>
                <a:lnTo>
                  <a:pt x="5807" y="5507"/>
                </a:lnTo>
                <a:cubicBezTo>
                  <a:pt x="6052" y="5786"/>
                  <a:pt x="6448" y="5786"/>
                  <a:pt x="6692" y="5507"/>
                </a:cubicBezTo>
                <a:lnTo>
                  <a:pt x="9192" y="2650"/>
                </a:lnTo>
                <a:close/>
              </a:path>
            </a:pathLst>
          </a:custGeom>
          <a:solidFill>
            <a:srgbClr val="F43F5E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56" name="TextBox 56"/>
          <p:cNvSpPr txBox="1"/>
          <p:nvPr/>
        </p:nvSpPr>
        <p:spPr>
          <a:xfrm>
            <a:off x="9963932" y="4410075"/>
            <a:ext cx="1657085" cy="1524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100" b="0" i="0" strike="noStrike">
                <a:solidFill>
                  <a:srgbClr val="FECDD3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案例：某 AI 模型行业领先</a:t>
            </a:r>
            <a:endParaRPr lang="en-US" sz="11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00000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3" name="AutoShape 3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gradFill>
            <a:gsLst>
              <a:gs pos="0">
                <a:srgbClr val="0F172A">
                  <a:alpha val="100000"/>
                </a:srgbClr>
              </a:gs>
              <a:gs pos="50000">
                <a:srgbClr val="1E1B4B">
                  <a:alpha val="100000"/>
                </a:srgbClr>
              </a:gs>
              <a:gs pos="100000">
                <a:srgbClr val="0F172A">
                  <a:alpha val="100000"/>
                </a:srgbClr>
              </a:gs>
            </a:gsLst>
            <a:lin ang="8100000"/>
          </a:gradFill>
          <a:ln>
            <a:headEnd type="none"/>
            <a:tailEnd type="none"/>
          </a:ln>
        </p:spPr>
      </p:sp>
      <p:sp>
        <p:nvSpPr>
          <p:cNvPr id="4" name="TextBox 4"/>
          <p:cNvSpPr txBox="1"/>
          <p:nvPr/>
        </p:nvSpPr>
        <p:spPr>
          <a:xfrm>
            <a:off x="457086" y="447675"/>
            <a:ext cx="11274781" cy="39052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2700" b="1" i="0" strike="noStrike">
                <a:solidFill>
                  <a:srgbClr val="E0E7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对标分析：全球顶尖公司经验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457086" y="1047750"/>
            <a:ext cx="457086" cy="38100"/>
          </a:xfrm>
          <a:prstGeom prst="roundRect">
            <a:avLst>
              <a:gd name="adj" fmla="val 50000"/>
            </a:avLst>
          </a:prstGeom>
          <a:solidFill>
            <a:srgbClr val="22D3EE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6" name="TextBox 6"/>
          <p:cNvSpPr txBox="1"/>
          <p:nvPr/>
        </p:nvSpPr>
        <p:spPr>
          <a:xfrm>
            <a:off x="1028442" y="933450"/>
            <a:ext cx="1920296" cy="25717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800" b="0" i="0" strike="noStrike">
                <a:solidFill>
                  <a:srgbClr val="22D3EE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借鉴 · 融合 · 创新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57086" y="1447800"/>
            <a:ext cx="11274781" cy="4953000"/>
          </a:xfrm>
          <a:prstGeom prst="roundRect">
            <a:avLst>
              <a:gd name="adj" fmla="val 426"/>
            </a:avLst>
          </a:prstGeom>
          <a:blipFill rotWithShape="1">
            <a:blip r:embed="rId1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8" name="AutoShape 8"/>
          <p:cNvSpPr/>
          <p:nvPr/>
        </p:nvSpPr>
        <p:spPr>
          <a:xfrm>
            <a:off x="466608" y="1457325"/>
            <a:ext cx="11255736" cy="581025"/>
          </a:xfrm>
          <a:prstGeom prst="rect">
            <a:avLst/>
          </a:prstGeom>
          <a:blipFill rotWithShape="1">
            <a:blip r:embed="rId2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9" name="AutoShape 9"/>
          <p:cNvSpPr/>
          <p:nvPr/>
        </p:nvSpPr>
        <p:spPr>
          <a:xfrm>
            <a:off x="695151" y="1666790"/>
            <a:ext cx="133466" cy="152570"/>
          </a:xfrm>
          <a:custGeom>
            <a:avLst/>
            <a:gdLst/>
            <a:ahLst/>
            <a:cxnLst/>
            <a:rect l="l" t="t" r="r" b="b"/>
            <a:pathLst>
              <a:path w="8748" h="10000">
                <a:moveTo>
                  <a:pt x="0" y="1429"/>
                </a:moveTo>
                <a:cubicBezTo>
                  <a:pt x="0" y="641"/>
                  <a:pt x="560" y="0"/>
                  <a:pt x="1250" y="0"/>
                </a:cubicBezTo>
                <a:lnTo>
                  <a:pt x="7498" y="0"/>
                </a:lnTo>
                <a:cubicBezTo>
                  <a:pt x="8188" y="0"/>
                  <a:pt x="8748" y="641"/>
                  <a:pt x="8748" y="1429"/>
                </a:cubicBezTo>
                <a:lnTo>
                  <a:pt x="8748" y="8571"/>
                </a:lnTo>
                <a:cubicBezTo>
                  <a:pt x="8748" y="9359"/>
                  <a:pt x="8188" y="10000"/>
                  <a:pt x="7498" y="10000"/>
                </a:cubicBezTo>
                <a:lnTo>
                  <a:pt x="1250" y="10000"/>
                </a:lnTo>
                <a:cubicBezTo>
                  <a:pt x="560" y="10000"/>
                  <a:pt x="0" y="9359"/>
                  <a:pt x="0" y="8571"/>
                </a:cubicBezTo>
                <a:lnTo>
                  <a:pt x="0" y="1429"/>
                </a:lnTo>
                <a:close/>
                <a:moveTo>
                  <a:pt x="1250" y="1429"/>
                </a:moveTo>
                <a:lnTo>
                  <a:pt x="1250" y="2857"/>
                </a:lnTo>
                <a:lnTo>
                  <a:pt x="2499" y="2857"/>
                </a:lnTo>
                <a:lnTo>
                  <a:pt x="2499" y="1429"/>
                </a:lnTo>
                <a:lnTo>
                  <a:pt x="1250" y="1429"/>
                </a:lnTo>
                <a:close/>
                <a:moveTo>
                  <a:pt x="7498" y="1429"/>
                </a:moveTo>
                <a:lnTo>
                  <a:pt x="3749" y="1429"/>
                </a:lnTo>
                <a:lnTo>
                  <a:pt x="3749" y="2857"/>
                </a:lnTo>
                <a:lnTo>
                  <a:pt x="7498" y="2857"/>
                </a:lnTo>
                <a:lnTo>
                  <a:pt x="7498" y="1429"/>
                </a:lnTo>
                <a:close/>
                <a:moveTo>
                  <a:pt x="1250" y="4286"/>
                </a:moveTo>
                <a:lnTo>
                  <a:pt x="1250" y="5714"/>
                </a:lnTo>
                <a:lnTo>
                  <a:pt x="2499" y="5714"/>
                </a:lnTo>
                <a:lnTo>
                  <a:pt x="2499" y="4286"/>
                </a:lnTo>
                <a:lnTo>
                  <a:pt x="1250" y="4286"/>
                </a:lnTo>
                <a:close/>
                <a:moveTo>
                  <a:pt x="7498" y="4286"/>
                </a:moveTo>
                <a:lnTo>
                  <a:pt x="3749" y="4286"/>
                </a:lnTo>
                <a:lnTo>
                  <a:pt x="3749" y="5714"/>
                </a:lnTo>
                <a:lnTo>
                  <a:pt x="7498" y="5714"/>
                </a:lnTo>
                <a:lnTo>
                  <a:pt x="7498" y="4286"/>
                </a:lnTo>
                <a:close/>
                <a:moveTo>
                  <a:pt x="1250" y="7143"/>
                </a:moveTo>
                <a:lnTo>
                  <a:pt x="1250" y="8571"/>
                </a:lnTo>
                <a:lnTo>
                  <a:pt x="2499" y="8571"/>
                </a:lnTo>
                <a:lnTo>
                  <a:pt x="2499" y="7143"/>
                </a:lnTo>
                <a:lnTo>
                  <a:pt x="1250" y="7143"/>
                </a:lnTo>
                <a:close/>
                <a:moveTo>
                  <a:pt x="7498" y="7143"/>
                </a:moveTo>
                <a:lnTo>
                  <a:pt x="3749" y="7143"/>
                </a:lnTo>
                <a:lnTo>
                  <a:pt x="3749" y="8571"/>
                </a:lnTo>
                <a:lnTo>
                  <a:pt x="7498" y="8571"/>
                </a:lnTo>
                <a:lnTo>
                  <a:pt x="7498" y="7143"/>
                </a:lnTo>
                <a:close/>
              </a:path>
            </a:pathLst>
          </a:custGeom>
          <a:solidFill>
            <a:srgbClr val="22D3EE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10" name="TextBox 10"/>
          <p:cNvSpPr txBox="1"/>
          <p:nvPr/>
        </p:nvSpPr>
        <p:spPr>
          <a:xfrm>
            <a:off x="904798" y="1647825"/>
            <a:ext cx="10589003" cy="1905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ctr" anchorCtr="0"/>
          <a:lstStyle/>
          <a:p>
            <a:pPr algn="l">
              <a:defRPr/>
            </a:pPr>
            <a:r>
              <a:rPr lang="en-US" sz="1400" b="1" i="0" strike="noStrike">
                <a:solidFill>
                  <a:srgbClr val="F3F4F6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全球顶尖公司机制对比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466608" y="6000750"/>
            <a:ext cx="11255736" cy="390525"/>
          </a:xfrm>
          <a:prstGeom prst="rect">
            <a:avLst/>
          </a:prstGeom>
          <a:blipFill rotWithShape="1">
            <a:blip r:embed="rId3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12" name="AutoShape 12"/>
          <p:cNvSpPr/>
          <p:nvPr/>
        </p:nvSpPr>
        <p:spPr>
          <a:xfrm>
            <a:off x="695151" y="6141442"/>
            <a:ext cx="88977" cy="118666"/>
          </a:xfrm>
          <a:custGeom>
            <a:avLst/>
            <a:gdLst/>
            <a:ahLst/>
            <a:cxnLst/>
            <a:rect l="l" t="t" r="r" b="b"/>
            <a:pathLst>
              <a:path w="7498" h="10000">
                <a:moveTo>
                  <a:pt x="5719" y="7273"/>
                </a:moveTo>
                <a:cubicBezTo>
                  <a:pt x="5862" y="6850"/>
                  <a:pt x="6147" y="6468"/>
                  <a:pt x="6469" y="6138"/>
                </a:cubicBezTo>
                <a:cubicBezTo>
                  <a:pt x="7107" y="5487"/>
                  <a:pt x="7498" y="4606"/>
                  <a:pt x="7498" y="3636"/>
                </a:cubicBezTo>
                <a:cubicBezTo>
                  <a:pt x="7498" y="1629"/>
                  <a:pt x="5819" y="0"/>
                  <a:pt x="3749" y="0"/>
                </a:cubicBezTo>
                <a:cubicBezTo>
                  <a:pt x="1678" y="0"/>
                  <a:pt x="0" y="1628"/>
                  <a:pt x="0" y="3636"/>
                </a:cubicBezTo>
                <a:cubicBezTo>
                  <a:pt x="0" y="4606"/>
                  <a:pt x="391" y="5487"/>
                  <a:pt x="1029" y="6138"/>
                </a:cubicBezTo>
                <a:cubicBezTo>
                  <a:pt x="1351" y="6468"/>
                  <a:pt x="1638" y="6850"/>
                  <a:pt x="1779" y="7273"/>
                </a:cubicBezTo>
                <a:lnTo>
                  <a:pt x="5717" y="7273"/>
                </a:lnTo>
                <a:close/>
                <a:moveTo>
                  <a:pt x="5624" y="8182"/>
                </a:moveTo>
                <a:lnTo>
                  <a:pt x="1874" y="8182"/>
                </a:lnTo>
                <a:lnTo>
                  <a:pt x="1874" y="8485"/>
                </a:lnTo>
                <a:cubicBezTo>
                  <a:pt x="1874" y="9322"/>
                  <a:pt x="2574" y="10000"/>
                  <a:pt x="3437" y="10000"/>
                </a:cubicBezTo>
                <a:lnTo>
                  <a:pt x="4061" y="10000"/>
                </a:lnTo>
                <a:cubicBezTo>
                  <a:pt x="4924" y="10000"/>
                  <a:pt x="5624" y="9322"/>
                  <a:pt x="5624" y="8485"/>
                </a:cubicBezTo>
                <a:lnTo>
                  <a:pt x="5624" y="8182"/>
                </a:lnTo>
                <a:close/>
                <a:moveTo>
                  <a:pt x="3593" y="2121"/>
                </a:moveTo>
                <a:cubicBezTo>
                  <a:pt x="2816" y="2121"/>
                  <a:pt x="2187" y="2731"/>
                  <a:pt x="2187" y="3485"/>
                </a:cubicBezTo>
                <a:cubicBezTo>
                  <a:pt x="2187" y="3737"/>
                  <a:pt x="1978" y="3939"/>
                  <a:pt x="1718" y="3939"/>
                </a:cubicBezTo>
                <a:cubicBezTo>
                  <a:pt x="1460" y="3939"/>
                  <a:pt x="1250" y="3736"/>
                  <a:pt x="1250" y="3485"/>
                </a:cubicBezTo>
                <a:cubicBezTo>
                  <a:pt x="1250" y="2229"/>
                  <a:pt x="2298" y="1212"/>
                  <a:pt x="3593" y="1212"/>
                </a:cubicBezTo>
                <a:cubicBezTo>
                  <a:pt x="3852" y="1212"/>
                  <a:pt x="4061" y="1415"/>
                  <a:pt x="4061" y="1667"/>
                </a:cubicBezTo>
                <a:cubicBezTo>
                  <a:pt x="4061" y="1918"/>
                  <a:pt x="3851" y="2121"/>
                  <a:pt x="3593" y="2121"/>
                </a:cubicBezTo>
                <a:close/>
              </a:path>
            </a:pathLst>
          </a:custGeom>
          <a:solidFill>
            <a:srgbClr val="FACC15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13" name="TextBox 13"/>
          <p:cNvSpPr txBox="1"/>
          <p:nvPr/>
        </p:nvSpPr>
        <p:spPr>
          <a:xfrm>
            <a:off x="860309" y="6134100"/>
            <a:ext cx="10633492" cy="13335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ctr" anchorCtr="0"/>
          <a:lstStyle/>
          <a:p>
            <a:pPr algn="l">
              <a:defRPr/>
            </a:pPr>
            <a:r>
              <a:rPr lang="en-US" sz="900" b="0" i="0" strike="noStrike">
                <a:solidFill>
                  <a:srgbClr val="A5B4F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融合全球顶尖公司机制优势，形成爱纳百川独特竞争力</a:t>
            </a:r>
            <a:endParaRPr lang="en-US" sz="1100"/>
          </a:p>
        </p:txBody>
      </p:sp>
      <p:graphicFrame>
        <p:nvGraphicFramePr>
          <p:cNvPr id="14" name="Table 14"/>
          <p:cNvGraphicFramePr>
            <a:graphicFrameLocks noGrp="1"/>
          </p:cNvGraphicFramePr>
          <p:nvPr/>
        </p:nvGraphicFramePr>
        <p:xfrm>
          <a:off x="542789" y="2114550"/>
          <a:ext cx="11103374" cy="2562225"/>
        </p:xfrm>
        <a:graphic>
          <a:graphicData uri="http://schemas.openxmlformats.org/drawingml/2006/table">
            <a:tbl>
              <a:tblPr/>
              <a:tblGrid>
                <a:gridCol w="1663700"/>
                <a:gridCol w="2768600"/>
                <a:gridCol w="6654800"/>
              </a:tblGrid>
              <a:tr h="419100">
                <a:tc>
                  <a:txBody>
                    <a:bodyPr rot="0" wrap="square"/>
                    <a:p>
                      <a:pPr algn="l">
                        <a:defRPr sz="1100" b="1" i="0" strike="noStrike">
                          <a:solidFill>
                            <a:srgbClr val="22D3EE">
                              <a:alpha val="100000"/>
                            </a:srgbClr>
                          </a:solidFill>
                          <a:latin typeface="Arial, &quot;Microsoft YaHei&quot;, sans-serif"/>
                          <a:ea typeface="Arial, &quot;Microsoft YaHei&quot;, sans-serif"/>
                          <a:cs typeface="Arial, &quot;Microsoft YaHei&quot;, sans-serif"/>
                        </a:defRPr>
                      </a:pPr>
                      <a:r>
                        <a:rPr sz="1100" b="1" i="0" strike="noStrike">
                          <a:solidFill>
                            <a:srgbClr val="22D3EE">
                              <a:alpha val="100000"/>
                            </a:srgbClr>
                          </a:solidFill>
                          <a:latin typeface="Arial, &quot;Microsoft YaHei&quot;, sans-serif"/>
                          <a:ea typeface="Arial, &quot;Microsoft YaHei&quot;, sans-serif"/>
                          <a:cs typeface="Arial, &quot;Microsoft YaHei&quot;, sans-serif"/>
                        </a:rPr>
                        <a:t>公司</a:t>
                      </a:r>
                      <a:endParaRPr sz="1100" b="1" i="0" strike="noStrike">
                        <a:solidFill>
                          <a:srgbClr val="22D3EE">
                            <a:alpha val="100000"/>
                          </a:srgbClr>
                        </a:solidFill>
                        <a:latin typeface="Arial, &quot;Microsoft YaHei&quot;, sans-serif"/>
                        <a:ea typeface="Arial, &quot;Microsoft YaHei&quot;, sans-serif"/>
                        <a:cs typeface="Arial, &quot;Microsoft YaHei&quot;, sans-serif"/>
                      </a:endParaRPr>
                    </a:p>
                  </a:txBody>
                  <a:tcPr marL="152400" marR="152400" marT="114300" marB="114300" vert="horz" anchor="ctr" anchorCtr="0">
                    <a:solidFill>
                      <a:srgbClr val="1E293B">
                        <a:alpha val="100000"/>
                      </a:srgbClr>
                    </a:solidFill>
                  </a:tcPr>
                </a:tc>
                <a:tc>
                  <a:txBody>
                    <a:bodyPr rot="0" wrap="square"/>
                    <a:p>
                      <a:pPr algn="l">
                        <a:defRPr sz="1100" b="1" i="0" strike="noStrike">
                          <a:solidFill>
                            <a:srgbClr val="22D3EE">
                              <a:alpha val="100000"/>
                            </a:srgbClr>
                          </a:solidFill>
                          <a:latin typeface="Arial, &quot;Microsoft YaHei&quot;, sans-serif"/>
                          <a:ea typeface="Arial, &quot;Microsoft YaHei&quot;, sans-serif"/>
                          <a:cs typeface="Arial, &quot;Microsoft YaHei&quot;, sans-serif"/>
                        </a:defRPr>
                      </a:pPr>
                      <a:r>
                        <a:rPr sz="1100" b="1" i="0" strike="noStrike">
                          <a:solidFill>
                            <a:srgbClr val="22D3EE">
                              <a:alpha val="100000"/>
                            </a:srgbClr>
                          </a:solidFill>
                          <a:latin typeface="Arial, &quot;Microsoft YaHei&quot;, sans-serif"/>
                          <a:ea typeface="Arial, &quot;Microsoft YaHei&quot;, sans-serif"/>
                          <a:cs typeface="Arial, &quot;Microsoft YaHei&quot;, sans-serif"/>
                        </a:rPr>
                        <a:t>核心机制</a:t>
                      </a:r>
                      <a:endParaRPr sz="1100" b="1" i="0" strike="noStrike">
                        <a:solidFill>
                          <a:srgbClr val="22D3EE">
                            <a:alpha val="100000"/>
                          </a:srgbClr>
                        </a:solidFill>
                        <a:latin typeface="Arial, &quot;Microsoft YaHei&quot;, sans-serif"/>
                        <a:ea typeface="Arial, &quot;Microsoft YaHei&quot;, sans-serif"/>
                        <a:cs typeface="Arial, &quot;Microsoft YaHei&quot;, sans-serif"/>
                      </a:endParaRPr>
                    </a:p>
                  </a:txBody>
                  <a:tcPr marL="152400" marR="152400" marT="114300" marB="114300" vert="horz" anchor="ctr" anchorCtr="0">
                    <a:solidFill>
                      <a:srgbClr val="1E293B">
                        <a:alpha val="100000"/>
                      </a:srgbClr>
                    </a:solidFill>
                  </a:tcPr>
                </a:tc>
                <a:tc>
                  <a:txBody>
                    <a:bodyPr rot="0" wrap="square"/>
                    <a:p>
                      <a:pPr algn="l">
                        <a:defRPr sz="1100" b="1" i="0" strike="noStrike">
                          <a:solidFill>
                            <a:srgbClr val="22D3EE">
                              <a:alpha val="100000"/>
                            </a:srgbClr>
                          </a:solidFill>
                          <a:latin typeface="Arial, &quot;Microsoft YaHei&quot;, sans-serif"/>
                          <a:ea typeface="Arial, &quot;Microsoft YaHei&quot;, sans-serif"/>
                          <a:cs typeface="Arial, &quot;Microsoft YaHei&quot;, sans-serif"/>
                        </a:defRPr>
                      </a:pPr>
                      <a:r>
                        <a:rPr sz="1100" b="1" i="0" strike="noStrike">
                          <a:solidFill>
                            <a:srgbClr val="22D3EE">
                              <a:alpha val="100000"/>
                            </a:srgbClr>
                          </a:solidFill>
                          <a:latin typeface="Arial, &quot;Microsoft YaHei&quot;, sans-serif"/>
                          <a:ea typeface="Arial, &quot;Microsoft YaHei&quot;, sans-serif"/>
                          <a:cs typeface="Arial, &quot;Microsoft YaHei&quot;, sans-serif"/>
                        </a:rPr>
                        <a:t>爱纳百川借鉴</a:t>
                      </a:r>
                      <a:endParaRPr sz="1100" b="1" i="0" strike="noStrike">
                        <a:solidFill>
                          <a:srgbClr val="22D3EE">
                            <a:alpha val="100000"/>
                          </a:srgbClr>
                        </a:solidFill>
                        <a:latin typeface="Arial, &quot;Microsoft YaHei&quot;, sans-serif"/>
                        <a:ea typeface="Arial, &quot;Microsoft YaHei&quot;, sans-serif"/>
                        <a:cs typeface="Arial, &quot;Microsoft YaHei&quot;, sans-serif"/>
                      </a:endParaRPr>
                    </a:p>
                  </a:txBody>
                  <a:tcPr marL="152400" marR="152400" marT="114300" marB="114300" vert="horz" anchor="ctr" anchorCtr="0">
                    <a:solidFill>
                      <a:srgbClr val="1E293B">
                        <a:alpha val="100000"/>
                      </a:srgbClr>
                    </a:solidFill>
                  </a:tcPr>
                </a:tc>
              </a:tr>
              <a:tr h="419100">
                <a:tc>
                  <a:txBody>
                    <a:bodyPr rot="0" wrap="square"/>
                    <a:p>
                      <a:pPr algn="l">
                        <a:defRPr sz="1400" b="1" i="0" strike="noStrike">
                          <a:solidFill>
                            <a:srgbClr val="67E8F9">
                              <a:alpha val="100000"/>
                            </a:srgbClr>
                          </a:solidFill>
                          <a:latin typeface="Arial, &quot;Microsoft YaHei&quot;, sans-serif"/>
                          <a:ea typeface="Arial, &quot;Microsoft YaHei&quot;, sans-serif"/>
                          <a:cs typeface="Arial, &quot;Microsoft YaHei&quot;, sans-serif"/>
                        </a:defRPr>
                      </a:pPr>
                      <a:r>
                        <a:rPr sz="1400" b="1" i="0" strike="noStrike">
                          <a:solidFill>
                            <a:srgbClr val="67E8F9">
                              <a:alpha val="100000"/>
                            </a:srgbClr>
                          </a:solidFill>
                          <a:latin typeface="Arial, &quot;Microsoft YaHei&quot;, sans-serif"/>
                          <a:ea typeface="Arial, &quot;Microsoft YaHei&quot;, sans-serif"/>
                          <a:cs typeface="Arial, &quot;Microsoft YaHei&quot;, sans-serif"/>
                        </a:rPr>
                        <a:t>华为</a:t>
                      </a:r>
                      <a:endParaRPr sz="1400" b="1" i="0" strike="noStrike">
                        <a:solidFill>
                          <a:srgbClr val="67E8F9">
                            <a:alpha val="100000"/>
                          </a:srgbClr>
                        </a:solidFill>
                        <a:latin typeface="Arial, &quot;Microsoft YaHei&quot;, sans-serif"/>
                        <a:ea typeface="Arial, &quot;Microsoft YaHei&quot;, sans-serif"/>
                        <a:cs typeface="Arial, &quot;Microsoft YaHei&quot;, sans-serif"/>
                      </a:endParaRPr>
                    </a:p>
                  </a:txBody>
                  <a:tcPr marL="152400" marR="152400" marT="107655" marB="107655" vert="horz" anchor="ctr" anchorCtr="0">
                    <a:solidFill>
                      <a:srgbClr val="1E293B">
                        <a:alpha val="40000"/>
                      </a:srgbClr>
                    </a:solidFill>
                  </a:tcPr>
                </a:tc>
                <a:tc>
                  <a:txBody>
                    <a:bodyPr rot="0" wrap="square"/>
                    <a:p>
                      <a:pPr algn="l">
                        <a:defRPr sz="1400" b="0" i="0" strike="noStrike">
                          <a:solidFill>
                            <a:srgbClr val="E5E7EB">
                              <a:alpha val="100000"/>
                            </a:srgbClr>
                          </a:solidFill>
                          <a:latin typeface="Arial, &quot;Microsoft YaHei&quot;, sans-serif"/>
                          <a:ea typeface="Arial, &quot;Microsoft YaHei&quot;, sans-serif"/>
                          <a:cs typeface="Arial, &quot;Microsoft YaHei&quot;, sans-serif"/>
                        </a:defRPr>
                      </a:pPr>
                      <a:r>
                        <a:rPr sz="1400" b="0" i="0" strike="noStrike">
                          <a:solidFill>
                            <a:srgbClr val="E5E7EB">
                              <a:alpha val="100000"/>
                            </a:srgbClr>
                          </a:solidFill>
                          <a:latin typeface="Arial, &quot;Microsoft YaHei&quot;, sans-serif"/>
                          <a:ea typeface="Arial, &quot;Microsoft YaHei&quot;, sans-serif"/>
                          <a:cs typeface="Arial, &quot;Microsoft YaHei&quot;, sans-serif"/>
                        </a:rPr>
                        <a:t>员工持股计划</a:t>
                      </a:r>
                      <a:endParaRPr sz="1400" b="0" i="0" strike="noStrike">
                        <a:solidFill>
                          <a:srgbClr val="E5E7EB">
                            <a:alpha val="100000"/>
                          </a:srgbClr>
                        </a:solidFill>
                        <a:latin typeface="Arial, &quot;Microsoft YaHei&quot;, sans-serif"/>
                        <a:ea typeface="Arial, &quot;Microsoft YaHei&quot;, sans-serif"/>
                        <a:cs typeface="Arial, &quot;Microsoft YaHei&quot;, sans-serif"/>
                      </a:endParaRPr>
                    </a:p>
                  </a:txBody>
                  <a:tcPr marL="152400" marR="152400" marT="107655" marB="107655" vert="horz" anchor="ctr" anchorCtr="0">
                    <a:solidFill>
                      <a:srgbClr val="1E293B">
                        <a:alpha val="40000"/>
                      </a:srgbClr>
                    </a:solidFill>
                  </a:tcPr>
                </a:tc>
                <a:tc>
                  <a:txBody>
                    <a:bodyPr rot="0" wrap="square"/>
                    <a:p>
                      <a:pPr algn="l">
                        <a:defRPr sz="1400" b="0" i="0" strike="noStrike">
                          <a:solidFill>
                            <a:srgbClr val="D1D5DB">
                              <a:alpha val="100000"/>
                            </a:srgbClr>
                          </a:solidFill>
                          <a:latin typeface="Arial, &quot;Microsoft YaHei&quot;, sans-serif"/>
                          <a:ea typeface="Arial, &quot;Microsoft YaHei&quot;, sans-serif"/>
                          <a:cs typeface="Arial, &quot;Microsoft YaHei&quot;, sans-serif"/>
                        </a:defRPr>
                      </a:pPr>
                      <a:r>
                        <a:rPr sz="1400" b="0" i="0" strike="noStrike">
                          <a:solidFill>
                            <a:srgbClr val="D1D5DB">
                              <a:alpha val="100000"/>
                            </a:srgbClr>
                          </a:solidFill>
                          <a:latin typeface="Arial, &quot;Microsoft YaHei&quot;, sans-serif"/>
                          <a:ea typeface="Arial, &quot;Microsoft YaHei&quot;, sans-serif"/>
                          <a:cs typeface="Arial, &quot;Microsoft YaHei&quot;, sans-serif"/>
                        </a:rPr>
                        <a:t>合伙人股权收益机制，技术人才共享长期价值</a:t>
                      </a:r>
                      <a:endParaRPr sz="1400" b="0" i="0" strike="noStrike">
                        <a:solidFill>
                          <a:srgbClr val="D1D5DB">
                            <a:alpha val="100000"/>
                          </a:srgbClr>
                        </a:solidFill>
                        <a:latin typeface="Arial, &quot;Microsoft YaHei&quot;, sans-serif"/>
                        <a:ea typeface="Arial, &quot;Microsoft YaHei&quot;, sans-serif"/>
                        <a:cs typeface="Arial, &quot;Microsoft YaHei&quot;, sans-serif"/>
                      </a:endParaRPr>
                    </a:p>
                  </a:txBody>
                  <a:tcPr marL="152400" marR="152400" marT="107655" marB="107655" vert="horz" anchor="ctr" anchorCtr="0">
                    <a:solidFill>
                      <a:srgbClr val="1E293B">
                        <a:alpha val="40000"/>
                      </a:srgbClr>
                    </a:solidFill>
                  </a:tcPr>
                </a:tc>
              </a:tr>
              <a:tr h="419100">
                <a:tc>
                  <a:txBody>
                    <a:bodyPr rot="0" wrap="square"/>
                    <a:p>
                      <a:pPr algn="l">
                        <a:defRPr sz="1400" b="1" i="0" strike="noStrike">
                          <a:solidFill>
                            <a:srgbClr val="67E8F9">
                              <a:alpha val="100000"/>
                            </a:srgbClr>
                          </a:solidFill>
                          <a:latin typeface="Arial, &quot;Microsoft YaHei&quot;, sans-serif"/>
                          <a:ea typeface="Arial, &quot;Microsoft YaHei&quot;, sans-serif"/>
                          <a:cs typeface="Arial, &quot;Microsoft YaHei&quot;, sans-serif"/>
                        </a:defRPr>
                      </a:pPr>
                      <a:r>
                        <a:rPr sz="1400" b="1" i="0" strike="noStrike">
                          <a:solidFill>
                            <a:srgbClr val="67E8F9">
                              <a:alpha val="100000"/>
                            </a:srgbClr>
                          </a:solidFill>
                          <a:latin typeface="Arial, &quot;Microsoft YaHei&quot;, sans-serif"/>
                          <a:ea typeface="Arial, &quot;Microsoft YaHei&quot;, sans-serif"/>
                          <a:cs typeface="Arial, &quot;Microsoft YaHei&quot;, sans-serif"/>
                        </a:rPr>
                        <a:t>Google</a:t>
                      </a:r>
                      <a:endParaRPr sz="1400" b="1" i="0" strike="noStrike">
                        <a:solidFill>
                          <a:srgbClr val="67E8F9">
                            <a:alpha val="100000"/>
                          </a:srgbClr>
                        </a:solidFill>
                        <a:latin typeface="Arial, &quot;Microsoft YaHei&quot;, sans-serif"/>
                        <a:ea typeface="Arial, &quot;Microsoft YaHei&quot;, sans-serif"/>
                        <a:cs typeface="Arial, &quot;Microsoft YaHei&quot;, sans-serif"/>
                      </a:endParaRPr>
                    </a:p>
                  </a:txBody>
                  <a:tcPr marL="152400" marR="152400" marT="107655" marB="107655" vert="horz" anchor="ctr" anchorCtr="0">
                    <a:solidFill>
                      <a:srgbClr val="0F172A">
                        <a:alpha val="50196"/>
                      </a:srgbClr>
                    </a:solidFill>
                  </a:tcPr>
                </a:tc>
                <a:tc>
                  <a:txBody>
                    <a:bodyPr rot="0" wrap="square"/>
                    <a:p>
                      <a:pPr algn="l">
                        <a:defRPr sz="1400" b="0" i="0" strike="noStrike">
                          <a:solidFill>
                            <a:srgbClr val="E5E7EB">
                              <a:alpha val="100000"/>
                            </a:srgbClr>
                          </a:solidFill>
                          <a:latin typeface="Arial, &quot;Microsoft YaHei&quot;, sans-serif"/>
                          <a:ea typeface="Arial, &quot;Microsoft YaHei&quot;, sans-serif"/>
                          <a:cs typeface="Arial, &quot;Microsoft YaHei&quot;, sans-serif"/>
                        </a:defRPr>
                      </a:pPr>
                      <a:r>
                        <a:rPr sz="1400" b="0" i="0" strike="noStrike">
                          <a:solidFill>
                            <a:srgbClr val="E5E7EB">
                              <a:alpha val="100000"/>
                            </a:srgbClr>
                          </a:solidFill>
                          <a:latin typeface="Arial, &quot;Microsoft YaHei&quot;, sans-serif"/>
                          <a:ea typeface="Arial, &quot;Microsoft YaHei&quot;, sans-serif"/>
                          <a:cs typeface="Arial, &quot;Microsoft YaHei&quot;, sans-serif"/>
                        </a:rPr>
                        <a:t>20% 自由时间</a:t>
                      </a:r>
                      <a:endParaRPr sz="1400" b="0" i="0" strike="noStrike">
                        <a:solidFill>
                          <a:srgbClr val="E5E7EB">
                            <a:alpha val="100000"/>
                          </a:srgbClr>
                        </a:solidFill>
                        <a:latin typeface="Arial, &quot;Microsoft YaHei&quot;, sans-serif"/>
                        <a:ea typeface="Arial, &quot;Microsoft YaHei&quot;, sans-serif"/>
                        <a:cs typeface="Arial, &quot;Microsoft YaHei&quot;, sans-serif"/>
                      </a:endParaRPr>
                    </a:p>
                  </a:txBody>
                  <a:tcPr marL="152400" marR="152400" marT="107655" marB="107655" vert="horz" anchor="ctr" anchorCtr="0">
                    <a:solidFill>
                      <a:srgbClr val="0F172A">
                        <a:alpha val="50196"/>
                      </a:srgbClr>
                    </a:solidFill>
                  </a:tcPr>
                </a:tc>
                <a:tc>
                  <a:txBody>
                    <a:bodyPr rot="0" wrap="square"/>
                    <a:p>
                      <a:pPr algn="l">
                        <a:defRPr sz="1400" b="0" i="0" strike="noStrike">
                          <a:solidFill>
                            <a:srgbClr val="D1D5DB">
                              <a:alpha val="100000"/>
                            </a:srgbClr>
                          </a:solidFill>
                          <a:latin typeface="Arial, &quot;Microsoft YaHei&quot;, sans-serif"/>
                          <a:ea typeface="Arial, &quot;Microsoft YaHei&quot;, sans-serif"/>
                          <a:cs typeface="Arial, &quot;Microsoft YaHei&quot;, sans-serif"/>
                        </a:defRPr>
                      </a:pPr>
                      <a:r>
                        <a:rPr sz="1400" b="0" i="0" strike="noStrike">
                          <a:solidFill>
                            <a:srgbClr val="D1D5DB">
                              <a:alpha val="100000"/>
                            </a:srgbClr>
                          </a:solidFill>
                          <a:latin typeface="Arial, &quot;Microsoft YaHei&quot;, sans-serif"/>
                          <a:ea typeface="Arial, &quot;Microsoft YaHei&quot;, sans-serif"/>
                          <a:cs typeface="Arial, &quot;Microsoft YaHei&quot;, sans-serif"/>
                        </a:rPr>
                        <a:t>自由组合开发小组，自主选择项目方向</a:t>
                      </a:r>
                      <a:endParaRPr sz="1400" b="0" i="0" strike="noStrike">
                        <a:solidFill>
                          <a:srgbClr val="D1D5DB">
                            <a:alpha val="100000"/>
                          </a:srgbClr>
                        </a:solidFill>
                        <a:latin typeface="Arial, &quot;Microsoft YaHei&quot;, sans-serif"/>
                        <a:ea typeface="Arial, &quot;Microsoft YaHei&quot;, sans-serif"/>
                        <a:cs typeface="Arial, &quot;Microsoft YaHei&quot;, sans-serif"/>
                      </a:endParaRPr>
                    </a:p>
                  </a:txBody>
                  <a:tcPr marL="152400" marR="152400" marT="107655" marB="107655" vert="horz" anchor="ctr" anchorCtr="0">
                    <a:solidFill>
                      <a:srgbClr val="0F172A">
                        <a:alpha val="50196"/>
                      </a:srgbClr>
                    </a:solidFill>
                  </a:tcPr>
                </a:tc>
              </a:tr>
              <a:tr h="419100">
                <a:tc>
                  <a:txBody>
                    <a:bodyPr rot="0" wrap="square"/>
                    <a:p>
                      <a:pPr algn="l">
                        <a:defRPr sz="1400" b="1" i="0" strike="noStrike">
                          <a:solidFill>
                            <a:srgbClr val="67E8F9">
                              <a:alpha val="100000"/>
                            </a:srgbClr>
                          </a:solidFill>
                          <a:latin typeface="Arial, &quot;Microsoft YaHei&quot;, sans-serif"/>
                          <a:ea typeface="Arial, &quot;Microsoft YaHei&quot;, sans-serif"/>
                          <a:cs typeface="Arial, &quot;Microsoft YaHei&quot;, sans-serif"/>
                        </a:defRPr>
                      </a:pPr>
                      <a:r>
                        <a:rPr sz="1400" b="1" i="0" strike="noStrike">
                          <a:solidFill>
                            <a:srgbClr val="67E8F9">
                              <a:alpha val="100000"/>
                            </a:srgbClr>
                          </a:solidFill>
                          <a:latin typeface="Arial, &quot;Microsoft YaHei&quot;, sans-serif"/>
                          <a:ea typeface="Arial, &quot;Microsoft YaHei&quot;, sans-serif"/>
                          <a:cs typeface="Arial, &quot;Microsoft YaHei&quot;, sans-serif"/>
                        </a:rPr>
                        <a:t>苹果</a:t>
                      </a:r>
                      <a:endParaRPr sz="1400" b="1" i="0" strike="noStrike">
                        <a:solidFill>
                          <a:srgbClr val="67E8F9">
                            <a:alpha val="100000"/>
                          </a:srgbClr>
                        </a:solidFill>
                        <a:latin typeface="Arial, &quot;Microsoft YaHei&quot;, sans-serif"/>
                        <a:ea typeface="Arial, &quot;Microsoft YaHei&quot;, sans-serif"/>
                        <a:cs typeface="Arial, &quot;Microsoft YaHei&quot;, sans-serif"/>
                      </a:endParaRPr>
                    </a:p>
                  </a:txBody>
                  <a:tcPr marL="152400" marR="152400" marT="107655" marB="107655" vert="horz" anchor="ctr" anchorCtr="0">
                    <a:solidFill>
                      <a:srgbClr val="1E293B">
                        <a:alpha val="40000"/>
                      </a:srgbClr>
                    </a:solidFill>
                  </a:tcPr>
                </a:tc>
                <a:tc>
                  <a:txBody>
                    <a:bodyPr rot="0" wrap="square"/>
                    <a:p>
                      <a:pPr algn="l">
                        <a:defRPr sz="1400" b="0" i="0" strike="noStrike">
                          <a:solidFill>
                            <a:srgbClr val="E5E7EB">
                              <a:alpha val="100000"/>
                            </a:srgbClr>
                          </a:solidFill>
                          <a:latin typeface="Arial, &quot;Microsoft YaHei&quot;, sans-serif"/>
                          <a:ea typeface="Arial, &quot;Microsoft YaHei&quot;, sans-serif"/>
                          <a:cs typeface="Arial, &quot;Microsoft YaHei&quot;, sans-serif"/>
                        </a:defRPr>
                      </a:pPr>
                      <a:r>
                        <a:rPr sz="1400" b="0" i="0" strike="noStrike">
                          <a:solidFill>
                            <a:srgbClr val="E5E7EB">
                              <a:alpha val="100000"/>
                            </a:srgbClr>
                          </a:solidFill>
                          <a:latin typeface="Arial, &quot;Microsoft YaHei&quot;, sans-serif"/>
                          <a:ea typeface="Arial, &quot;Microsoft YaHei&quot;, sans-serif"/>
                          <a:cs typeface="Arial, &quot;Microsoft YaHei&quot;, sans-serif"/>
                        </a:rPr>
                        <a:t>封闭生态控制</a:t>
                      </a:r>
                      <a:endParaRPr sz="1400" b="0" i="0" strike="noStrike">
                        <a:solidFill>
                          <a:srgbClr val="E5E7EB">
                            <a:alpha val="100000"/>
                          </a:srgbClr>
                        </a:solidFill>
                        <a:latin typeface="Arial, &quot;Microsoft YaHei&quot;, sans-serif"/>
                        <a:ea typeface="Arial, &quot;Microsoft YaHei&quot;, sans-serif"/>
                        <a:cs typeface="Arial, &quot;Microsoft YaHei&quot;, sans-serif"/>
                      </a:endParaRPr>
                    </a:p>
                  </a:txBody>
                  <a:tcPr marL="152400" marR="152400" marT="107655" marB="107655" vert="horz" anchor="ctr" anchorCtr="0">
                    <a:solidFill>
                      <a:srgbClr val="1E293B">
                        <a:alpha val="40000"/>
                      </a:srgbClr>
                    </a:solidFill>
                  </a:tcPr>
                </a:tc>
                <a:tc>
                  <a:txBody>
                    <a:bodyPr rot="0" wrap="square"/>
                    <a:p>
                      <a:pPr algn="l">
                        <a:defRPr sz="1400" b="0" i="0" strike="noStrike">
                          <a:solidFill>
                            <a:srgbClr val="D1D5DB">
                              <a:alpha val="100000"/>
                            </a:srgbClr>
                          </a:solidFill>
                          <a:latin typeface="Arial, &quot;Microsoft YaHei&quot;, sans-serif"/>
                          <a:ea typeface="Arial, &quot;Microsoft YaHei&quot;, sans-serif"/>
                          <a:cs typeface="Arial, &quot;Microsoft YaHei&quot;, sans-serif"/>
                        </a:defRPr>
                      </a:pPr>
                      <a:r>
                        <a:rPr sz="1400" b="0" i="0" strike="noStrike">
                          <a:solidFill>
                            <a:srgbClr val="D1D5DB">
                              <a:alpha val="100000"/>
                            </a:srgbClr>
                          </a:solidFill>
                          <a:latin typeface="Arial, &quot;Microsoft YaHei&quot;, sans-serif"/>
                          <a:ea typeface="Arial, &quot;Microsoft YaHei&quot;, sans-serif"/>
                          <a:cs typeface="Arial, &quot;Microsoft YaHei&quot;, sans-serif"/>
                        </a:rPr>
                        <a:t>统一技术栈与品质标准，确保交付质量</a:t>
                      </a:r>
                      <a:endParaRPr sz="1400" b="0" i="0" strike="noStrike">
                        <a:solidFill>
                          <a:srgbClr val="D1D5DB">
                            <a:alpha val="100000"/>
                          </a:srgbClr>
                        </a:solidFill>
                        <a:latin typeface="Arial, &quot;Microsoft YaHei&quot;, sans-serif"/>
                        <a:ea typeface="Arial, &quot;Microsoft YaHei&quot;, sans-serif"/>
                        <a:cs typeface="Arial, &quot;Microsoft YaHei&quot;, sans-serif"/>
                      </a:endParaRPr>
                    </a:p>
                  </a:txBody>
                  <a:tcPr marL="152400" marR="152400" marT="107655" marB="107655" vert="horz" anchor="ctr" anchorCtr="0">
                    <a:solidFill>
                      <a:srgbClr val="1E293B">
                        <a:alpha val="40000"/>
                      </a:srgbClr>
                    </a:solidFill>
                  </a:tcPr>
                </a:tc>
              </a:tr>
              <a:tr h="419100">
                <a:tc>
                  <a:txBody>
                    <a:bodyPr rot="0" wrap="square"/>
                    <a:p>
                      <a:pPr algn="l">
                        <a:defRPr sz="1400" b="1" i="0" strike="noStrike">
                          <a:solidFill>
                            <a:srgbClr val="67E8F9">
                              <a:alpha val="100000"/>
                            </a:srgbClr>
                          </a:solidFill>
                          <a:latin typeface="Arial, &quot;Microsoft YaHei&quot;, sans-serif"/>
                          <a:ea typeface="Arial, &quot;Microsoft YaHei&quot;, sans-serif"/>
                          <a:cs typeface="Arial, &quot;Microsoft YaHei&quot;, sans-serif"/>
                        </a:defRPr>
                      </a:pPr>
                      <a:r>
                        <a:rPr sz="1400" b="1" i="0" strike="noStrike">
                          <a:solidFill>
                            <a:srgbClr val="67E8F9">
                              <a:alpha val="100000"/>
                            </a:srgbClr>
                          </a:solidFill>
                          <a:latin typeface="Arial, &quot;Microsoft YaHei&quot;, sans-serif"/>
                          <a:ea typeface="Arial, &quot;Microsoft YaHei&quot;, sans-serif"/>
                          <a:cs typeface="Arial, &quot;Microsoft YaHei&quot;, sans-serif"/>
                        </a:rPr>
                        <a:t>微软</a:t>
                      </a:r>
                      <a:endParaRPr sz="1400" b="1" i="0" strike="noStrike">
                        <a:solidFill>
                          <a:srgbClr val="67E8F9">
                            <a:alpha val="100000"/>
                          </a:srgbClr>
                        </a:solidFill>
                        <a:latin typeface="Arial, &quot;Microsoft YaHei&quot;, sans-serif"/>
                        <a:ea typeface="Arial, &quot;Microsoft YaHei&quot;, sans-serif"/>
                        <a:cs typeface="Arial, &quot;Microsoft YaHei&quot;, sans-serif"/>
                      </a:endParaRPr>
                    </a:p>
                  </a:txBody>
                  <a:tcPr marL="152400" marR="152400" marT="107655" marB="107655" vert="horz" anchor="ctr" anchorCtr="0">
                    <a:solidFill>
                      <a:srgbClr val="0F172A">
                        <a:alpha val="50196"/>
                      </a:srgbClr>
                    </a:solidFill>
                  </a:tcPr>
                </a:tc>
                <a:tc>
                  <a:txBody>
                    <a:bodyPr rot="0" wrap="square"/>
                    <a:p>
                      <a:pPr algn="l">
                        <a:defRPr sz="1400" b="0" i="0" strike="noStrike">
                          <a:solidFill>
                            <a:srgbClr val="E5E7EB">
                              <a:alpha val="100000"/>
                            </a:srgbClr>
                          </a:solidFill>
                          <a:latin typeface="Arial, &quot;Microsoft YaHei&quot;, sans-serif"/>
                          <a:ea typeface="Arial, &quot;Microsoft YaHei&quot;, sans-serif"/>
                          <a:cs typeface="Arial, &quot;Microsoft YaHei&quot;, sans-serif"/>
                        </a:defRPr>
                      </a:pPr>
                      <a:r>
                        <a:rPr sz="1400" b="0" i="0" strike="noStrike">
                          <a:solidFill>
                            <a:srgbClr val="E5E7EB">
                              <a:alpha val="100000"/>
                            </a:srgbClr>
                          </a:solidFill>
                          <a:latin typeface="Arial, &quot;Microsoft YaHei&quot;, sans-serif"/>
                          <a:ea typeface="Arial, &quot;Microsoft YaHei&quot;, sans-serif"/>
                          <a:cs typeface="Arial, &quot;Microsoft YaHei&quot;, sans-serif"/>
                        </a:rPr>
                        <a:t>开源战略</a:t>
                      </a:r>
                      <a:endParaRPr sz="1400" b="0" i="0" strike="noStrike">
                        <a:solidFill>
                          <a:srgbClr val="E5E7EB">
                            <a:alpha val="100000"/>
                          </a:srgbClr>
                        </a:solidFill>
                        <a:latin typeface="Arial, &quot;Microsoft YaHei&quot;, sans-serif"/>
                        <a:ea typeface="Arial, &quot;Microsoft YaHei&quot;, sans-serif"/>
                        <a:cs typeface="Arial, &quot;Microsoft YaHei&quot;, sans-serif"/>
                      </a:endParaRPr>
                    </a:p>
                  </a:txBody>
                  <a:tcPr marL="152400" marR="152400" marT="107655" marB="107655" vert="horz" anchor="ctr" anchorCtr="0">
                    <a:solidFill>
                      <a:srgbClr val="0F172A">
                        <a:alpha val="50196"/>
                      </a:srgbClr>
                    </a:solidFill>
                  </a:tcPr>
                </a:tc>
                <a:tc>
                  <a:txBody>
                    <a:bodyPr rot="0" wrap="square"/>
                    <a:p>
                      <a:pPr algn="l">
                        <a:defRPr sz="1400" b="0" i="0" strike="noStrike">
                          <a:solidFill>
                            <a:srgbClr val="D1D5DB">
                              <a:alpha val="100000"/>
                            </a:srgbClr>
                          </a:solidFill>
                          <a:latin typeface="Arial, &quot;Microsoft YaHei&quot;, sans-serif"/>
                          <a:ea typeface="Arial, &quot;Microsoft YaHei&quot;, sans-serif"/>
                          <a:cs typeface="Arial, &quot;Microsoft YaHei&quot;, sans-serif"/>
                        </a:defRPr>
                      </a:pPr>
                      <a:r>
                        <a:rPr sz="1400" b="0" i="0" strike="noStrike">
                          <a:solidFill>
                            <a:srgbClr val="D1D5DB">
                              <a:alpha val="100000"/>
                            </a:srgbClr>
                          </a:solidFill>
                          <a:latin typeface="Arial, &quot;Microsoft YaHei&quot;, sans-serif"/>
                          <a:ea typeface="Arial, &quot;Microsoft YaHei&quot;, sans-serif"/>
                          <a:cs typeface="Arial, &quot;Microsoft YaHei&quot;, sans-serif"/>
                        </a:rPr>
                        <a:t>技术栈共享与内部开源，加速创新迭代</a:t>
                      </a:r>
                      <a:endParaRPr sz="1400" b="0" i="0" strike="noStrike">
                        <a:solidFill>
                          <a:srgbClr val="D1D5DB">
                            <a:alpha val="100000"/>
                          </a:srgbClr>
                        </a:solidFill>
                        <a:latin typeface="Arial, &quot;Microsoft YaHei&quot;, sans-serif"/>
                        <a:ea typeface="Arial, &quot;Microsoft YaHei&quot;, sans-serif"/>
                        <a:cs typeface="Arial, &quot;Microsoft YaHei&quot;, sans-serif"/>
                      </a:endParaRPr>
                    </a:p>
                  </a:txBody>
                  <a:tcPr marL="152400" marR="152400" marT="107655" marB="107655" vert="horz" anchor="ctr" anchorCtr="0">
                    <a:solidFill>
                      <a:srgbClr val="0F172A">
                        <a:alpha val="50196"/>
                      </a:srgbClr>
                    </a:solidFill>
                  </a:tcPr>
                </a:tc>
              </a:tr>
              <a:tr h="419100">
                <a:tc>
                  <a:txBody>
                    <a:bodyPr rot="0" wrap="square"/>
                    <a:p>
                      <a:pPr algn="l">
                        <a:defRPr sz="1400" b="1" i="0" strike="noStrike">
                          <a:solidFill>
                            <a:srgbClr val="67E8F9">
                              <a:alpha val="100000"/>
                            </a:srgbClr>
                          </a:solidFill>
                          <a:latin typeface="Arial, &quot;Microsoft YaHei&quot;, sans-serif"/>
                          <a:ea typeface="Arial, &quot;Microsoft YaHei&quot;, sans-serif"/>
                          <a:cs typeface="Arial, &quot;Microsoft YaHei&quot;, sans-serif"/>
                        </a:defRPr>
                      </a:pPr>
                      <a:r>
                        <a:rPr sz="1400" b="1" i="0" strike="noStrike">
                          <a:solidFill>
                            <a:srgbClr val="67E8F9">
                              <a:alpha val="100000"/>
                            </a:srgbClr>
                          </a:solidFill>
                          <a:latin typeface="Arial, &quot;Microsoft YaHei&quot;, sans-serif"/>
                          <a:ea typeface="Arial, &quot;Microsoft YaHei&quot;, sans-serif"/>
                          <a:cs typeface="Arial, &quot;Microsoft YaHei&quot;, sans-serif"/>
                        </a:rPr>
                        <a:t>亚马逊</a:t>
                      </a:r>
                      <a:endParaRPr sz="1400" b="1" i="0" strike="noStrike">
                        <a:solidFill>
                          <a:srgbClr val="67E8F9">
                            <a:alpha val="100000"/>
                          </a:srgbClr>
                        </a:solidFill>
                        <a:latin typeface="Arial, &quot;Microsoft YaHei&quot;, sans-serif"/>
                        <a:ea typeface="Arial, &quot;Microsoft YaHei&quot;, sans-serif"/>
                        <a:cs typeface="Arial, &quot;Microsoft YaHei&quot;, sans-serif"/>
                      </a:endParaRPr>
                    </a:p>
                  </a:txBody>
                  <a:tcPr marL="152400" marR="152400" marT="105232" marB="105232" vert="horz" anchor="ctr" anchorCtr="0">
                    <a:solidFill>
                      <a:srgbClr val="1E293B">
                        <a:alpha val="40000"/>
                      </a:srgbClr>
                    </a:solidFill>
                  </a:tcPr>
                </a:tc>
                <a:tc>
                  <a:txBody>
                    <a:bodyPr rot="0" wrap="square"/>
                    <a:p>
                      <a:pPr algn="l">
                        <a:defRPr sz="1400" b="0" i="0" strike="noStrike">
                          <a:solidFill>
                            <a:srgbClr val="E5E7EB">
                              <a:alpha val="100000"/>
                            </a:srgbClr>
                          </a:solidFill>
                          <a:latin typeface="Arial, &quot;Microsoft YaHei&quot;, sans-serif"/>
                          <a:ea typeface="Arial, &quot;Microsoft YaHei&quot;, sans-serif"/>
                          <a:cs typeface="Arial, &quot;Microsoft YaHei&quot;, sans-serif"/>
                        </a:defRPr>
                      </a:pPr>
                      <a:r>
                        <a:rPr sz="1400" b="0" i="0" strike="noStrike">
                          <a:solidFill>
                            <a:srgbClr val="E5E7EB">
                              <a:alpha val="100000"/>
                            </a:srgbClr>
                          </a:solidFill>
                          <a:latin typeface="Arial, &quot;Microsoft YaHei&quot;, sans-serif"/>
                          <a:ea typeface="Arial, &quot;Microsoft YaHei&quot;, sans-serif"/>
                          <a:cs typeface="Arial, &quot;Microsoft YaHei&quot;, sans-serif"/>
                        </a:rPr>
                        <a:t>飞轮效应</a:t>
                      </a:r>
                      <a:endParaRPr sz="1400" b="0" i="0" strike="noStrike">
                        <a:solidFill>
                          <a:srgbClr val="E5E7EB">
                            <a:alpha val="100000"/>
                          </a:srgbClr>
                        </a:solidFill>
                        <a:latin typeface="Arial, &quot;Microsoft YaHei&quot;, sans-serif"/>
                        <a:ea typeface="Arial, &quot;Microsoft YaHei&quot;, sans-serif"/>
                        <a:cs typeface="Arial, &quot;Microsoft YaHei&quot;, sans-serif"/>
                      </a:endParaRPr>
                    </a:p>
                  </a:txBody>
                  <a:tcPr marL="152400" marR="152400" marT="105232" marB="105232" vert="horz" anchor="ctr" anchorCtr="0">
                    <a:solidFill>
                      <a:srgbClr val="1E293B">
                        <a:alpha val="40000"/>
                      </a:srgbClr>
                    </a:solidFill>
                  </a:tcPr>
                </a:tc>
                <a:tc>
                  <a:txBody>
                    <a:bodyPr rot="0" wrap="square"/>
                    <a:p>
                      <a:pPr algn="l">
                        <a:defRPr sz="1400" b="0" i="0" strike="noStrike">
                          <a:solidFill>
                            <a:srgbClr val="D1D5DB">
                              <a:alpha val="100000"/>
                            </a:srgbClr>
                          </a:solidFill>
                          <a:latin typeface="Arial, &quot;Microsoft YaHei&quot;, sans-serif"/>
                          <a:ea typeface="Arial, &quot;Microsoft YaHei&quot;, sans-serif"/>
                          <a:cs typeface="Arial, &quot;Microsoft YaHei&quot;, sans-serif"/>
                        </a:defRPr>
                      </a:pPr>
                      <a:r>
                        <a:rPr sz="1400" b="0" i="0" strike="noStrike">
                          <a:solidFill>
                            <a:srgbClr val="D1D5DB">
                              <a:alpha val="100000"/>
                            </a:srgbClr>
                          </a:solidFill>
                          <a:latin typeface="Arial, &quot;Microsoft YaHei&quot;, sans-serif"/>
                          <a:ea typeface="Arial, &quot;Microsoft YaHei&quot;, sans-serif"/>
                          <a:cs typeface="Arial, &quot;Microsoft YaHei&quot;, sans-serif"/>
                        </a:rPr>
                        <a:t>生态增长逻辑，项目越多资源越丰富</a:t>
                      </a:r>
                      <a:endParaRPr sz="1400" b="0" i="0" strike="noStrike">
                        <a:solidFill>
                          <a:srgbClr val="D1D5DB">
                            <a:alpha val="100000"/>
                          </a:srgbClr>
                        </a:solidFill>
                        <a:latin typeface="Arial, &quot;Microsoft YaHei&quot;, sans-serif"/>
                        <a:ea typeface="Arial, &quot;Microsoft YaHei&quot;, sans-serif"/>
                        <a:cs typeface="Arial, &quot;Microsoft YaHei&quot;, sans-serif"/>
                      </a:endParaRPr>
                    </a:p>
                  </a:txBody>
                  <a:tcPr marL="152400" marR="152400" marT="105232" marB="105232" vert="horz" anchor="ctr" anchorCtr="0">
                    <a:solidFill>
                      <a:srgbClr val="1E293B">
                        <a:alpha val="4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00000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3" name="AutoShape 3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gradFill>
            <a:gsLst>
              <a:gs pos="0">
                <a:srgbClr val="0F172A">
                  <a:alpha val="100000"/>
                </a:srgbClr>
              </a:gs>
              <a:gs pos="50000">
                <a:srgbClr val="312E81">
                  <a:alpha val="100000"/>
                </a:srgbClr>
              </a:gs>
              <a:gs pos="100000">
                <a:srgbClr val="1E293B">
                  <a:alpha val="100000"/>
                </a:srgbClr>
              </a:gs>
            </a:gsLst>
            <a:lin ang="8100000"/>
          </a:gradFill>
          <a:ln>
            <a:headEnd type="none"/>
            <a:tailEnd type="none"/>
          </a:ln>
        </p:spPr>
      </p:sp>
      <p:sp>
        <p:nvSpPr>
          <p:cNvPr id="4" name="AutoShape 4"/>
          <p:cNvSpPr/>
          <p:nvPr/>
        </p:nvSpPr>
        <p:spPr>
          <a:xfrm>
            <a:off x="457086" y="495300"/>
            <a:ext cx="76181" cy="304800"/>
          </a:xfrm>
          <a:prstGeom prst="roundRect">
            <a:avLst>
              <a:gd name="adj" fmla="val 50000"/>
            </a:avLst>
          </a:prstGeom>
          <a:solidFill>
            <a:srgbClr val="22D3EE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5" name="TextBox 5"/>
          <p:cNvSpPr txBox="1"/>
          <p:nvPr/>
        </p:nvSpPr>
        <p:spPr>
          <a:xfrm>
            <a:off x="647537" y="447675"/>
            <a:ext cx="4179537" cy="39052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2700" b="1" i="0" strike="noStrike">
                <a:solidFill>
                  <a:srgbClr val="E0E7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爱纳百川集团商业计划书</a:t>
            </a:r>
            <a:endParaRPr lang="en-US" sz="1100"/>
          </a:p>
        </p:txBody>
      </p:sp>
      <p:sp>
        <p:nvSpPr>
          <p:cNvPr id="6" name="TextBox 6"/>
          <p:cNvSpPr txBox="1"/>
          <p:nvPr/>
        </p:nvSpPr>
        <p:spPr>
          <a:xfrm>
            <a:off x="647537" y="923925"/>
            <a:ext cx="11084328" cy="31432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2300" b="1" i="0" strike="noStrike">
                <a:solidFill>
                  <a:srgbClr val="22D3EE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盈利模型：多元化收入结构</a:t>
            </a:r>
            <a:endParaRPr lang="en-US" sz="1100"/>
          </a:p>
        </p:txBody>
      </p:sp>
      <p:sp>
        <p:nvSpPr>
          <p:cNvPr id="7" name="TextBox 7"/>
          <p:cNvSpPr txBox="1"/>
          <p:nvPr/>
        </p:nvSpPr>
        <p:spPr>
          <a:xfrm>
            <a:off x="647537" y="1362075"/>
            <a:ext cx="11084328" cy="20955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500" b="0" i="0" strike="noStrike">
                <a:solidFill>
                  <a:srgbClr val="D1D5D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短期现金流 + 长期增长潜力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457086" y="1981200"/>
            <a:ext cx="5894501" cy="790575"/>
          </a:xfrm>
          <a:prstGeom prst="rect">
            <a:avLst/>
          </a:prstGeom>
          <a:blipFill rotWithShape="1">
            <a:blip r:embed="rId1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9" name="AutoShape 9"/>
          <p:cNvSpPr/>
          <p:nvPr/>
        </p:nvSpPr>
        <p:spPr>
          <a:xfrm>
            <a:off x="647537" y="2207452"/>
            <a:ext cx="103707" cy="92207"/>
          </a:xfrm>
          <a:custGeom>
            <a:avLst/>
            <a:gdLst/>
            <a:ahLst/>
            <a:cxnLst/>
            <a:rect l="l" t="t" r="r" b="b"/>
            <a:pathLst>
              <a:path w="11247" h="10000">
                <a:moveTo>
                  <a:pt x="10018" y="4666"/>
                </a:moveTo>
                <a:lnTo>
                  <a:pt x="6345" y="4666"/>
                </a:lnTo>
                <a:cubicBezTo>
                  <a:pt x="5975" y="4666"/>
                  <a:pt x="5677" y="4385"/>
                  <a:pt x="5677" y="4038"/>
                </a:cubicBezTo>
                <a:lnTo>
                  <a:pt x="5677" y="586"/>
                </a:lnTo>
                <a:cubicBezTo>
                  <a:pt x="5677" y="239"/>
                  <a:pt x="5977" y="-45"/>
                  <a:pt x="6342" y="0"/>
                </a:cubicBezTo>
                <a:cubicBezTo>
                  <a:pt x="8576" y="278"/>
                  <a:pt x="10345" y="1942"/>
                  <a:pt x="10642" y="4040"/>
                </a:cubicBezTo>
                <a:cubicBezTo>
                  <a:pt x="10690" y="4383"/>
                  <a:pt x="10387" y="4666"/>
                  <a:pt x="10018" y="4666"/>
                </a:cubicBezTo>
                <a:close/>
                <a:moveTo>
                  <a:pt x="3970" y="688"/>
                </a:moveTo>
                <a:cubicBezTo>
                  <a:pt x="4347" y="614"/>
                  <a:pt x="4675" y="904"/>
                  <a:pt x="4675" y="1267"/>
                </a:cubicBezTo>
                <a:lnTo>
                  <a:pt x="4675" y="5136"/>
                </a:lnTo>
                <a:cubicBezTo>
                  <a:pt x="4675" y="5246"/>
                  <a:pt x="4717" y="5352"/>
                  <a:pt x="4790" y="5436"/>
                </a:cubicBezTo>
                <a:lnTo>
                  <a:pt x="7547" y="8562"/>
                </a:lnTo>
                <a:cubicBezTo>
                  <a:pt x="7791" y="8839"/>
                  <a:pt x="7739" y="9257"/>
                  <a:pt x="7403" y="9427"/>
                </a:cubicBezTo>
                <a:cubicBezTo>
                  <a:pt x="6691" y="9792"/>
                  <a:pt x="5875" y="10000"/>
                  <a:pt x="5009" y="10000"/>
                </a:cubicBezTo>
                <a:cubicBezTo>
                  <a:pt x="2244" y="10000"/>
                  <a:pt x="0" y="7892"/>
                  <a:pt x="0" y="5293"/>
                </a:cubicBezTo>
                <a:cubicBezTo>
                  <a:pt x="0" y="3028"/>
                  <a:pt x="1701" y="1137"/>
                  <a:pt x="3970" y="688"/>
                </a:cubicBezTo>
                <a:close/>
                <a:moveTo>
                  <a:pt x="9296" y="5607"/>
                </a:moveTo>
                <a:lnTo>
                  <a:pt x="10631" y="5607"/>
                </a:lnTo>
                <a:cubicBezTo>
                  <a:pt x="11017" y="5607"/>
                  <a:pt x="11326" y="5915"/>
                  <a:pt x="11247" y="6270"/>
                </a:cubicBezTo>
                <a:cubicBezTo>
                  <a:pt x="11034" y="7219"/>
                  <a:pt x="10517" y="8062"/>
                  <a:pt x="9794" y="8706"/>
                </a:cubicBezTo>
                <a:cubicBezTo>
                  <a:pt x="9538" y="8935"/>
                  <a:pt x="9135" y="8886"/>
                  <a:pt x="8910" y="8629"/>
                </a:cubicBezTo>
                <a:lnTo>
                  <a:pt x="7148" y="6635"/>
                </a:lnTo>
                <a:cubicBezTo>
                  <a:pt x="6787" y="6225"/>
                  <a:pt x="7098" y="5607"/>
                  <a:pt x="7661" y="5607"/>
                </a:cubicBezTo>
                <a:lnTo>
                  <a:pt x="9294" y="5607"/>
                </a:lnTo>
                <a:close/>
              </a:path>
            </a:pathLst>
          </a:custGeom>
          <a:solidFill>
            <a:srgbClr val="67E8F9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10" name="TextBox 10"/>
          <p:cNvSpPr txBox="1"/>
          <p:nvPr/>
        </p:nvSpPr>
        <p:spPr>
          <a:xfrm>
            <a:off x="827427" y="2158305"/>
            <a:ext cx="5373733" cy="1905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ctr" anchorCtr="0"/>
          <a:lstStyle/>
          <a:p>
            <a:pPr algn="l">
              <a:defRPr/>
            </a:pPr>
            <a:r>
              <a:rPr lang="en-US" sz="1400" b="1" i="0" strike="noStrike">
                <a:solidFill>
                  <a:srgbClr val="67E8F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项目分成 (45%)</a:t>
            </a:r>
            <a:endParaRPr lang="en-US" sz="1100"/>
          </a:p>
        </p:txBody>
      </p:sp>
      <p:sp>
        <p:nvSpPr>
          <p:cNvPr id="11" name="TextBox 11"/>
          <p:cNvSpPr txBox="1"/>
          <p:nvPr/>
        </p:nvSpPr>
        <p:spPr>
          <a:xfrm>
            <a:off x="647537" y="2444055"/>
            <a:ext cx="5553621" cy="16192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200" b="0" i="0" strike="noStrike">
                <a:solidFill>
                  <a:srgbClr val="E5E7E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核心收入，随着孵化项目增多指数级增长，与合伙人共享收益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457086" y="2887861"/>
            <a:ext cx="5894501" cy="790575"/>
          </a:xfrm>
          <a:prstGeom prst="rect">
            <a:avLst/>
          </a:prstGeom>
          <a:blipFill rotWithShape="1">
            <a:blip r:embed="rId2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13" name="AutoShape 13"/>
          <p:cNvSpPr/>
          <p:nvPr/>
        </p:nvSpPr>
        <p:spPr>
          <a:xfrm>
            <a:off x="647537" y="3091209"/>
            <a:ext cx="103707" cy="138311"/>
          </a:xfrm>
          <a:custGeom>
            <a:avLst/>
            <a:gdLst/>
            <a:ahLst/>
            <a:cxnLst/>
            <a:rect l="l" t="t" r="r" b="b"/>
            <a:pathLst>
              <a:path w="7498" h="10000">
                <a:moveTo>
                  <a:pt x="1250" y="0"/>
                </a:moveTo>
                <a:cubicBezTo>
                  <a:pt x="560" y="0"/>
                  <a:pt x="0" y="561"/>
                  <a:pt x="0" y="1250"/>
                </a:cubicBezTo>
                <a:lnTo>
                  <a:pt x="0" y="8750"/>
                </a:lnTo>
                <a:cubicBezTo>
                  <a:pt x="0" y="9439"/>
                  <a:pt x="560" y="10000"/>
                  <a:pt x="1250" y="10000"/>
                </a:cubicBezTo>
                <a:lnTo>
                  <a:pt x="6248" y="10000"/>
                </a:lnTo>
                <a:cubicBezTo>
                  <a:pt x="6938" y="10000"/>
                  <a:pt x="7498" y="9439"/>
                  <a:pt x="7498" y="8750"/>
                </a:cubicBezTo>
                <a:lnTo>
                  <a:pt x="7498" y="1250"/>
                </a:lnTo>
                <a:cubicBezTo>
                  <a:pt x="7498" y="561"/>
                  <a:pt x="6938" y="0"/>
                  <a:pt x="6248" y="0"/>
                </a:cubicBezTo>
                <a:lnTo>
                  <a:pt x="1250" y="0"/>
                </a:lnTo>
                <a:close/>
                <a:moveTo>
                  <a:pt x="3437" y="6875"/>
                </a:moveTo>
                <a:lnTo>
                  <a:pt x="4061" y="6875"/>
                </a:lnTo>
                <a:cubicBezTo>
                  <a:pt x="4407" y="6875"/>
                  <a:pt x="4686" y="7154"/>
                  <a:pt x="4686" y="7500"/>
                </a:cubicBezTo>
                <a:lnTo>
                  <a:pt x="4686" y="9063"/>
                </a:lnTo>
                <a:lnTo>
                  <a:pt x="2812" y="9063"/>
                </a:lnTo>
                <a:lnTo>
                  <a:pt x="2812" y="7500"/>
                </a:lnTo>
                <a:cubicBezTo>
                  <a:pt x="2812" y="7154"/>
                  <a:pt x="3091" y="6875"/>
                  <a:pt x="3437" y="6875"/>
                </a:cubicBezTo>
                <a:close/>
                <a:moveTo>
                  <a:pt x="1875" y="2188"/>
                </a:moveTo>
                <a:cubicBezTo>
                  <a:pt x="1875" y="2016"/>
                  <a:pt x="2015" y="1875"/>
                  <a:pt x="2187" y="1875"/>
                </a:cubicBezTo>
                <a:lnTo>
                  <a:pt x="2812" y="1875"/>
                </a:lnTo>
                <a:cubicBezTo>
                  <a:pt x="2984" y="1875"/>
                  <a:pt x="3124" y="2016"/>
                  <a:pt x="3124" y="2188"/>
                </a:cubicBezTo>
                <a:lnTo>
                  <a:pt x="3124" y="2813"/>
                </a:lnTo>
                <a:cubicBezTo>
                  <a:pt x="3124" y="2984"/>
                  <a:pt x="2984" y="3125"/>
                  <a:pt x="2812" y="3125"/>
                </a:cubicBezTo>
                <a:lnTo>
                  <a:pt x="2187" y="3125"/>
                </a:lnTo>
                <a:cubicBezTo>
                  <a:pt x="2015" y="3125"/>
                  <a:pt x="1875" y="2984"/>
                  <a:pt x="1875" y="2813"/>
                </a:cubicBezTo>
                <a:lnTo>
                  <a:pt x="1875" y="2188"/>
                </a:lnTo>
                <a:close/>
                <a:moveTo>
                  <a:pt x="4686" y="1875"/>
                </a:moveTo>
                <a:lnTo>
                  <a:pt x="5311" y="1875"/>
                </a:lnTo>
                <a:cubicBezTo>
                  <a:pt x="5483" y="1875"/>
                  <a:pt x="5624" y="2016"/>
                  <a:pt x="5624" y="2188"/>
                </a:cubicBezTo>
                <a:lnTo>
                  <a:pt x="5624" y="2813"/>
                </a:lnTo>
                <a:cubicBezTo>
                  <a:pt x="5624" y="2984"/>
                  <a:pt x="5483" y="3125"/>
                  <a:pt x="5311" y="3125"/>
                </a:cubicBezTo>
                <a:lnTo>
                  <a:pt x="4686" y="3125"/>
                </a:lnTo>
                <a:cubicBezTo>
                  <a:pt x="4514" y="3125"/>
                  <a:pt x="4374" y="2984"/>
                  <a:pt x="4374" y="2813"/>
                </a:cubicBezTo>
                <a:lnTo>
                  <a:pt x="4374" y="2188"/>
                </a:lnTo>
                <a:cubicBezTo>
                  <a:pt x="4374" y="2016"/>
                  <a:pt x="4514" y="1875"/>
                  <a:pt x="4686" y="1875"/>
                </a:cubicBezTo>
                <a:close/>
                <a:moveTo>
                  <a:pt x="1875" y="4688"/>
                </a:moveTo>
                <a:cubicBezTo>
                  <a:pt x="1875" y="4516"/>
                  <a:pt x="2015" y="4375"/>
                  <a:pt x="2187" y="4375"/>
                </a:cubicBezTo>
                <a:lnTo>
                  <a:pt x="2812" y="4375"/>
                </a:lnTo>
                <a:cubicBezTo>
                  <a:pt x="2984" y="4375"/>
                  <a:pt x="3124" y="4516"/>
                  <a:pt x="3124" y="4688"/>
                </a:cubicBezTo>
                <a:lnTo>
                  <a:pt x="3124" y="5313"/>
                </a:lnTo>
                <a:cubicBezTo>
                  <a:pt x="3124" y="5484"/>
                  <a:pt x="2984" y="5625"/>
                  <a:pt x="2812" y="5625"/>
                </a:cubicBezTo>
                <a:lnTo>
                  <a:pt x="2187" y="5625"/>
                </a:lnTo>
                <a:cubicBezTo>
                  <a:pt x="2015" y="5625"/>
                  <a:pt x="1875" y="5484"/>
                  <a:pt x="1875" y="5313"/>
                </a:cubicBezTo>
                <a:lnTo>
                  <a:pt x="1875" y="4688"/>
                </a:lnTo>
                <a:close/>
                <a:moveTo>
                  <a:pt x="4686" y="4375"/>
                </a:moveTo>
                <a:lnTo>
                  <a:pt x="5311" y="4375"/>
                </a:lnTo>
                <a:cubicBezTo>
                  <a:pt x="5483" y="4375"/>
                  <a:pt x="5624" y="4516"/>
                  <a:pt x="5624" y="4688"/>
                </a:cubicBezTo>
                <a:lnTo>
                  <a:pt x="5624" y="5313"/>
                </a:lnTo>
                <a:cubicBezTo>
                  <a:pt x="5624" y="5484"/>
                  <a:pt x="5483" y="5625"/>
                  <a:pt x="5311" y="5625"/>
                </a:cubicBezTo>
                <a:lnTo>
                  <a:pt x="4686" y="5625"/>
                </a:lnTo>
                <a:cubicBezTo>
                  <a:pt x="4514" y="5625"/>
                  <a:pt x="4374" y="5484"/>
                  <a:pt x="4374" y="5313"/>
                </a:cubicBezTo>
                <a:lnTo>
                  <a:pt x="4374" y="4688"/>
                </a:lnTo>
                <a:cubicBezTo>
                  <a:pt x="4374" y="4516"/>
                  <a:pt x="4514" y="4375"/>
                  <a:pt x="4686" y="4375"/>
                </a:cubicBezTo>
                <a:close/>
              </a:path>
            </a:pathLst>
          </a:custGeom>
          <a:solidFill>
            <a:srgbClr val="D8B4FE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14" name="TextBox 14"/>
          <p:cNvSpPr txBox="1"/>
          <p:nvPr/>
        </p:nvSpPr>
        <p:spPr>
          <a:xfrm>
            <a:off x="827427" y="3065116"/>
            <a:ext cx="5373733" cy="1905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ctr" anchorCtr="0"/>
          <a:lstStyle/>
          <a:p>
            <a:pPr algn="l">
              <a:defRPr/>
            </a:pPr>
            <a:r>
              <a:rPr lang="en-US" sz="1400" b="1" i="0" strike="noStrike">
                <a:solidFill>
                  <a:srgbClr val="D8B4FE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产业园租金 (20%)</a:t>
            </a:r>
            <a:endParaRPr lang="en-US" sz="1100"/>
          </a:p>
        </p:txBody>
      </p:sp>
      <p:sp>
        <p:nvSpPr>
          <p:cNvPr id="15" name="TextBox 15"/>
          <p:cNvSpPr txBox="1"/>
          <p:nvPr/>
        </p:nvSpPr>
        <p:spPr>
          <a:xfrm>
            <a:off x="647537" y="3350866"/>
            <a:ext cx="5553621" cy="16192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200" b="0" i="0" strike="noStrike">
                <a:solidFill>
                  <a:srgbClr val="E5E7E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提供稳定现金流，覆盖运营成本，降低财务风险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457086" y="3794671"/>
            <a:ext cx="5894501" cy="790575"/>
          </a:xfrm>
          <a:prstGeom prst="rect">
            <a:avLst/>
          </a:prstGeom>
          <a:blipFill rotWithShape="1">
            <a:blip r:embed="rId3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17" name="AutoShape 17"/>
          <p:cNvSpPr/>
          <p:nvPr/>
        </p:nvSpPr>
        <p:spPr>
          <a:xfrm>
            <a:off x="647537" y="4021071"/>
            <a:ext cx="103707" cy="92207"/>
          </a:xfrm>
          <a:custGeom>
            <a:avLst/>
            <a:gdLst/>
            <a:ahLst/>
            <a:cxnLst/>
            <a:rect l="l" t="t" r="r" b="b"/>
            <a:pathLst>
              <a:path w="11247" h="10000">
                <a:moveTo>
                  <a:pt x="1024" y="39"/>
                </a:moveTo>
                <a:cubicBezTo>
                  <a:pt x="1140" y="-66"/>
                  <a:pt x="1322" y="-81"/>
                  <a:pt x="1460" y="0"/>
                </a:cubicBezTo>
                <a:lnTo>
                  <a:pt x="4028" y="1527"/>
                </a:lnTo>
                <a:cubicBezTo>
                  <a:pt x="4221" y="1640"/>
                  <a:pt x="4335" y="1833"/>
                  <a:pt x="4335" y="2039"/>
                </a:cubicBezTo>
                <a:lnTo>
                  <a:pt x="4335" y="2995"/>
                </a:lnTo>
                <a:lnTo>
                  <a:pt x="6296" y="4746"/>
                </a:lnTo>
                <a:cubicBezTo>
                  <a:pt x="7016" y="4456"/>
                  <a:pt x="7893" y="4574"/>
                  <a:pt x="8482" y="5102"/>
                </a:cubicBezTo>
                <a:lnTo>
                  <a:pt x="11206" y="7533"/>
                </a:lnTo>
                <a:cubicBezTo>
                  <a:pt x="11610" y="7893"/>
                  <a:pt x="11610" y="8479"/>
                  <a:pt x="11206" y="8842"/>
                </a:cubicBezTo>
                <a:lnTo>
                  <a:pt x="9908" y="10000"/>
                </a:lnTo>
                <a:cubicBezTo>
                  <a:pt x="9504" y="10360"/>
                  <a:pt x="8847" y="10360"/>
                  <a:pt x="8441" y="10000"/>
                </a:cubicBezTo>
                <a:lnTo>
                  <a:pt x="5717" y="7569"/>
                </a:lnTo>
                <a:cubicBezTo>
                  <a:pt x="5126" y="7041"/>
                  <a:pt x="4994" y="6261"/>
                  <a:pt x="5318" y="5619"/>
                </a:cubicBezTo>
                <a:lnTo>
                  <a:pt x="3357" y="3869"/>
                </a:lnTo>
                <a:lnTo>
                  <a:pt x="2285" y="3869"/>
                </a:lnTo>
                <a:cubicBezTo>
                  <a:pt x="2054" y="3869"/>
                  <a:pt x="1838" y="3766"/>
                  <a:pt x="1711" y="3595"/>
                </a:cubicBezTo>
                <a:lnTo>
                  <a:pt x="0" y="1303"/>
                </a:lnTo>
                <a:cubicBezTo>
                  <a:pt x="-91" y="1182"/>
                  <a:pt x="-73" y="1018"/>
                  <a:pt x="43" y="914"/>
                </a:cubicBezTo>
                <a:lnTo>
                  <a:pt x="1024" y="39"/>
                </a:lnTo>
                <a:close/>
                <a:moveTo>
                  <a:pt x="4156" y="5889"/>
                </a:moveTo>
                <a:cubicBezTo>
                  <a:pt x="4020" y="6600"/>
                  <a:pt x="4205" y="7352"/>
                  <a:pt x="4722" y="7955"/>
                </a:cubicBezTo>
                <a:lnTo>
                  <a:pt x="2672" y="9786"/>
                </a:lnTo>
                <a:cubicBezTo>
                  <a:pt x="2065" y="10328"/>
                  <a:pt x="1080" y="10328"/>
                  <a:pt x="473" y="9786"/>
                </a:cubicBezTo>
                <a:cubicBezTo>
                  <a:pt x="-134" y="9244"/>
                  <a:pt x="-134" y="8366"/>
                  <a:pt x="473" y="7824"/>
                </a:cubicBezTo>
                <a:lnTo>
                  <a:pt x="3398" y="5212"/>
                </a:lnTo>
                <a:lnTo>
                  <a:pt x="4158" y="5889"/>
                </a:lnTo>
                <a:close/>
                <a:moveTo>
                  <a:pt x="7791" y="168"/>
                </a:moveTo>
                <a:cubicBezTo>
                  <a:pt x="8225" y="168"/>
                  <a:pt x="8642" y="239"/>
                  <a:pt x="9024" y="370"/>
                </a:cubicBezTo>
                <a:cubicBezTo>
                  <a:pt x="9240" y="443"/>
                  <a:pt x="9279" y="688"/>
                  <a:pt x="9117" y="835"/>
                </a:cubicBezTo>
                <a:lnTo>
                  <a:pt x="7893" y="1928"/>
                </a:lnTo>
                <a:cubicBezTo>
                  <a:pt x="7828" y="1985"/>
                  <a:pt x="7791" y="2064"/>
                  <a:pt x="7791" y="2145"/>
                </a:cubicBezTo>
                <a:lnTo>
                  <a:pt x="7791" y="2943"/>
                </a:lnTo>
                <a:cubicBezTo>
                  <a:pt x="7791" y="3113"/>
                  <a:pt x="7947" y="3252"/>
                  <a:pt x="8137" y="3252"/>
                </a:cubicBezTo>
                <a:lnTo>
                  <a:pt x="9031" y="3252"/>
                </a:lnTo>
                <a:cubicBezTo>
                  <a:pt x="9122" y="3252"/>
                  <a:pt x="9210" y="3219"/>
                  <a:pt x="9275" y="3161"/>
                </a:cubicBezTo>
                <a:lnTo>
                  <a:pt x="10500" y="2068"/>
                </a:lnTo>
                <a:cubicBezTo>
                  <a:pt x="10664" y="1924"/>
                  <a:pt x="10938" y="1958"/>
                  <a:pt x="11020" y="2151"/>
                </a:cubicBezTo>
                <a:cubicBezTo>
                  <a:pt x="11167" y="2492"/>
                  <a:pt x="11247" y="2864"/>
                  <a:pt x="11247" y="3252"/>
                </a:cubicBezTo>
                <a:cubicBezTo>
                  <a:pt x="11247" y="4084"/>
                  <a:pt x="10875" y="4838"/>
                  <a:pt x="10275" y="5393"/>
                </a:cubicBezTo>
                <a:lnTo>
                  <a:pt x="9214" y="4447"/>
                </a:lnTo>
                <a:cubicBezTo>
                  <a:pt x="8500" y="3811"/>
                  <a:pt x="7519" y="3566"/>
                  <a:pt x="6599" y="3707"/>
                </a:cubicBezTo>
                <a:lnTo>
                  <a:pt x="5372" y="2612"/>
                </a:lnTo>
                <a:lnTo>
                  <a:pt x="5372" y="2039"/>
                </a:lnTo>
                <a:lnTo>
                  <a:pt x="5368" y="1943"/>
                </a:lnTo>
                <a:cubicBezTo>
                  <a:pt x="5350" y="1704"/>
                  <a:pt x="5273" y="1475"/>
                  <a:pt x="5141" y="1270"/>
                </a:cubicBezTo>
                <a:cubicBezTo>
                  <a:pt x="5776" y="596"/>
                  <a:pt x="6726" y="168"/>
                  <a:pt x="7791" y="166"/>
                </a:cubicBezTo>
                <a:close/>
              </a:path>
            </a:pathLst>
          </a:custGeom>
          <a:solidFill>
            <a:srgbClr val="6EE7B7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18" name="TextBox 18"/>
          <p:cNvSpPr txBox="1"/>
          <p:nvPr/>
        </p:nvSpPr>
        <p:spPr>
          <a:xfrm>
            <a:off x="827427" y="3971925"/>
            <a:ext cx="5373733" cy="1905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ctr" anchorCtr="0"/>
          <a:lstStyle/>
          <a:p>
            <a:pPr algn="l">
              <a:defRPr/>
            </a:pPr>
            <a:r>
              <a:rPr lang="en-US" sz="1400" b="1" i="0" strike="noStrike">
                <a:solidFill>
                  <a:srgbClr val="6EE7B7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技术服务 (15%)</a:t>
            </a:r>
            <a:endParaRPr lang="en-US" sz="1100"/>
          </a:p>
        </p:txBody>
      </p:sp>
      <p:sp>
        <p:nvSpPr>
          <p:cNvPr id="19" name="TextBox 19"/>
          <p:cNvSpPr txBox="1"/>
          <p:nvPr/>
        </p:nvSpPr>
        <p:spPr>
          <a:xfrm>
            <a:off x="647537" y="4257675"/>
            <a:ext cx="5553621" cy="16192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200" b="0" i="0" strike="noStrike">
                <a:solidFill>
                  <a:srgbClr val="E5E7E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咨询、培训、运维等增值服务，提升客户粘性与客单价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457086" y="4701480"/>
            <a:ext cx="5894501" cy="790575"/>
          </a:xfrm>
          <a:prstGeom prst="rect">
            <a:avLst/>
          </a:prstGeom>
          <a:blipFill rotWithShape="1">
            <a:blip r:embed="rId4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21" name="AutoShape 21"/>
          <p:cNvSpPr/>
          <p:nvPr/>
        </p:nvSpPr>
        <p:spPr>
          <a:xfrm>
            <a:off x="647537" y="4927881"/>
            <a:ext cx="103707" cy="92207"/>
          </a:xfrm>
          <a:custGeom>
            <a:avLst/>
            <a:gdLst/>
            <a:ahLst/>
            <a:cxnLst/>
            <a:rect l="l" t="t" r="r" b="b"/>
            <a:pathLst>
              <a:path w="11247" h="10000">
                <a:moveTo>
                  <a:pt x="5700" y="0"/>
                </a:moveTo>
                <a:cubicBezTo>
                  <a:pt x="5436" y="0"/>
                  <a:pt x="5225" y="203"/>
                  <a:pt x="5225" y="455"/>
                </a:cubicBezTo>
                <a:lnTo>
                  <a:pt x="5225" y="682"/>
                </a:lnTo>
                <a:lnTo>
                  <a:pt x="5189" y="682"/>
                </a:lnTo>
                <a:cubicBezTo>
                  <a:pt x="4465" y="682"/>
                  <a:pt x="3879" y="1244"/>
                  <a:pt x="3879" y="1936"/>
                </a:cubicBezTo>
                <a:cubicBezTo>
                  <a:pt x="3879" y="2568"/>
                  <a:pt x="4372" y="3102"/>
                  <a:pt x="5027" y="3180"/>
                </a:cubicBezTo>
                <a:lnTo>
                  <a:pt x="6234" y="3324"/>
                </a:lnTo>
                <a:cubicBezTo>
                  <a:pt x="6335" y="3335"/>
                  <a:pt x="6412" y="3419"/>
                  <a:pt x="6412" y="3517"/>
                </a:cubicBezTo>
                <a:cubicBezTo>
                  <a:pt x="6412" y="3625"/>
                  <a:pt x="6321" y="3710"/>
                  <a:pt x="6210" y="3710"/>
                </a:cubicBezTo>
                <a:lnTo>
                  <a:pt x="4750" y="3712"/>
                </a:lnTo>
                <a:cubicBezTo>
                  <a:pt x="4443" y="3712"/>
                  <a:pt x="4196" y="3949"/>
                  <a:pt x="4196" y="4242"/>
                </a:cubicBezTo>
                <a:cubicBezTo>
                  <a:pt x="4196" y="4535"/>
                  <a:pt x="4444" y="4773"/>
                  <a:pt x="4750" y="4773"/>
                </a:cubicBezTo>
                <a:lnTo>
                  <a:pt x="5225" y="4773"/>
                </a:lnTo>
                <a:lnTo>
                  <a:pt x="5225" y="5000"/>
                </a:lnTo>
                <a:cubicBezTo>
                  <a:pt x="5225" y="5252"/>
                  <a:pt x="5436" y="5455"/>
                  <a:pt x="5700" y="5455"/>
                </a:cubicBezTo>
                <a:cubicBezTo>
                  <a:pt x="5962" y="5455"/>
                  <a:pt x="6175" y="5251"/>
                  <a:pt x="6175" y="5000"/>
                </a:cubicBezTo>
                <a:lnTo>
                  <a:pt x="6175" y="4773"/>
                </a:lnTo>
                <a:lnTo>
                  <a:pt x="6210" y="4773"/>
                </a:lnTo>
                <a:cubicBezTo>
                  <a:pt x="6935" y="4773"/>
                  <a:pt x="7520" y="4210"/>
                  <a:pt x="7520" y="3519"/>
                </a:cubicBezTo>
                <a:cubicBezTo>
                  <a:pt x="7520" y="2886"/>
                  <a:pt x="7028" y="2352"/>
                  <a:pt x="6373" y="2275"/>
                </a:cubicBezTo>
                <a:lnTo>
                  <a:pt x="5165" y="2131"/>
                </a:lnTo>
                <a:cubicBezTo>
                  <a:pt x="5064" y="2119"/>
                  <a:pt x="4987" y="2036"/>
                  <a:pt x="4987" y="1938"/>
                </a:cubicBezTo>
                <a:cubicBezTo>
                  <a:pt x="4987" y="1830"/>
                  <a:pt x="5078" y="1744"/>
                  <a:pt x="5189" y="1744"/>
                </a:cubicBezTo>
                <a:lnTo>
                  <a:pt x="6491" y="1742"/>
                </a:lnTo>
                <a:cubicBezTo>
                  <a:pt x="6798" y="1742"/>
                  <a:pt x="7045" y="1506"/>
                  <a:pt x="7045" y="1212"/>
                </a:cubicBezTo>
                <a:cubicBezTo>
                  <a:pt x="7045" y="919"/>
                  <a:pt x="6797" y="682"/>
                  <a:pt x="6491" y="682"/>
                </a:cubicBezTo>
                <a:lnTo>
                  <a:pt x="6175" y="682"/>
                </a:lnTo>
                <a:lnTo>
                  <a:pt x="6175" y="455"/>
                </a:lnTo>
                <a:cubicBezTo>
                  <a:pt x="6175" y="203"/>
                  <a:pt x="5963" y="0"/>
                  <a:pt x="5700" y="0"/>
                </a:cubicBezTo>
                <a:close/>
                <a:moveTo>
                  <a:pt x="2163" y="6771"/>
                </a:moveTo>
                <a:lnTo>
                  <a:pt x="1320" y="7576"/>
                </a:lnTo>
                <a:lnTo>
                  <a:pt x="633" y="7576"/>
                </a:lnTo>
                <a:cubicBezTo>
                  <a:pt x="283" y="7576"/>
                  <a:pt x="0" y="7847"/>
                  <a:pt x="0" y="8182"/>
                </a:cubicBezTo>
                <a:lnTo>
                  <a:pt x="0" y="9394"/>
                </a:lnTo>
                <a:cubicBezTo>
                  <a:pt x="0" y="9729"/>
                  <a:pt x="283" y="10000"/>
                  <a:pt x="633" y="10000"/>
                </a:cubicBezTo>
                <a:lnTo>
                  <a:pt x="6976" y="10000"/>
                </a:lnTo>
                <a:cubicBezTo>
                  <a:pt x="7550" y="10000"/>
                  <a:pt x="8110" y="9824"/>
                  <a:pt x="8573" y="9498"/>
                </a:cubicBezTo>
                <a:lnTo>
                  <a:pt x="11079" y="7731"/>
                </a:lnTo>
                <a:cubicBezTo>
                  <a:pt x="11431" y="7483"/>
                  <a:pt x="11506" y="7009"/>
                  <a:pt x="11247" y="6672"/>
                </a:cubicBezTo>
                <a:cubicBezTo>
                  <a:pt x="10988" y="6336"/>
                  <a:pt x="10493" y="6263"/>
                  <a:pt x="10141" y="6511"/>
                </a:cubicBezTo>
                <a:lnTo>
                  <a:pt x="7770" y="8182"/>
                </a:lnTo>
                <a:lnTo>
                  <a:pt x="5541" y="8182"/>
                </a:lnTo>
                <a:cubicBezTo>
                  <a:pt x="5278" y="8182"/>
                  <a:pt x="5066" y="7979"/>
                  <a:pt x="5066" y="7727"/>
                </a:cubicBezTo>
                <a:cubicBezTo>
                  <a:pt x="5066" y="7476"/>
                  <a:pt x="5279" y="7273"/>
                  <a:pt x="5541" y="7273"/>
                </a:cubicBezTo>
                <a:lnTo>
                  <a:pt x="6966" y="7273"/>
                </a:lnTo>
                <a:cubicBezTo>
                  <a:pt x="7317" y="7273"/>
                  <a:pt x="7600" y="7002"/>
                  <a:pt x="7600" y="6667"/>
                </a:cubicBezTo>
                <a:cubicBezTo>
                  <a:pt x="7600" y="6332"/>
                  <a:pt x="7316" y="6061"/>
                  <a:pt x="6966" y="6061"/>
                </a:cubicBezTo>
                <a:lnTo>
                  <a:pt x="3954" y="6061"/>
                </a:lnTo>
                <a:cubicBezTo>
                  <a:pt x="3283" y="6061"/>
                  <a:pt x="2638" y="6316"/>
                  <a:pt x="2163" y="6771"/>
                </a:cubicBezTo>
                <a:close/>
              </a:path>
            </a:pathLst>
          </a:custGeom>
          <a:solidFill>
            <a:srgbClr val="FCD34D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22" name="TextBox 22"/>
          <p:cNvSpPr txBox="1"/>
          <p:nvPr/>
        </p:nvSpPr>
        <p:spPr>
          <a:xfrm>
            <a:off x="827427" y="4878734"/>
            <a:ext cx="5373733" cy="1905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ctr" anchorCtr="0"/>
          <a:lstStyle/>
          <a:p>
            <a:pPr algn="l">
              <a:defRPr/>
            </a:pPr>
            <a:r>
              <a:rPr lang="en-US" sz="1400" b="1" i="0" strike="noStrike">
                <a:solidFill>
                  <a:srgbClr val="FCD34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投资回报 (15%)</a:t>
            </a:r>
            <a:endParaRPr lang="en-US" sz="1100"/>
          </a:p>
        </p:txBody>
      </p:sp>
      <p:sp>
        <p:nvSpPr>
          <p:cNvPr id="23" name="TextBox 23"/>
          <p:cNvSpPr txBox="1"/>
          <p:nvPr/>
        </p:nvSpPr>
        <p:spPr>
          <a:xfrm>
            <a:off x="647537" y="5164484"/>
            <a:ext cx="5553621" cy="16192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200" b="0" i="0" strike="noStrike">
                <a:solidFill>
                  <a:srgbClr val="E5E7E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集团跟投优质项目，获得资本增值收益，放大盈利空间</a:t>
            </a:r>
            <a:endParaRPr lang="en-US" sz="1100"/>
          </a:p>
        </p:txBody>
      </p:sp>
      <p:sp>
        <p:nvSpPr>
          <p:cNvPr id="24" name="AutoShape 24"/>
          <p:cNvSpPr/>
          <p:nvPr/>
        </p:nvSpPr>
        <p:spPr>
          <a:xfrm>
            <a:off x="457086" y="5608291"/>
            <a:ext cx="5894501" cy="790575"/>
          </a:xfrm>
          <a:prstGeom prst="rect">
            <a:avLst/>
          </a:prstGeom>
          <a:blipFill rotWithShape="1">
            <a:blip r:embed="rId5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25" name="AutoShape 25"/>
          <p:cNvSpPr/>
          <p:nvPr/>
        </p:nvSpPr>
        <p:spPr>
          <a:xfrm>
            <a:off x="647537" y="5828928"/>
            <a:ext cx="103707" cy="103734"/>
          </a:xfrm>
          <a:custGeom>
            <a:avLst/>
            <a:gdLst/>
            <a:ahLst/>
            <a:cxnLst/>
            <a:rect l="l" t="t" r="r" b="b"/>
            <a:pathLst>
              <a:path w="9998" h="10000">
                <a:moveTo>
                  <a:pt x="9998" y="625"/>
                </a:moveTo>
                <a:cubicBezTo>
                  <a:pt x="9998" y="2736"/>
                  <a:pt x="8502" y="4498"/>
                  <a:pt x="6514" y="4910"/>
                </a:cubicBezTo>
                <a:cubicBezTo>
                  <a:pt x="6360" y="3775"/>
                  <a:pt x="5850" y="2754"/>
                  <a:pt x="5099" y="1963"/>
                </a:cubicBezTo>
                <a:cubicBezTo>
                  <a:pt x="5882" y="781"/>
                  <a:pt x="7223" y="0"/>
                  <a:pt x="8748" y="0"/>
                </a:cubicBezTo>
                <a:lnTo>
                  <a:pt x="9373" y="0"/>
                </a:lnTo>
                <a:cubicBezTo>
                  <a:pt x="9719" y="0"/>
                  <a:pt x="9998" y="279"/>
                  <a:pt x="9998" y="625"/>
                </a:cubicBezTo>
                <a:close/>
                <a:moveTo>
                  <a:pt x="0" y="1875"/>
                </a:moveTo>
                <a:cubicBezTo>
                  <a:pt x="0" y="1529"/>
                  <a:pt x="279" y="1250"/>
                  <a:pt x="625" y="1250"/>
                </a:cubicBezTo>
                <a:lnTo>
                  <a:pt x="1250" y="1250"/>
                </a:lnTo>
                <a:cubicBezTo>
                  <a:pt x="3665" y="1250"/>
                  <a:pt x="5624" y="3209"/>
                  <a:pt x="5624" y="5625"/>
                </a:cubicBezTo>
                <a:lnTo>
                  <a:pt x="5624" y="9375"/>
                </a:lnTo>
                <a:cubicBezTo>
                  <a:pt x="5624" y="9721"/>
                  <a:pt x="5345" y="10000"/>
                  <a:pt x="4999" y="10000"/>
                </a:cubicBezTo>
                <a:cubicBezTo>
                  <a:pt x="4654" y="10000"/>
                  <a:pt x="4374" y="9720"/>
                  <a:pt x="4374" y="9375"/>
                </a:cubicBezTo>
                <a:lnTo>
                  <a:pt x="4374" y="6250"/>
                </a:lnTo>
                <a:cubicBezTo>
                  <a:pt x="1959" y="6250"/>
                  <a:pt x="0" y="4291"/>
                  <a:pt x="0" y="1875"/>
                </a:cubicBezTo>
                <a:close/>
              </a:path>
            </a:pathLst>
          </a:custGeom>
          <a:solidFill>
            <a:srgbClr val="FDA4AF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26" name="TextBox 26"/>
          <p:cNvSpPr txBox="1"/>
          <p:nvPr/>
        </p:nvSpPr>
        <p:spPr>
          <a:xfrm>
            <a:off x="827427" y="5785545"/>
            <a:ext cx="5373733" cy="1905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ctr" anchorCtr="0"/>
          <a:lstStyle/>
          <a:p>
            <a:pPr algn="l">
              <a:defRPr/>
            </a:pPr>
            <a:r>
              <a:rPr lang="en-US" sz="1400" b="1" i="0" strike="noStrike">
                <a:solidFill>
                  <a:srgbClr val="FDA4A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生态基金 (5%)</a:t>
            </a:r>
            <a:endParaRPr lang="en-US" sz="1100"/>
          </a:p>
        </p:txBody>
      </p:sp>
      <p:sp>
        <p:nvSpPr>
          <p:cNvPr id="27" name="TextBox 27"/>
          <p:cNvSpPr txBox="1"/>
          <p:nvPr/>
        </p:nvSpPr>
        <p:spPr>
          <a:xfrm>
            <a:off x="647537" y="6071295"/>
            <a:ext cx="5553621" cy="16192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200" b="0" i="0" strike="noStrike">
                <a:solidFill>
                  <a:srgbClr val="E5E7E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用于长期技术布局与战略投资，确保未来竞争力</a:t>
            </a:r>
            <a:endParaRPr lang="en-US" sz="1100"/>
          </a:p>
        </p:txBody>
      </p:sp>
      <p:sp>
        <p:nvSpPr>
          <p:cNvPr id="28" name="AutoShape 28"/>
          <p:cNvSpPr/>
          <p:nvPr/>
        </p:nvSpPr>
        <p:spPr>
          <a:xfrm>
            <a:off x="6658244" y="1981200"/>
            <a:ext cx="5075556" cy="4419600"/>
          </a:xfrm>
          <a:prstGeom prst="roundRect">
            <a:avLst>
              <a:gd name="adj" fmla="val 535"/>
            </a:avLst>
          </a:prstGeom>
          <a:blipFill rotWithShape="1">
            <a:blip r:embed="rId6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29" name="TextBox 29"/>
          <p:cNvSpPr txBox="1"/>
          <p:nvPr/>
        </p:nvSpPr>
        <p:spPr>
          <a:xfrm>
            <a:off x="6820130" y="2143125"/>
            <a:ext cx="4749852" cy="2667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1"/>
          <a:lstStyle/>
          <a:p>
            <a:pPr algn="ctr">
              <a:defRPr/>
            </a:pPr>
            <a:r>
              <a:rPr lang="en-US" sz="1400" b="1" i="0" strike="noStrike">
                <a:solidFill>
                  <a:srgbClr val="E5E7E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收入结构占比</a:t>
            </a:r>
            <a:endParaRPr lang="en-US" sz="1100"/>
          </a:p>
        </p:txBody>
      </p:sp>
      <p:pic>
        <p:nvPicPr>
          <p:cNvPr id="30" name="Picture 30"/>
          <p:cNvPicPr>
            <a:picLocks noChangeAspect="1"/>
          </p:cNvPicPr>
          <p:nvPr/>
        </p:nvPicPr>
        <p:blipFill>
          <a:blip r:embed="rId7">
            <a:alphaModFix amt="100000"/>
          </a:blip>
          <a:srcRect/>
          <a:stretch>
            <a:fillRect/>
          </a:stretch>
        </p:blipFill>
        <p:spPr>
          <a:xfrm>
            <a:off x="6820130" y="2486025"/>
            <a:ext cx="4749852" cy="35242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1" name="AutoShape 31"/>
          <p:cNvSpPr/>
          <p:nvPr/>
        </p:nvSpPr>
        <p:spPr>
          <a:xfrm>
            <a:off x="7915676" y="6103342"/>
            <a:ext cx="88977" cy="118666"/>
          </a:xfrm>
          <a:custGeom>
            <a:avLst/>
            <a:gdLst/>
            <a:ahLst/>
            <a:cxnLst/>
            <a:rect l="l" t="t" r="r" b="b"/>
            <a:pathLst>
              <a:path w="7498" h="10000">
                <a:moveTo>
                  <a:pt x="5719" y="7273"/>
                </a:moveTo>
                <a:cubicBezTo>
                  <a:pt x="5862" y="6850"/>
                  <a:pt x="6147" y="6468"/>
                  <a:pt x="6469" y="6138"/>
                </a:cubicBezTo>
                <a:cubicBezTo>
                  <a:pt x="7107" y="5487"/>
                  <a:pt x="7498" y="4606"/>
                  <a:pt x="7498" y="3636"/>
                </a:cubicBezTo>
                <a:cubicBezTo>
                  <a:pt x="7498" y="1629"/>
                  <a:pt x="5819" y="0"/>
                  <a:pt x="3749" y="0"/>
                </a:cubicBezTo>
                <a:cubicBezTo>
                  <a:pt x="1678" y="0"/>
                  <a:pt x="0" y="1628"/>
                  <a:pt x="0" y="3636"/>
                </a:cubicBezTo>
                <a:cubicBezTo>
                  <a:pt x="0" y="4606"/>
                  <a:pt x="391" y="5487"/>
                  <a:pt x="1029" y="6138"/>
                </a:cubicBezTo>
                <a:cubicBezTo>
                  <a:pt x="1351" y="6468"/>
                  <a:pt x="1638" y="6850"/>
                  <a:pt x="1779" y="7273"/>
                </a:cubicBezTo>
                <a:lnTo>
                  <a:pt x="5717" y="7273"/>
                </a:lnTo>
                <a:close/>
                <a:moveTo>
                  <a:pt x="5624" y="8182"/>
                </a:moveTo>
                <a:lnTo>
                  <a:pt x="1874" y="8182"/>
                </a:lnTo>
                <a:lnTo>
                  <a:pt x="1874" y="8485"/>
                </a:lnTo>
                <a:cubicBezTo>
                  <a:pt x="1874" y="9322"/>
                  <a:pt x="2574" y="10000"/>
                  <a:pt x="3437" y="10000"/>
                </a:cubicBezTo>
                <a:lnTo>
                  <a:pt x="4061" y="10000"/>
                </a:lnTo>
                <a:cubicBezTo>
                  <a:pt x="4924" y="10000"/>
                  <a:pt x="5624" y="9322"/>
                  <a:pt x="5624" y="8485"/>
                </a:cubicBezTo>
                <a:lnTo>
                  <a:pt x="5624" y="8182"/>
                </a:lnTo>
                <a:close/>
                <a:moveTo>
                  <a:pt x="3593" y="2121"/>
                </a:moveTo>
                <a:cubicBezTo>
                  <a:pt x="2816" y="2121"/>
                  <a:pt x="2187" y="2731"/>
                  <a:pt x="2187" y="3485"/>
                </a:cubicBezTo>
                <a:cubicBezTo>
                  <a:pt x="2187" y="3737"/>
                  <a:pt x="1978" y="3939"/>
                  <a:pt x="1718" y="3939"/>
                </a:cubicBezTo>
                <a:cubicBezTo>
                  <a:pt x="1460" y="3939"/>
                  <a:pt x="1250" y="3736"/>
                  <a:pt x="1250" y="3485"/>
                </a:cubicBezTo>
                <a:cubicBezTo>
                  <a:pt x="1250" y="2229"/>
                  <a:pt x="2298" y="1212"/>
                  <a:pt x="3593" y="1212"/>
                </a:cubicBezTo>
                <a:cubicBezTo>
                  <a:pt x="3852" y="1212"/>
                  <a:pt x="4061" y="1415"/>
                  <a:pt x="4061" y="1667"/>
                </a:cubicBezTo>
                <a:cubicBezTo>
                  <a:pt x="4061" y="1918"/>
                  <a:pt x="3851" y="2121"/>
                  <a:pt x="3593" y="2121"/>
                </a:cubicBezTo>
                <a:close/>
              </a:path>
            </a:pathLst>
          </a:custGeom>
          <a:solidFill>
            <a:srgbClr val="06B6D4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32" name="TextBox 32"/>
          <p:cNvSpPr txBox="1"/>
          <p:nvPr/>
        </p:nvSpPr>
        <p:spPr>
          <a:xfrm>
            <a:off x="8042745" y="6096000"/>
            <a:ext cx="3527237" cy="13335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900" b="0" i="1" strike="noStrike">
                <a:solidFill>
                  <a:srgbClr val="9CA3A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项目分成是核心收入来源，随生态扩张持续增长</a:t>
            </a:r>
            <a:endParaRPr lang="en-US" sz="11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00000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3" name="AutoShape 3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gradFill>
            <a:gsLst>
              <a:gs pos="0">
                <a:srgbClr val="0F172A">
                  <a:alpha val="100000"/>
                </a:srgbClr>
              </a:gs>
              <a:gs pos="50000">
                <a:srgbClr val="312E81">
                  <a:alpha val="100000"/>
                </a:srgbClr>
              </a:gs>
              <a:gs pos="100000">
                <a:srgbClr val="1E293B">
                  <a:alpha val="100000"/>
                </a:srgbClr>
              </a:gs>
            </a:gsLst>
            <a:lin ang="8100000"/>
          </a:gradFill>
          <a:ln>
            <a:headEnd type="none"/>
            <a:tailEnd type="none"/>
          </a:ln>
        </p:spPr>
      </p:sp>
      <p:sp>
        <p:nvSpPr>
          <p:cNvPr id="4" name="TextBox 4"/>
          <p:cNvSpPr txBox="1"/>
          <p:nvPr/>
        </p:nvSpPr>
        <p:spPr>
          <a:xfrm>
            <a:off x="457086" y="447675"/>
            <a:ext cx="11274781" cy="39052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2700" b="1" i="0" strike="noStrike">
                <a:solidFill>
                  <a:srgbClr val="E0E7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发展路径：10 年战略规划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457086" y="1047750"/>
            <a:ext cx="457086" cy="38100"/>
          </a:xfrm>
          <a:prstGeom prst="roundRect">
            <a:avLst>
              <a:gd name="adj" fmla="val 50000"/>
            </a:avLst>
          </a:prstGeom>
          <a:solidFill>
            <a:srgbClr val="22D3EE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6" name="TextBox 6"/>
          <p:cNvSpPr txBox="1"/>
          <p:nvPr/>
        </p:nvSpPr>
        <p:spPr>
          <a:xfrm>
            <a:off x="1028442" y="933450"/>
            <a:ext cx="2799650" cy="25717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800" b="0" i="0" strike="noStrike">
                <a:solidFill>
                  <a:srgbClr val="D1D5D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指数级增长·三阶段里程碑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57086" y="1447800"/>
            <a:ext cx="5075556" cy="895350"/>
          </a:xfrm>
          <a:prstGeom prst="rect">
            <a:avLst/>
          </a:prstGeom>
          <a:blipFill rotWithShape="1">
            <a:blip r:embed="rId2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8" name="AutoShape 8"/>
          <p:cNvSpPr/>
          <p:nvPr/>
        </p:nvSpPr>
        <p:spPr>
          <a:xfrm>
            <a:off x="647537" y="1691283"/>
            <a:ext cx="190452" cy="190500"/>
          </a:xfrm>
          <a:custGeom>
            <a:avLst/>
            <a:gdLst/>
            <a:ahLst/>
            <a:cxnLst/>
            <a:rect l="l" t="t" r="r" b="b"/>
            <a:pathLst>
              <a:path w="9998" h="10000">
                <a:moveTo>
                  <a:pt x="1638" y="5724"/>
                </a:moveTo>
                <a:cubicBezTo>
                  <a:pt x="4791" y="5724"/>
                  <a:pt x="7351" y="7640"/>
                  <a:pt x="7351" y="10000"/>
                </a:cubicBezTo>
                <a:close/>
                <a:moveTo>
                  <a:pt x="9998" y="5032"/>
                </a:moveTo>
                <a:lnTo>
                  <a:pt x="923" y="1760"/>
                </a:lnTo>
                <a:lnTo>
                  <a:pt x="0" y="1069"/>
                </a:lnTo>
                <a:lnTo>
                  <a:pt x="1428" y="2138"/>
                </a:lnTo>
                <a:lnTo>
                  <a:pt x="4285" y="0"/>
                </a:lnTo>
                <a:close/>
              </a:path>
            </a:pathLst>
          </a:custGeom>
          <a:solidFill>
            <a:srgbClr val="22D3EE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9" name="TextBox 9"/>
          <p:cNvSpPr txBox="1"/>
          <p:nvPr/>
        </p:nvSpPr>
        <p:spPr>
          <a:xfrm>
            <a:off x="952261" y="1691283"/>
            <a:ext cx="3422637" cy="1905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400" b="1" i="0" strike="noStrike">
                <a:solidFill>
                  <a:srgbClr val="CFFAFE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第一阶段 (1-3 年)</a:t>
            </a:r>
            <a:endParaRPr lang="en-US" sz="1100"/>
          </a:p>
        </p:txBody>
      </p:sp>
      <p:sp>
        <p:nvSpPr>
          <p:cNvPr id="10" name="TextBox 10"/>
          <p:cNvSpPr txBox="1"/>
          <p:nvPr/>
        </p:nvSpPr>
        <p:spPr>
          <a:xfrm>
            <a:off x="952261" y="1967508"/>
            <a:ext cx="3698794" cy="1524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100" b="0" i="0" strike="noStrike">
                <a:solidFill>
                  <a:srgbClr val="D1D5D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 个产业园，1000 个项目，市值 1000 亿，完成模式验证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457086" y="2461171"/>
            <a:ext cx="5075556" cy="895350"/>
          </a:xfrm>
          <a:prstGeom prst="rect">
            <a:avLst/>
          </a:prstGeom>
          <a:blipFill rotWithShape="1">
            <a:blip r:embed="rId3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12" name="AutoShape 12"/>
          <p:cNvSpPr/>
          <p:nvPr/>
        </p:nvSpPr>
        <p:spPr>
          <a:xfrm>
            <a:off x="647537" y="2704803"/>
            <a:ext cx="190452" cy="190500"/>
          </a:xfrm>
          <a:custGeom>
            <a:avLst/>
            <a:gdLst/>
            <a:ahLst/>
            <a:cxnLst/>
            <a:rect l="l" t="t" r="r" b="b"/>
            <a:pathLst>
              <a:path w="9998" h="10000">
                <a:moveTo>
                  <a:pt x="1638" y="5724"/>
                </a:moveTo>
                <a:cubicBezTo>
                  <a:pt x="4791" y="5724"/>
                  <a:pt x="7351" y="7640"/>
                  <a:pt x="7351" y="10000"/>
                </a:cubicBezTo>
                <a:close/>
                <a:moveTo>
                  <a:pt x="9998" y="5032"/>
                </a:moveTo>
                <a:lnTo>
                  <a:pt x="923" y="1760"/>
                </a:lnTo>
                <a:lnTo>
                  <a:pt x="0" y="1069"/>
                </a:lnTo>
                <a:lnTo>
                  <a:pt x="1428" y="2138"/>
                </a:lnTo>
                <a:lnTo>
                  <a:pt x="4285" y="0"/>
                </a:lnTo>
                <a:close/>
              </a:path>
            </a:pathLst>
          </a:custGeom>
          <a:solidFill>
            <a:srgbClr val="C084FC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13" name="TextBox 13"/>
          <p:cNvSpPr txBox="1"/>
          <p:nvPr/>
        </p:nvSpPr>
        <p:spPr>
          <a:xfrm>
            <a:off x="952261" y="2704803"/>
            <a:ext cx="3677963" cy="1905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400" b="1" i="0" strike="noStrike">
                <a:solidFill>
                  <a:srgbClr val="F3E8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第二阶段 (3-5 年)</a:t>
            </a:r>
            <a:endParaRPr lang="en-US" sz="1100"/>
          </a:p>
        </p:txBody>
      </p:sp>
      <p:sp>
        <p:nvSpPr>
          <p:cNvPr id="14" name="TextBox 14"/>
          <p:cNvSpPr txBox="1"/>
          <p:nvPr/>
        </p:nvSpPr>
        <p:spPr>
          <a:xfrm>
            <a:off x="952261" y="2981028"/>
            <a:ext cx="3973163" cy="1524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100" b="0" i="0" strike="noStrike">
                <a:solidFill>
                  <a:srgbClr val="D1D5D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100 个产业园，1 万 + 项目，市值 10 万亿，覆盖全国核心城市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457086" y="3474691"/>
            <a:ext cx="5075556" cy="895350"/>
          </a:xfrm>
          <a:prstGeom prst="rect">
            <a:avLst/>
          </a:prstGeom>
          <a:blipFill rotWithShape="1">
            <a:blip r:embed="rId4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16" name="AutoShape 16"/>
          <p:cNvSpPr/>
          <p:nvPr/>
        </p:nvSpPr>
        <p:spPr>
          <a:xfrm>
            <a:off x="647537" y="3718173"/>
            <a:ext cx="190452" cy="190500"/>
          </a:xfrm>
          <a:custGeom>
            <a:avLst/>
            <a:gdLst/>
            <a:ahLst/>
            <a:cxnLst/>
            <a:rect l="l" t="t" r="r" b="b"/>
            <a:pathLst>
              <a:path w="9998" h="10000">
                <a:moveTo>
                  <a:pt x="1638" y="5724"/>
                </a:moveTo>
                <a:cubicBezTo>
                  <a:pt x="4791" y="5724"/>
                  <a:pt x="7351" y="7640"/>
                  <a:pt x="7351" y="10000"/>
                </a:cubicBezTo>
                <a:close/>
                <a:moveTo>
                  <a:pt x="9998" y="5032"/>
                </a:moveTo>
                <a:lnTo>
                  <a:pt x="923" y="1760"/>
                </a:lnTo>
                <a:lnTo>
                  <a:pt x="0" y="1069"/>
                </a:lnTo>
                <a:lnTo>
                  <a:pt x="1428" y="2138"/>
                </a:lnTo>
                <a:lnTo>
                  <a:pt x="4285" y="0"/>
                </a:lnTo>
                <a:close/>
              </a:path>
            </a:pathLst>
          </a:custGeom>
          <a:solidFill>
            <a:srgbClr val="34D399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17" name="TextBox 17"/>
          <p:cNvSpPr txBox="1"/>
          <p:nvPr/>
        </p:nvSpPr>
        <p:spPr>
          <a:xfrm>
            <a:off x="952261" y="3718173"/>
            <a:ext cx="3936859" cy="1905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400" b="1" i="0" strike="noStrike">
                <a:solidFill>
                  <a:srgbClr val="D1FAE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第三阶段 (5-10 年)</a:t>
            </a:r>
            <a:endParaRPr lang="en-US" sz="1100"/>
          </a:p>
        </p:txBody>
      </p:sp>
      <p:sp>
        <p:nvSpPr>
          <p:cNvPr id="18" name="TextBox 18"/>
          <p:cNvSpPr txBox="1"/>
          <p:nvPr/>
        </p:nvSpPr>
        <p:spPr>
          <a:xfrm>
            <a:off x="952261" y="3994398"/>
            <a:ext cx="4260628" cy="1524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100" b="0" i="0" strike="noStrike">
                <a:solidFill>
                  <a:srgbClr val="D1D5D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全球化布局，10 万 + 项目，市值百万亿，成为全球技术生态第一股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457086" y="4488061"/>
            <a:ext cx="5075556" cy="895350"/>
          </a:xfrm>
          <a:prstGeom prst="rect">
            <a:avLst/>
          </a:prstGeom>
          <a:blipFill rotWithShape="1">
            <a:blip r:embed="rId5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20" name="AutoShape 20"/>
          <p:cNvSpPr/>
          <p:nvPr/>
        </p:nvSpPr>
        <p:spPr>
          <a:xfrm>
            <a:off x="647537" y="4731692"/>
            <a:ext cx="190452" cy="190500"/>
          </a:xfrm>
          <a:custGeom>
            <a:avLst/>
            <a:gdLst/>
            <a:ahLst/>
            <a:cxnLst/>
            <a:rect l="l" t="t" r="r" b="b"/>
            <a:pathLst>
              <a:path w="9998" h="10000">
                <a:moveTo>
                  <a:pt x="2500" y="5789"/>
                </a:moveTo>
                <a:cubicBezTo>
                  <a:pt x="6178" y="5789"/>
                  <a:pt x="9165" y="7676"/>
                  <a:pt x="9165" y="10000"/>
                </a:cubicBezTo>
                <a:close/>
                <a:moveTo>
                  <a:pt x="9998" y="4211"/>
                </a:moveTo>
                <a:lnTo>
                  <a:pt x="9998" y="5263"/>
                </a:lnTo>
                <a:lnTo>
                  <a:pt x="0" y="5263"/>
                </a:lnTo>
                <a:lnTo>
                  <a:pt x="1666" y="5263"/>
                </a:lnTo>
                <a:lnTo>
                  <a:pt x="1666" y="6316"/>
                </a:lnTo>
                <a:lnTo>
                  <a:pt x="1666" y="5263"/>
                </a:lnTo>
                <a:lnTo>
                  <a:pt x="3333" y="5263"/>
                </a:lnTo>
                <a:lnTo>
                  <a:pt x="1666" y="5263"/>
                </a:lnTo>
                <a:lnTo>
                  <a:pt x="1666" y="0"/>
                </a:lnTo>
                <a:close/>
              </a:path>
            </a:pathLst>
          </a:custGeom>
          <a:solidFill>
            <a:srgbClr val="FBBF24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21" name="TextBox 21"/>
          <p:cNvSpPr txBox="1"/>
          <p:nvPr/>
        </p:nvSpPr>
        <p:spPr>
          <a:xfrm>
            <a:off x="952261" y="4731692"/>
            <a:ext cx="3748340" cy="1905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400" b="1" i="0" strike="noStrike">
                <a:solidFill>
                  <a:srgbClr val="FEF3C7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关键里程碑</a:t>
            </a:r>
            <a:endParaRPr lang="en-US" sz="1100"/>
          </a:p>
        </p:txBody>
      </p:sp>
      <p:sp>
        <p:nvSpPr>
          <p:cNvPr id="22" name="TextBox 22"/>
          <p:cNvSpPr txBox="1"/>
          <p:nvPr/>
        </p:nvSpPr>
        <p:spPr>
          <a:xfrm>
            <a:off x="952261" y="5007917"/>
            <a:ext cx="4053064" cy="1524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100" b="0" i="0" strike="noStrike">
                <a:solidFill>
                  <a:srgbClr val="D1D5D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第 3 年模式验证完成，第 5 年 100 城覆盖，第 10 年全球化运营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457086" y="5501580"/>
            <a:ext cx="5075556" cy="895350"/>
          </a:xfrm>
          <a:prstGeom prst="rect">
            <a:avLst/>
          </a:prstGeom>
          <a:blipFill rotWithShape="1">
            <a:blip r:embed="rId5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24" name="AutoShape 24"/>
          <p:cNvSpPr/>
          <p:nvPr/>
        </p:nvSpPr>
        <p:spPr>
          <a:xfrm>
            <a:off x="647537" y="5745212"/>
            <a:ext cx="190452" cy="190500"/>
          </a:xfrm>
          <a:custGeom>
            <a:avLst/>
            <a:gdLst/>
            <a:ahLst/>
            <a:cxnLst/>
            <a:rect l="l" t="t" r="r" b="b"/>
            <a:pathLst>
              <a:path w="9998" h="10000">
                <a:moveTo>
                  <a:pt x="6087" y="10000"/>
                </a:moveTo>
                <a:lnTo>
                  <a:pt x="9802" y="8474"/>
                </a:lnTo>
                <a:lnTo>
                  <a:pt x="9802" y="4076"/>
                </a:lnTo>
                <a:lnTo>
                  <a:pt x="6087" y="5602"/>
                </a:lnTo>
                <a:lnTo>
                  <a:pt x="6087" y="10000"/>
                </a:lnTo>
                <a:close/>
                <a:moveTo>
                  <a:pt x="9998" y="1817"/>
                </a:moveTo>
                <a:lnTo>
                  <a:pt x="5573" y="0"/>
                </a:lnTo>
                <a:lnTo>
                  <a:pt x="318" y="453"/>
                </a:lnTo>
                <a:lnTo>
                  <a:pt x="4743" y="2271"/>
                </a:lnTo>
                <a:lnTo>
                  <a:pt x="9168" y="453"/>
                </a:lnTo>
                <a:close/>
                <a:moveTo>
                  <a:pt x="0" y="3394"/>
                </a:moveTo>
                <a:lnTo>
                  <a:pt x="0" y="8474"/>
                </a:lnTo>
                <a:lnTo>
                  <a:pt x="3715" y="10000"/>
                </a:lnTo>
                <a:lnTo>
                  <a:pt x="3715" y="5602"/>
                </a:lnTo>
                <a:lnTo>
                  <a:pt x="0" y="4076"/>
                </a:lnTo>
                <a:close/>
              </a:path>
            </a:pathLst>
          </a:custGeom>
          <a:solidFill>
            <a:srgbClr val="60A5FA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25" name="TextBox 25"/>
          <p:cNvSpPr txBox="1"/>
          <p:nvPr/>
        </p:nvSpPr>
        <p:spPr>
          <a:xfrm>
            <a:off x="952261" y="5745212"/>
            <a:ext cx="3236947" cy="1905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400" b="1" i="0" strike="noStrike">
                <a:solidFill>
                  <a:srgbClr val="DBEAFE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增长逻辑</a:t>
            </a:r>
            <a:endParaRPr lang="en-US" sz="1100"/>
          </a:p>
        </p:txBody>
      </p:sp>
      <p:sp>
        <p:nvSpPr>
          <p:cNvPr id="26" name="TextBox 26"/>
          <p:cNvSpPr txBox="1"/>
          <p:nvPr/>
        </p:nvSpPr>
        <p:spPr>
          <a:xfrm>
            <a:off x="952261" y="6021437"/>
            <a:ext cx="3503579" cy="1524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100" b="0" i="0" strike="noStrike">
                <a:solidFill>
                  <a:srgbClr val="D1D5D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网络效应 + 规模效应 + 品牌效应，三重驱动指数级增长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5835432" y="1447800"/>
            <a:ext cx="5894501" cy="4953000"/>
          </a:xfrm>
          <a:prstGeom prst="roundRect">
            <a:avLst>
              <a:gd name="adj" fmla="val 426"/>
            </a:avLst>
          </a:prstGeom>
          <a:blipFill rotWithShape="1">
            <a:blip r:embed="rId6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graphicFrame>
        <p:nvGraphicFramePr>
          <p:cNvPr id="28" name="Chart 28"/>
          <p:cNvGraphicFramePr>
            <a:graphicFrameLocks noGrp="1"/>
          </p:cNvGraphicFramePr>
          <p:nvPr/>
        </p:nvGraphicFramePr>
        <p:xfrm>
          <a:off x="5997316" y="1609725"/>
          <a:ext cx="5572666" cy="46291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00000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3" name="AutoShape 3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gradFill>
            <a:gsLst>
              <a:gs pos="0">
                <a:srgbClr val="0F172A">
                  <a:alpha val="100000"/>
                </a:srgbClr>
              </a:gs>
              <a:gs pos="50000">
                <a:srgbClr val="312E81">
                  <a:alpha val="100000"/>
                </a:srgbClr>
              </a:gs>
              <a:gs pos="100000">
                <a:srgbClr val="1E293B">
                  <a:alpha val="100000"/>
                </a:srgbClr>
              </a:gs>
            </a:gsLst>
            <a:lin ang="8100000"/>
          </a:gradFill>
          <a:ln>
            <a:headEnd type="none"/>
            <a:tailEnd type="none"/>
          </a:ln>
        </p:spPr>
      </p:sp>
      <p:sp>
        <p:nvSpPr>
          <p:cNvPr id="4" name="AutoShape 4"/>
          <p:cNvSpPr/>
          <p:nvPr/>
        </p:nvSpPr>
        <p:spPr>
          <a:xfrm>
            <a:off x="457086" y="495300"/>
            <a:ext cx="57136" cy="304800"/>
          </a:xfrm>
          <a:prstGeom prst="roundRect">
            <a:avLst>
              <a:gd name="adj" fmla="val 50000"/>
            </a:avLst>
          </a:prstGeom>
          <a:solidFill>
            <a:srgbClr val="22D3EE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5" name="TextBox 5"/>
          <p:cNvSpPr txBox="1"/>
          <p:nvPr/>
        </p:nvSpPr>
        <p:spPr>
          <a:xfrm>
            <a:off x="628493" y="447675"/>
            <a:ext cx="4559549" cy="39052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2700" b="1" i="0" strike="noStrike">
                <a:solidFill>
                  <a:srgbClr val="E0E7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资本战略：百万亿市值路径</a:t>
            </a:r>
            <a:endParaRPr lang="en-US" sz="1100"/>
          </a:p>
        </p:txBody>
      </p:sp>
      <p:sp>
        <p:nvSpPr>
          <p:cNvPr id="6" name="TextBox 6"/>
          <p:cNvSpPr txBox="1"/>
          <p:nvPr/>
        </p:nvSpPr>
        <p:spPr>
          <a:xfrm>
            <a:off x="457086" y="942975"/>
            <a:ext cx="11274781" cy="20955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500" b="0" i="0" strike="noStrike">
                <a:solidFill>
                  <a:srgbClr val="22D3EE">
                    <a:alpha val="90196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融资节奏 · 股权设计 · 资本定位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57086" y="1409700"/>
            <a:ext cx="7132442" cy="876300"/>
          </a:xfrm>
          <a:prstGeom prst="roundRect">
            <a:avLst>
              <a:gd name="adj" fmla="val 9074"/>
            </a:avLst>
          </a:prstGeom>
          <a:blipFill rotWithShape="1">
            <a:blip r:embed="rId1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8" name="AutoShape 8"/>
          <p:cNvSpPr/>
          <p:nvPr/>
        </p:nvSpPr>
        <p:spPr>
          <a:xfrm>
            <a:off x="657061" y="1590675"/>
            <a:ext cx="380905" cy="381000"/>
          </a:xfrm>
          <a:prstGeom prst="ellipse">
            <a:avLst/>
          </a:prstGeom>
          <a:solidFill>
            <a:srgbClr val="06B6D4">
              <a:alpha val="20000"/>
            </a:srgbClr>
          </a:solidFill>
          <a:ln>
            <a:headEnd type="none"/>
            <a:tailEnd type="none"/>
          </a:ln>
        </p:spPr>
      </p:sp>
      <p:sp>
        <p:nvSpPr>
          <p:cNvPr id="9" name="AutoShape 9"/>
          <p:cNvSpPr/>
          <p:nvPr/>
        </p:nvSpPr>
        <p:spPr>
          <a:xfrm>
            <a:off x="780706" y="1714425"/>
            <a:ext cx="133466" cy="133499"/>
          </a:xfrm>
          <a:custGeom>
            <a:avLst/>
            <a:gdLst/>
            <a:ahLst/>
            <a:cxnLst/>
            <a:rect l="l" t="t" r="r" b="b"/>
            <a:pathLst>
              <a:path w="9998" h="10000">
                <a:moveTo>
                  <a:pt x="1250" y="714"/>
                </a:moveTo>
                <a:cubicBezTo>
                  <a:pt x="1250" y="319"/>
                  <a:pt x="971" y="0"/>
                  <a:pt x="625" y="0"/>
                </a:cubicBezTo>
                <a:cubicBezTo>
                  <a:pt x="280" y="0"/>
                  <a:pt x="0" y="320"/>
                  <a:pt x="0" y="714"/>
                </a:cubicBezTo>
                <a:lnTo>
                  <a:pt x="0" y="8214"/>
                </a:lnTo>
                <a:cubicBezTo>
                  <a:pt x="0" y="9201"/>
                  <a:pt x="699" y="10000"/>
                  <a:pt x="1562" y="10000"/>
                </a:cubicBezTo>
                <a:lnTo>
                  <a:pt x="9373" y="10000"/>
                </a:lnTo>
                <a:cubicBezTo>
                  <a:pt x="9719" y="10000"/>
                  <a:pt x="9998" y="9681"/>
                  <a:pt x="9998" y="9286"/>
                </a:cubicBezTo>
                <a:cubicBezTo>
                  <a:pt x="9998" y="8891"/>
                  <a:pt x="9718" y="8571"/>
                  <a:pt x="9373" y="8571"/>
                </a:cubicBezTo>
                <a:lnTo>
                  <a:pt x="1562" y="8571"/>
                </a:lnTo>
                <a:cubicBezTo>
                  <a:pt x="1390" y="8571"/>
                  <a:pt x="1250" y="8411"/>
                  <a:pt x="1250" y="8214"/>
                </a:cubicBezTo>
                <a:lnTo>
                  <a:pt x="1250" y="714"/>
                </a:lnTo>
                <a:close/>
                <a:moveTo>
                  <a:pt x="9190" y="2647"/>
                </a:moveTo>
                <a:cubicBezTo>
                  <a:pt x="9434" y="2368"/>
                  <a:pt x="9434" y="1915"/>
                  <a:pt x="9190" y="1636"/>
                </a:cubicBezTo>
                <a:cubicBezTo>
                  <a:pt x="8945" y="1357"/>
                  <a:pt x="8549" y="1357"/>
                  <a:pt x="8305" y="1636"/>
                </a:cubicBezTo>
                <a:lnTo>
                  <a:pt x="6249" y="3989"/>
                </a:lnTo>
                <a:lnTo>
                  <a:pt x="5128" y="2710"/>
                </a:lnTo>
                <a:cubicBezTo>
                  <a:pt x="4884" y="2431"/>
                  <a:pt x="4487" y="2431"/>
                  <a:pt x="4243" y="2710"/>
                </a:cubicBezTo>
                <a:lnTo>
                  <a:pt x="2369" y="4853"/>
                </a:lnTo>
                <a:cubicBezTo>
                  <a:pt x="2125" y="5132"/>
                  <a:pt x="2125" y="5585"/>
                  <a:pt x="2369" y="5864"/>
                </a:cubicBezTo>
                <a:cubicBezTo>
                  <a:pt x="2613" y="6143"/>
                  <a:pt x="3009" y="6143"/>
                  <a:pt x="3253" y="5864"/>
                </a:cubicBezTo>
                <a:lnTo>
                  <a:pt x="4687" y="4225"/>
                </a:lnTo>
                <a:lnTo>
                  <a:pt x="5807" y="5507"/>
                </a:lnTo>
                <a:cubicBezTo>
                  <a:pt x="6052" y="5786"/>
                  <a:pt x="6448" y="5786"/>
                  <a:pt x="6692" y="5507"/>
                </a:cubicBezTo>
                <a:lnTo>
                  <a:pt x="9192" y="2650"/>
                </a:lnTo>
                <a:close/>
              </a:path>
            </a:pathLst>
          </a:custGeom>
          <a:solidFill>
            <a:srgbClr val="22D3EE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10" name="TextBox 10"/>
          <p:cNvSpPr txBox="1"/>
          <p:nvPr/>
        </p:nvSpPr>
        <p:spPr>
          <a:xfrm>
            <a:off x="1190328" y="1590675"/>
            <a:ext cx="5554217" cy="1905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400" b="1" i="0" strike="noStrike">
                <a:solidFill>
                  <a:srgbClr val="67E8F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融资节奏</a:t>
            </a:r>
            <a:endParaRPr lang="en-US" sz="1100"/>
          </a:p>
        </p:txBody>
      </p:sp>
      <p:sp>
        <p:nvSpPr>
          <p:cNvPr id="11" name="TextBox 11"/>
          <p:cNvSpPr txBox="1"/>
          <p:nvPr/>
        </p:nvSpPr>
        <p:spPr>
          <a:xfrm>
            <a:off x="1190328" y="1933575"/>
            <a:ext cx="6001779" cy="16192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200" b="0" i="0" strike="noStrike">
                <a:solidFill>
                  <a:srgbClr val="E5E7E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天使轮 1 亿 → A 轮 10 亿 → B 轮 100 亿 → Pre-IPO 1000 亿 → IPO 后市值百万亿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457086" y="2438400"/>
            <a:ext cx="7132442" cy="876300"/>
          </a:xfrm>
          <a:prstGeom prst="roundRect">
            <a:avLst>
              <a:gd name="adj" fmla="val 9074"/>
            </a:avLst>
          </a:prstGeom>
          <a:blipFill rotWithShape="1">
            <a:blip r:embed="rId1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13" name="AutoShape 13"/>
          <p:cNvSpPr/>
          <p:nvPr/>
        </p:nvSpPr>
        <p:spPr>
          <a:xfrm>
            <a:off x="657061" y="2619375"/>
            <a:ext cx="380905" cy="381000"/>
          </a:xfrm>
          <a:prstGeom prst="ellipse">
            <a:avLst/>
          </a:prstGeom>
          <a:solidFill>
            <a:srgbClr val="A855F7">
              <a:alpha val="20000"/>
            </a:srgbClr>
          </a:solidFill>
          <a:ln>
            <a:headEnd type="none"/>
            <a:tailEnd type="none"/>
          </a:ln>
        </p:spPr>
      </p:sp>
      <p:sp>
        <p:nvSpPr>
          <p:cNvPr id="14" name="AutoShape 14"/>
          <p:cNvSpPr/>
          <p:nvPr/>
        </p:nvSpPr>
        <p:spPr>
          <a:xfrm>
            <a:off x="780706" y="2756475"/>
            <a:ext cx="133466" cy="106799"/>
          </a:xfrm>
          <a:custGeom>
            <a:avLst/>
            <a:gdLst/>
            <a:ahLst/>
            <a:cxnLst/>
            <a:rect l="l" t="t" r="r" b="b"/>
            <a:pathLst>
              <a:path w="12497" h="10000">
                <a:moveTo>
                  <a:pt x="6334" y="3952"/>
                </a:moveTo>
                <a:cubicBezTo>
                  <a:pt x="7470" y="3952"/>
                  <a:pt x="8392" y="3067"/>
                  <a:pt x="8392" y="1976"/>
                </a:cubicBezTo>
                <a:cubicBezTo>
                  <a:pt x="8392" y="885"/>
                  <a:pt x="7470" y="0"/>
                  <a:pt x="6334" y="0"/>
                </a:cubicBezTo>
                <a:cubicBezTo>
                  <a:pt x="5198" y="0"/>
                  <a:pt x="4275" y="885"/>
                  <a:pt x="4275" y="1976"/>
                </a:cubicBezTo>
                <a:cubicBezTo>
                  <a:pt x="4275" y="3067"/>
                  <a:pt x="5198" y="3952"/>
                  <a:pt x="6334" y="3952"/>
                </a:cubicBezTo>
                <a:close/>
                <a:moveTo>
                  <a:pt x="1900" y="4104"/>
                </a:moveTo>
                <a:cubicBezTo>
                  <a:pt x="2687" y="4104"/>
                  <a:pt x="3325" y="3491"/>
                  <a:pt x="3325" y="2736"/>
                </a:cubicBezTo>
                <a:cubicBezTo>
                  <a:pt x="3325" y="1981"/>
                  <a:pt x="2687" y="1368"/>
                  <a:pt x="1900" y="1368"/>
                </a:cubicBezTo>
                <a:cubicBezTo>
                  <a:pt x="1114" y="1368"/>
                  <a:pt x="475" y="1981"/>
                  <a:pt x="475" y="2736"/>
                </a:cubicBezTo>
                <a:cubicBezTo>
                  <a:pt x="475" y="3491"/>
                  <a:pt x="1114" y="4104"/>
                  <a:pt x="1900" y="4104"/>
                </a:cubicBezTo>
                <a:close/>
                <a:moveTo>
                  <a:pt x="0" y="7600"/>
                </a:moveTo>
                <a:lnTo>
                  <a:pt x="0" y="8208"/>
                </a:lnTo>
                <a:cubicBezTo>
                  <a:pt x="0" y="8545"/>
                  <a:pt x="283" y="8816"/>
                  <a:pt x="633" y="8816"/>
                </a:cubicBezTo>
                <a:lnTo>
                  <a:pt x="2349" y="8816"/>
                </a:lnTo>
                <a:cubicBezTo>
                  <a:pt x="2264" y="8630"/>
                  <a:pt x="2217" y="8425"/>
                  <a:pt x="2217" y="8208"/>
                </a:cubicBezTo>
                <a:lnTo>
                  <a:pt x="2217" y="7904"/>
                </a:lnTo>
                <a:cubicBezTo>
                  <a:pt x="2217" y="6893"/>
                  <a:pt x="2613" y="5970"/>
                  <a:pt x="3264" y="5271"/>
                </a:cubicBezTo>
                <a:cubicBezTo>
                  <a:pt x="3032" y="5204"/>
                  <a:pt x="2787" y="5168"/>
                  <a:pt x="2533" y="5168"/>
                </a:cubicBezTo>
                <a:cubicBezTo>
                  <a:pt x="1134" y="5168"/>
                  <a:pt x="0" y="6257"/>
                  <a:pt x="0" y="7600"/>
                </a:cubicBezTo>
                <a:close/>
                <a:moveTo>
                  <a:pt x="12192" y="2736"/>
                </a:moveTo>
                <a:cubicBezTo>
                  <a:pt x="12192" y="1981"/>
                  <a:pt x="11554" y="1368"/>
                  <a:pt x="10767" y="1368"/>
                </a:cubicBezTo>
                <a:cubicBezTo>
                  <a:pt x="9981" y="1368"/>
                  <a:pt x="9342" y="1981"/>
                  <a:pt x="9342" y="2736"/>
                </a:cubicBezTo>
                <a:cubicBezTo>
                  <a:pt x="9342" y="3491"/>
                  <a:pt x="9981" y="4104"/>
                  <a:pt x="10767" y="4104"/>
                </a:cubicBezTo>
                <a:cubicBezTo>
                  <a:pt x="11554" y="4104"/>
                  <a:pt x="12192" y="3491"/>
                  <a:pt x="12192" y="2736"/>
                </a:cubicBezTo>
                <a:close/>
                <a:moveTo>
                  <a:pt x="3167" y="7904"/>
                </a:moveTo>
                <a:lnTo>
                  <a:pt x="3167" y="8208"/>
                </a:lnTo>
                <a:cubicBezTo>
                  <a:pt x="3167" y="8545"/>
                  <a:pt x="3450" y="8816"/>
                  <a:pt x="3800" y="8816"/>
                </a:cubicBezTo>
                <a:lnTo>
                  <a:pt x="6904" y="8816"/>
                </a:lnTo>
                <a:cubicBezTo>
                  <a:pt x="6763" y="8406"/>
                  <a:pt x="6779" y="7973"/>
                  <a:pt x="7115" y="7600"/>
                </a:cubicBezTo>
                <a:cubicBezTo>
                  <a:pt x="6838" y="7292"/>
                  <a:pt x="6710" y="6846"/>
                  <a:pt x="6890" y="6397"/>
                </a:cubicBezTo>
                <a:cubicBezTo>
                  <a:pt x="7020" y="6073"/>
                  <a:pt x="7204" y="5769"/>
                  <a:pt x="7432" y="5499"/>
                </a:cubicBezTo>
                <a:cubicBezTo>
                  <a:pt x="7539" y="5373"/>
                  <a:pt x="7662" y="5276"/>
                  <a:pt x="7794" y="5206"/>
                </a:cubicBezTo>
                <a:cubicBezTo>
                  <a:pt x="7357" y="4988"/>
                  <a:pt x="6860" y="4864"/>
                  <a:pt x="6334" y="4864"/>
                </a:cubicBezTo>
                <a:cubicBezTo>
                  <a:pt x="4584" y="4864"/>
                  <a:pt x="3167" y="6225"/>
                  <a:pt x="3167" y="7904"/>
                </a:cubicBezTo>
                <a:close/>
                <a:moveTo>
                  <a:pt x="12362" y="7066"/>
                </a:moveTo>
                <a:cubicBezTo>
                  <a:pt x="12487" y="6998"/>
                  <a:pt x="12550" y="6855"/>
                  <a:pt x="12497" y="6724"/>
                </a:cubicBezTo>
                <a:cubicBezTo>
                  <a:pt x="12402" y="6489"/>
                  <a:pt x="12269" y="6266"/>
                  <a:pt x="12103" y="6071"/>
                </a:cubicBezTo>
                <a:cubicBezTo>
                  <a:pt x="12012" y="5962"/>
                  <a:pt x="11852" y="5943"/>
                  <a:pt x="11727" y="6014"/>
                </a:cubicBezTo>
                <a:cubicBezTo>
                  <a:pt x="11296" y="6253"/>
                  <a:pt x="10765" y="5960"/>
                  <a:pt x="10765" y="5480"/>
                </a:cubicBezTo>
                <a:cubicBezTo>
                  <a:pt x="10765" y="5341"/>
                  <a:pt x="10668" y="5218"/>
                  <a:pt x="10526" y="5197"/>
                </a:cubicBezTo>
                <a:cubicBezTo>
                  <a:pt x="10270" y="5159"/>
                  <a:pt x="9995" y="5159"/>
                  <a:pt x="9740" y="5197"/>
                </a:cubicBezTo>
                <a:cubicBezTo>
                  <a:pt x="9597" y="5218"/>
                  <a:pt x="9500" y="5341"/>
                  <a:pt x="9500" y="5480"/>
                </a:cubicBezTo>
                <a:cubicBezTo>
                  <a:pt x="9500" y="5959"/>
                  <a:pt x="8970" y="6253"/>
                  <a:pt x="8538" y="6014"/>
                </a:cubicBezTo>
                <a:cubicBezTo>
                  <a:pt x="8414" y="5945"/>
                  <a:pt x="8253" y="5964"/>
                  <a:pt x="8162" y="6071"/>
                </a:cubicBezTo>
                <a:cubicBezTo>
                  <a:pt x="7996" y="6266"/>
                  <a:pt x="7864" y="6489"/>
                  <a:pt x="7769" y="6724"/>
                </a:cubicBezTo>
                <a:cubicBezTo>
                  <a:pt x="7717" y="6854"/>
                  <a:pt x="7778" y="6996"/>
                  <a:pt x="7903" y="7064"/>
                </a:cubicBezTo>
                <a:cubicBezTo>
                  <a:pt x="8337" y="7304"/>
                  <a:pt x="8337" y="7891"/>
                  <a:pt x="7903" y="8132"/>
                </a:cubicBezTo>
                <a:cubicBezTo>
                  <a:pt x="7778" y="8201"/>
                  <a:pt x="7715" y="8343"/>
                  <a:pt x="7769" y="8472"/>
                </a:cubicBezTo>
                <a:cubicBezTo>
                  <a:pt x="7864" y="8708"/>
                  <a:pt x="7996" y="8930"/>
                  <a:pt x="8162" y="9126"/>
                </a:cubicBezTo>
                <a:cubicBezTo>
                  <a:pt x="8253" y="9234"/>
                  <a:pt x="8414" y="9253"/>
                  <a:pt x="8538" y="9183"/>
                </a:cubicBezTo>
                <a:cubicBezTo>
                  <a:pt x="8970" y="8944"/>
                  <a:pt x="9500" y="9238"/>
                  <a:pt x="9500" y="9717"/>
                </a:cubicBezTo>
                <a:cubicBezTo>
                  <a:pt x="9500" y="9856"/>
                  <a:pt x="9597" y="9979"/>
                  <a:pt x="9740" y="10000"/>
                </a:cubicBezTo>
                <a:cubicBezTo>
                  <a:pt x="9995" y="10038"/>
                  <a:pt x="10270" y="10038"/>
                  <a:pt x="10526" y="10000"/>
                </a:cubicBezTo>
                <a:cubicBezTo>
                  <a:pt x="10668" y="9979"/>
                  <a:pt x="10765" y="9856"/>
                  <a:pt x="10765" y="9717"/>
                </a:cubicBezTo>
                <a:cubicBezTo>
                  <a:pt x="10765" y="9238"/>
                  <a:pt x="11296" y="8944"/>
                  <a:pt x="11727" y="9183"/>
                </a:cubicBezTo>
                <a:cubicBezTo>
                  <a:pt x="11852" y="9251"/>
                  <a:pt x="12012" y="9232"/>
                  <a:pt x="12103" y="9126"/>
                </a:cubicBezTo>
                <a:cubicBezTo>
                  <a:pt x="12269" y="8930"/>
                  <a:pt x="12402" y="8708"/>
                  <a:pt x="12497" y="8472"/>
                </a:cubicBezTo>
                <a:cubicBezTo>
                  <a:pt x="12548" y="8343"/>
                  <a:pt x="12487" y="8201"/>
                  <a:pt x="12362" y="8132"/>
                </a:cubicBezTo>
                <a:cubicBezTo>
                  <a:pt x="11929" y="7893"/>
                  <a:pt x="11929" y="7306"/>
                  <a:pt x="12362" y="7064"/>
                </a:cubicBezTo>
                <a:close/>
                <a:moveTo>
                  <a:pt x="9342" y="7600"/>
                </a:moveTo>
                <a:cubicBezTo>
                  <a:pt x="9342" y="7181"/>
                  <a:pt x="9697" y="6840"/>
                  <a:pt x="10134" y="6840"/>
                </a:cubicBezTo>
                <a:cubicBezTo>
                  <a:pt x="10571" y="6840"/>
                  <a:pt x="10925" y="7181"/>
                  <a:pt x="10925" y="7600"/>
                </a:cubicBezTo>
                <a:cubicBezTo>
                  <a:pt x="10925" y="8020"/>
                  <a:pt x="10571" y="8360"/>
                  <a:pt x="10134" y="8360"/>
                </a:cubicBezTo>
                <a:cubicBezTo>
                  <a:pt x="9697" y="8360"/>
                  <a:pt x="9342" y="8020"/>
                  <a:pt x="9342" y="7600"/>
                </a:cubicBezTo>
                <a:close/>
              </a:path>
            </a:pathLst>
          </a:custGeom>
          <a:solidFill>
            <a:srgbClr val="C084FC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15" name="TextBox 15"/>
          <p:cNvSpPr txBox="1"/>
          <p:nvPr/>
        </p:nvSpPr>
        <p:spPr>
          <a:xfrm>
            <a:off x="1190328" y="2619375"/>
            <a:ext cx="4533064" cy="1905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400" b="1" i="0" strike="noStrike">
                <a:solidFill>
                  <a:srgbClr val="D8B4FE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股权设计</a:t>
            </a:r>
            <a:endParaRPr lang="en-US" sz="1100"/>
          </a:p>
        </p:txBody>
      </p:sp>
      <p:sp>
        <p:nvSpPr>
          <p:cNvPr id="16" name="TextBox 16"/>
          <p:cNvSpPr txBox="1"/>
          <p:nvPr/>
        </p:nvSpPr>
        <p:spPr>
          <a:xfrm>
            <a:off x="1190328" y="2962275"/>
            <a:ext cx="4904447" cy="16192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200" b="0" i="0" strike="noStrike">
                <a:solidFill>
                  <a:srgbClr val="E5E7E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AB 股 + 合伙人制度，创始人团队保持战略控制权，合伙人分享收益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457086" y="3467100"/>
            <a:ext cx="7132442" cy="876300"/>
          </a:xfrm>
          <a:prstGeom prst="roundRect">
            <a:avLst>
              <a:gd name="adj" fmla="val 9074"/>
            </a:avLst>
          </a:prstGeom>
          <a:blipFill rotWithShape="1">
            <a:blip r:embed="rId1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18" name="AutoShape 18"/>
          <p:cNvSpPr/>
          <p:nvPr/>
        </p:nvSpPr>
        <p:spPr>
          <a:xfrm>
            <a:off x="657061" y="3648075"/>
            <a:ext cx="380905" cy="381000"/>
          </a:xfrm>
          <a:prstGeom prst="ellipse">
            <a:avLst/>
          </a:prstGeom>
          <a:solidFill>
            <a:srgbClr val="10B981">
              <a:alpha val="20000"/>
            </a:srgbClr>
          </a:solidFill>
          <a:ln>
            <a:headEnd type="none"/>
            <a:tailEnd type="none"/>
          </a:ln>
        </p:spPr>
      </p:sp>
      <p:sp>
        <p:nvSpPr>
          <p:cNvPr id="19" name="AutoShape 19"/>
          <p:cNvSpPr/>
          <p:nvPr/>
        </p:nvSpPr>
        <p:spPr>
          <a:xfrm>
            <a:off x="780706" y="3771825"/>
            <a:ext cx="133466" cy="133499"/>
          </a:xfrm>
          <a:custGeom>
            <a:avLst/>
            <a:gdLst/>
            <a:ahLst/>
            <a:cxnLst/>
            <a:rect l="l" t="t" r="r" b="b"/>
            <a:pathLst>
              <a:path w="9998" h="10000">
                <a:moveTo>
                  <a:pt x="6872" y="5469"/>
                </a:moveTo>
                <a:lnTo>
                  <a:pt x="3128" y="5469"/>
                </a:lnTo>
                <a:cubicBezTo>
                  <a:pt x="3185" y="6729"/>
                  <a:pt x="3465" y="7889"/>
                  <a:pt x="3863" y="8738"/>
                </a:cubicBezTo>
                <a:cubicBezTo>
                  <a:pt x="4087" y="9217"/>
                  <a:pt x="4328" y="9555"/>
                  <a:pt x="4552" y="9762"/>
                </a:cubicBezTo>
                <a:cubicBezTo>
                  <a:pt x="4772" y="9967"/>
                  <a:pt x="4923" y="10000"/>
                  <a:pt x="5001" y="10000"/>
                </a:cubicBezTo>
                <a:cubicBezTo>
                  <a:pt x="5079" y="10000"/>
                  <a:pt x="5230" y="9967"/>
                  <a:pt x="5450" y="9762"/>
                </a:cubicBezTo>
                <a:cubicBezTo>
                  <a:pt x="5674" y="9555"/>
                  <a:pt x="5915" y="9215"/>
                  <a:pt x="6138" y="8738"/>
                </a:cubicBezTo>
                <a:cubicBezTo>
                  <a:pt x="6537" y="7889"/>
                  <a:pt x="6817" y="6729"/>
                  <a:pt x="6874" y="5469"/>
                </a:cubicBezTo>
                <a:close/>
                <a:moveTo>
                  <a:pt x="3126" y="4531"/>
                </a:moveTo>
                <a:lnTo>
                  <a:pt x="6870" y="4531"/>
                </a:lnTo>
                <a:cubicBezTo>
                  <a:pt x="6815" y="3271"/>
                  <a:pt x="6535" y="2111"/>
                  <a:pt x="6136" y="1262"/>
                </a:cubicBezTo>
                <a:cubicBezTo>
                  <a:pt x="5913" y="785"/>
                  <a:pt x="5672" y="445"/>
                  <a:pt x="5448" y="238"/>
                </a:cubicBezTo>
                <a:cubicBezTo>
                  <a:pt x="5228" y="33"/>
                  <a:pt x="5077" y="0"/>
                  <a:pt x="4999" y="0"/>
                </a:cubicBezTo>
                <a:cubicBezTo>
                  <a:pt x="4921" y="0"/>
                  <a:pt x="4770" y="33"/>
                  <a:pt x="4550" y="238"/>
                </a:cubicBezTo>
                <a:cubicBezTo>
                  <a:pt x="4326" y="445"/>
                  <a:pt x="4085" y="785"/>
                  <a:pt x="3862" y="1262"/>
                </a:cubicBezTo>
                <a:cubicBezTo>
                  <a:pt x="3463" y="2111"/>
                  <a:pt x="3183" y="3271"/>
                  <a:pt x="3126" y="4531"/>
                </a:cubicBezTo>
                <a:close/>
                <a:moveTo>
                  <a:pt x="2185" y="4531"/>
                </a:moveTo>
                <a:cubicBezTo>
                  <a:pt x="2253" y="2859"/>
                  <a:pt x="2687" y="1307"/>
                  <a:pt x="3320" y="287"/>
                </a:cubicBezTo>
                <a:cubicBezTo>
                  <a:pt x="1514" y="924"/>
                  <a:pt x="184" y="2563"/>
                  <a:pt x="0" y="4531"/>
                </a:cubicBezTo>
                <a:lnTo>
                  <a:pt x="2185" y="4531"/>
                </a:lnTo>
                <a:close/>
                <a:moveTo>
                  <a:pt x="0" y="5469"/>
                </a:moveTo>
                <a:cubicBezTo>
                  <a:pt x="184" y="7438"/>
                  <a:pt x="1514" y="9076"/>
                  <a:pt x="3320" y="9713"/>
                </a:cubicBezTo>
                <a:cubicBezTo>
                  <a:pt x="2687" y="8693"/>
                  <a:pt x="2253" y="7141"/>
                  <a:pt x="2185" y="5469"/>
                </a:cubicBezTo>
                <a:lnTo>
                  <a:pt x="0" y="5469"/>
                </a:lnTo>
                <a:close/>
                <a:moveTo>
                  <a:pt x="7813" y="5469"/>
                </a:moveTo>
                <a:cubicBezTo>
                  <a:pt x="7745" y="7141"/>
                  <a:pt x="7311" y="8693"/>
                  <a:pt x="6678" y="9713"/>
                </a:cubicBezTo>
                <a:cubicBezTo>
                  <a:pt x="8484" y="9074"/>
                  <a:pt x="9814" y="7438"/>
                  <a:pt x="9998" y="5469"/>
                </a:cubicBezTo>
                <a:lnTo>
                  <a:pt x="7813" y="5469"/>
                </a:lnTo>
                <a:close/>
                <a:moveTo>
                  <a:pt x="9998" y="4531"/>
                </a:moveTo>
                <a:cubicBezTo>
                  <a:pt x="9814" y="2563"/>
                  <a:pt x="8484" y="924"/>
                  <a:pt x="6678" y="287"/>
                </a:cubicBezTo>
                <a:cubicBezTo>
                  <a:pt x="7311" y="1307"/>
                  <a:pt x="7745" y="2859"/>
                  <a:pt x="7813" y="4531"/>
                </a:cubicBezTo>
                <a:lnTo>
                  <a:pt x="9998" y="4531"/>
                </a:lnTo>
                <a:close/>
              </a:path>
            </a:pathLst>
          </a:custGeom>
          <a:solidFill>
            <a:srgbClr val="34D399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20" name="TextBox 20"/>
          <p:cNvSpPr txBox="1"/>
          <p:nvPr/>
        </p:nvSpPr>
        <p:spPr>
          <a:xfrm>
            <a:off x="1190328" y="3648075"/>
            <a:ext cx="3815594" cy="1905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400" b="1" i="0" strike="noStrike">
                <a:solidFill>
                  <a:srgbClr val="6EE7B7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资本定位</a:t>
            </a:r>
            <a:endParaRPr lang="en-US" sz="1100"/>
          </a:p>
        </p:txBody>
      </p:sp>
      <p:sp>
        <p:nvSpPr>
          <p:cNvPr id="21" name="TextBox 21"/>
          <p:cNvSpPr txBox="1"/>
          <p:nvPr/>
        </p:nvSpPr>
        <p:spPr>
          <a:xfrm>
            <a:off x="1190328" y="3990975"/>
            <a:ext cx="4129841" cy="16192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200" b="0" i="0" strike="noStrike">
                <a:solidFill>
                  <a:srgbClr val="E5E7E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'全球技术生态第一股'，强调'技术 + 生态 + 资本'三重属性</a:t>
            </a:r>
            <a:endParaRPr lang="en-US" sz="1100"/>
          </a:p>
        </p:txBody>
      </p:sp>
      <p:sp>
        <p:nvSpPr>
          <p:cNvPr id="22" name="AutoShape 22"/>
          <p:cNvSpPr/>
          <p:nvPr/>
        </p:nvSpPr>
        <p:spPr>
          <a:xfrm>
            <a:off x="457086" y="4495800"/>
            <a:ext cx="7132442" cy="876300"/>
          </a:xfrm>
          <a:prstGeom prst="roundRect">
            <a:avLst>
              <a:gd name="adj" fmla="val 9074"/>
            </a:avLst>
          </a:prstGeom>
          <a:blipFill rotWithShape="1">
            <a:blip r:embed="rId1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23" name="AutoShape 23"/>
          <p:cNvSpPr/>
          <p:nvPr/>
        </p:nvSpPr>
        <p:spPr>
          <a:xfrm>
            <a:off x="657061" y="4676775"/>
            <a:ext cx="380905" cy="381000"/>
          </a:xfrm>
          <a:prstGeom prst="ellipse">
            <a:avLst/>
          </a:prstGeom>
          <a:solidFill>
            <a:srgbClr val="F59E0B">
              <a:alpha val="20000"/>
            </a:srgbClr>
          </a:solidFill>
          <a:ln>
            <a:headEnd type="none"/>
            <a:tailEnd type="none"/>
          </a:ln>
        </p:spPr>
      </p:sp>
      <p:sp>
        <p:nvSpPr>
          <p:cNvPr id="24" name="AutoShape 24"/>
          <p:cNvSpPr/>
          <p:nvPr/>
        </p:nvSpPr>
        <p:spPr>
          <a:xfrm>
            <a:off x="780706" y="4778276"/>
            <a:ext cx="133466" cy="177998"/>
          </a:xfrm>
          <a:custGeom>
            <a:avLst/>
            <a:gdLst/>
            <a:ahLst/>
            <a:cxnLst/>
            <a:rect l="l" t="t" r="r" b="b"/>
            <a:pathLst>
              <a:path w="7498" h="10000">
                <a:moveTo>
                  <a:pt x="1250" y="0"/>
                </a:moveTo>
                <a:cubicBezTo>
                  <a:pt x="560" y="0"/>
                  <a:pt x="0" y="561"/>
                  <a:pt x="0" y="1250"/>
                </a:cubicBezTo>
                <a:lnTo>
                  <a:pt x="0" y="8750"/>
                </a:lnTo>
                <a:cubicBezTo>
                  <a:pt x="0" y="9439"/>
                  <a:pt x="560" y="10000"/>
                  <a:pt x="1250" y="10000"/>
                </a:cubicBezTo>
                <a:lnTo>
                  <a:pt x="6248" y="10000"/>
                </a:lnTo>
                <a:cubicBezTo>
                  <a:pt x="6938" y="10000"/>
                  <a:pt x="7498" y="9439"/>
                  <a:pt x="7498" y="8750"/>
                </a:cubicBezTo>
                <a:lnTo>
                  <a:pt x="7498" y="1250"/>
                </a:lnTo>
                <a:cubicBezTo>
                  <a:pt x="7498" y="561"/>
                  <a:pt x="6938" y="0"/>
                  <a:pt x="6248" y="0"/>
                </a:cubicBezTo>
                <a:lnTo>
                  <a:pt x="1250" y="0"/>
                </a:lnTo>
                <a:close/>
                <a:moveTo>
                  <a:pt x="3437" y="6875"/>
                </a:moveTo>
                <a:lnTo>
                  <a:pt x="4061" y="6875"/>
                </a:lnTo>
                <a:cubicBezTo>
                  <a:pt x="4407" y="6875"/>
                  <a:pt x="4686" y="7154"/>
                  <a:pt x="4686" y="7500"/>
                </a:cubicBezTo>
                <a:lnTo>
                  <a:pt x="4686" y="9063"/>
                </a:lnTo>
                <a:lnTo>
                  <a:pt x="2812" y="9063"/>
                </a:lnTo>
                <a:lnTo>
                  <a:pt x="2812" y="7500"/>
                </a:lnTo>
                <a:cubicBezTo>
                  <a:pt x="2812" y="7154"/>
                  <a:pt x="3091" y="6875"/>
                  <a:pt x="3437" y="6875"/>
                </a:cubicBezTo>
                <a:close/>
                <a:moveTo>
                  <a:pt x="1875" y="2188"/>
                </a:moveTo>
                <a:cubicBezTo>
                  <a:pt x="1875" y="2016"/>
                  <a:pt x="2015" y="1875"/>
                  <a:pt x="2187" y="1875"/>
                </a:cubicBezTo>
                <a:lnTo>
                  <a:pt x="2812" y="1875"/>
                </a:lnTo>
                <a:cubicBezTo>
                  <a:pt x="2984" y="1875"/>
                  <a:pt x="3124" y="2016"/>
                  <a:pt x="3124" y="2188"/>
                </a:cubicBezTo>
                <a:lnTo>
                  <a:pt x="3124" y="2813"/>
                </a:lnTo>
                <a:cubicBezTo>
                  <a:pt x="3124" y="2984"/>
                  <a:pt x="2984" y="3125"/>
                  <a:pt x="2812" y="3125"/>
                </a:cubicBezTo>
                <a:lnTo>
                  <a:pt x="2187" y="3125"/>
                </a:lnTo>
                <a:cubicBezTo>
                  <a:pt x="2015" y="3125"/>
                  <a:pt x="1875" y="2984"/>
                  <a:pt x="1875" y="2813"/>
                </a:cubicBezTo>
                <a:lnTo>
                  <a:pt x="1875" y="2188"/>
                </a:lnTo>
                <a:close/>
                <a:moveTo>
                  <a:pt x="4686" y="1875"/>
                </a:moveTo>
                <a:lnTo>
                  <a:pt x="5311" y="1875"/>
                </a:lnTo>
                <a:cubicBezTo>
                  <a:pt x="5483" y="1875"/>
                  <a:pt x="5624" y="2016"/>
                  <a:pt x="5624" y="2188"/>
                </a:cubicBezTo>
                <a:lnTo>
                  <a:pt x="5624" y="2813"/>
                </a:lnTo>
                <a:cubicBezTo>
                  <a:pt x="5624" y="2984"/>
                  <a:pt x="5483" y="3125"/>
                  <a:pt x="5311" y="3125"/>
                </a:cubicBezTo>
                <a:lnTo>
                  <a:pt x="4686" y="3125"/>
                </a:lnTo>
                <a:cubicBezTo>
                  <a:pt x="4514" y="3125"/>
                  <a:pt x="4374" y="2984"/>
                  <a:pt x="4374" y="2813"/>
                </a:cubicBezTo>
                <a:lnTo>
                  <a:pt x="4374" y="2188"/>
                </a:lnTo>
                <a:cubicBezTo>
                  <a:pt x="4374" y="2016"/>
                  <a:pt x="4514" y="1875"/>
                  <a:pt x="4686" y="1875"/>
                </a:cubicBezTo>
                <a:close/>
                <a:moveTo>
                  <a:pt x="1875" y="4688"/>
                </a:moveTo>
                <a:cubicBezTo>
                  <a:pt x="1875" y="4516"/>
                  <a:pt x="2015" y="4375"/>
                  <a:pt x="2187" y="4375"/>
                </a:cubicBezTo>
                <a:lnTo>
                  <a:pt x="2812" y="4375"/>
                </a:lnTo>
                <a:cubicBezTo>
                  <a:pt x="2984" y="4375"/>
                  <a:pt x="3124" y="4516"/>
                  <a:pt x="3124" y="4688"/>
                </a:cubicBezTo>
                <a:lnTo>
                  <a:pt x="3124" y="5313"/>
                </a:lnTo>
                <a:cubicBezTo>
                  <a:pt x="3124" y="5484"/>
                  <a:pt x="2984" y="5625"/>
                  <a:pt x="2812" y="5625"/>
                </a:cubicBezTo>
                <a:lnTo>
                  <a:pt x="2187" y="5625"/>
                </a:lnTo>
                <a:cubicBezTo>
                  <a:pt x="2015" y="5625"/>
                  <a:pt x="1875" y="5484"/>
                  <a:pt x="1875" y="5313"/>
                </a:cubicBezTo>
                <a:lnTo>
                  <a:pt x="1875" y="4688"/>
                </a:lnTo>
                <a:close/>
                <a:moveTo>
                  <a:pt x="4686" y="4375"/>
                </a:moveTo>
                <a:lnTo>
                  <a:pt x="5311" y="4375"/>
                </a:lnTo>
                <a:cubicBezTo>
                  <a:pt x="5483" y="4375"/>
                  <a:pt x="5624" y="4516"/>
                  <a:pt x="5624" y="4688"/>
                </a:cubicBezTo>
                <a:lnTo>
                  <a:pt x="5624" y="5313"/>
                </a:lnTo>
                <a:cubicBezTo>
                  <a:pt x="5624" y="5484"/>
                  <a:pt x="5483" y="5625"/>
                  <a:pt x="5311" y="5625"/>
                </a:cubicBezTo>
                <a:lnTo>
                  <a:pt x="4686" y="5625"/>
                </a:lnTo>
                <a:cubicBezTo>
                  <a:pt x="4514" y="5625"/>
                  <a:pt x="4374" y="5484"/>
                  <a:pt x="4374" y="5313"/>
                </a:cubicBezTo>
                <a:lnTo>
                  <a:pt x="4374" y="4688"/>
                </a:lnTo>
                <a:cubicBezTo>
                  <a:pt x="4374" y="4516"/>
                  <a:pt x="4514" y="4375"/>
                  <a:pt x="4686" y="4375"/>
                </a:cubicBezTo>
                <a:close/>
              </a:path>
            </a:pathLst>
          </a:custGeom>
          <a:solidFill>
            <a:srgbClr val="FBBF24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25" name="TextBox 25"/>
          <p:cNvSpPr txBox="1"/>
          <p:nvPr/>
        </p:nvSpPr>
        <p:spPr>
          <a:xfrm>
            <a:off x="1190328" y="4676775"/>
            <a:ext cx="3656686" cy="1905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400" b="1" i="0" strike="noStrike">
                <a:solidFill>
                  <a:srgbClr val="FCD34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对标企业</a:t>
            </a:r>
            <a:endParaRPr lang="en-US" sz="1100"/>
          </a:p>
        </p:txBody>
      </p:sp>
      <p:sp>
        <p:nvSpPr>
          <p:cNvPr id="26" name="TextBox 26"/>
          <p:cNvSpPr txBox="1"/>
          <p:nvPr/>
        </p:nvSpPr>
        <p:spPr>
          <a:xfrm>
            <a:off x="1190328" y="5019675"/>
            <a:ext cx="3951887" cy="16192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200" b="0" i="0" strike="noStrike">
                <a:solidFill>
                  <a:srgbClr val="E5E7E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纳斯达克顶尖科技公司，如苹果、微软、谷歌的混合体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457086" y="5524500"/>
            <a:ext cx="7132442" cy="876300"/>
          </a:xfrm>
          <a:prstGeom prst="roundRect">
            <a:avLst>
              <a:gd name="adj" fmla="val 9074"/>
            </a:avLst>
          </a:prstGeom>
          <a:blipFill rotWithShape="1">
            <a:blip r:embed="rId1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28" name="AutoShape 28"/>
          <p:cNvSpPr/>
          <p:nvPr/>
        </p:nvSpPr>
        <p:spPr>
          <a:xfrm>
            <a:off x="657061" y="5705475"/>
            <a:ext cx="380905" cy="381000"/>
          </a:xfrm>
          <a:prstGeom prst="ellipse">
            <a:avLst/>
          </a:prstGeom>
          <a:solidFill>
            <a:srgbClr val="F43F5E">
              <a:alpha val="20000"/>
            </a:srgbClr>
          </a:solidFill>
          <a:ln>
            <a:headEnd type="none"/>
            <a:tailEnd type="none"/>
          </a:ln>
        </p:spPr>
      </p:sp>
      <p:sp>
        <p:nvSpPr>
          <p:cNvPr id="29" name="AutoShape 29"/>
          <p:cNvSpPr/>
          <p:nvPr/>
        </p:nvSpPr>
        <p:spPr>
          <a:xfrm>
            <a:off x="780706" y="5836642"/>
            <a:ext cx="133466" cy="118666"/>
          </a:xfrm>
          <a:custGeom>
            <a:avLst/>
            <a:gdLst/>
            <a:ahLst/>
            <a:cxnLst/>
            <a:rect l="l" t="t" r="r" b="b"/>
            <a:pathLst>
              <a:path w="11247" h="10000">
                <a:moveTo>
                  <a:pt x="5700" y="0"/>
                </a:moveTo>
                <a:cubicBezTo>
                  <a:pt x="5436" y="0"/>
                  <a:pt x="5225" y="203"/>
                  <a:pt x="5225" y="455"/>
                </a:cubicBezTo>
                <a:lnTo>
                  <a:pt x="5225" y="682"/>
                </a:lnTo>
                <a:lnTo>
                  <a:pt x="5189" y="682"/>
                </a:lnTo>
                <a:cubicBezTo>
                  <a:pt x="4465" y="682"/>
                  <a:pt x="3879" y="1244"/>
                  <a:pt x="3879" y="1936"/>
                </a:cubicBezTo>
                <a:cubicBezTo>
                  <a:pt x="3879" y="2568"/>
                  <a:pt x="4372" y="3102"/>
                  <a:pt x="5027" y="3180"/>
                </a:cubicBezTo>
                <a:lnTo>
                  <a:pt x="6234" y="3324"/>
                </a:lnTo>
                <a:cubicBezTo>
                  <a:pt x="6335" y="3335"/>
                  <a:pt x="6412" y="3419"/>
                  <a:pt x="6412" y="3517"/>
                </a:cubicBezTo>
                <a:cubicBezTo>
                  <a:pt x="6412" y="3625"/>
                  <a:pt x="6321" y="3710"/>
                  <a:pt x="6210" y="3710"/>
                </a:cubicBezTo>
                <a:lnTo>
                  <a:pt x="4750" y="3712"/>
                </a:lnTo>
                <a:cubicBezTo>
                  <a:pt x="4443" y="3712"/>
                  <a:pt x="4196" y="3949"/>
                  <a:pt x="4196" y="4242"/>
                </a:cubicBezTo>
                <a:cubicBezTo>
                  <a:pt x="4196" y="4535"/>
                  <a:pt x="4444" y="4773"/>
                  <a:pt x="4750" y="4773"/>
                </a:cubicBezTo>
                <a:lnTo>
                  <a:pt x="5225" y="4773"/>
                </a:lnTo>
                <a:lnTo>
                  <a:pt x="5225" y="5000"/>
                </a:lnTo>
                <a:cubicBezTo>
                  <a:pt x="5225" y="5252"/>
                  <a:pt x="5436" y="5455"/>
                  <a:pt x="5700" y="5455"/>
                </a:cubicBezTo>
                <a:cubicBezTo>
                  <a:pt x="5962" y="5455"/>
                  <a:pt x="6175" y="5251"/>
                  <a:pt x="6175" y="5000"/>
                </a:cubicBezTo>
                <a:lnTo>
                  <a:pt x="6175" y="4773"/>
                </a:lnTo>
                <a:lnTo>
                  <a:pt x="6210" y="4773"/>
                </a:lnTo>
                <a:cubicBezTo>
                  <a:pt x="6935" y="4773"/>
                  <a:pt x="7520" y="4210"/>
                  <a:pt x="7520" y="3519"/>
                </a:cubicBezTo>
                <a:cubicBezTo>
                  <a:pt x="7520" y="2886"/>
                  <a:pt x="7028" y="2352"/>
                  <a:pt x="6373" y="2275"/>
                </a:cubicBezTo>
                <a:lnTo>
                  <a:pt x="5165" y="2131"/>
                </a:lnTo>
                <a:cubicBezTo>
                  <a:pt x="5064" y="2119"/>
                  <a:pt x="4987" y="2036"/>
                  <a:pt x="4987" y="1938"/>
                </a:cubicBezTo>
                <a:cubicBezTo>
                  <a:pt x="4987" y="1830"/>
                  <a:pt x="5078" y="1744"/>
                  <a:pt x="5189" y="1744"/>
                </a:cubicBezTo>
                <a:lnTo>
                  <a:pt x="6491" y="1742"/>
                </a:lnTo>
                <a:cubicBezTo>
                  <a:pt x="6798" y="1742"/>
                  <a:pt x="7045" y="1506"/>
                  <a:pt x="7045" y="1212"/>
                </a:cubicBezTo>
                <a:cubicBezTo>
                  <a:pt x="7045" y="919"/>
                  <a:pt x="6797" y="682"/>
                  <a:pt x="6491" y="682"/>
                </a:cubicBezTo>
                <a:lnTo>
                  <a:pt x="6175" y="682"/>
                </a:lnTo>
                <a:lnTo>
                  <a:pt x="6175" y="455"/>
                </a:lnTo>
                <a:cubicBezTo>
                  <a:pt x="6175" y="203"/>
                  <a:pt x="5963" y="0"/>
                  <a:pt x="5700" y="0"/>
                </a:cubicBezTo>
                <a:close/>
                <a:moveTo>
                  <a:pt x="2163" y="6771"/>
                </a:moveTo>
                <a:lnTo>
                  <a:pt x="1320" y="7576"/>
                </a:lnTo>
                <a:lnTo>
                  <a:pt x="633" y="7576"/>
                </a:lnTo>
                <a:cubicBezTo>
                  <a:pt x="283" y="7576"/>
                  <a:pt x="0" y="7847"/>
                  <a:pt x="0" y="8182"/>
                </a:cubicBezTo>
                <a:lnTo>
                  <a:pt x="0" y="9394"/>
                </a:lnTo>
                <a:cubicBezTo>
                  <a:pt x="0" y="9729"/>
                  <a:pt x="283" y="10000"/>
                  <a:pt x="633" y="10000"/>
                </a:cubicBezTo>
                <a:lnTo>
                  <a:pt x="6976" y="10000"/>
                </a:lnTo>
                <a:cubicBezTo>
                  <a:pt x="7550" y="10000"/>
                  <a:pt x="8110" y="9824"/>
                  <a:pt x="8573" y="9498"/>
                </a:cubicBezTo>
                <a:lnTo>
                  <a:pt x="11079" y="7731"/>
                </a:lnTo>
                <a:cubicBezTo>
                  <a:pt x="11431" y="7483"/>
                  <a:pt x="11506" y="7009"/>
                  <a:pt x="11247" y="6672"/>
                </a:cubicBezTo>
                <a:cubicBezTo>
                  <a:pt x="10988" y="6336"/>
                  <a:pt x="10493" y="6263"/>
                  <a:pt x="10141" y="6511"/>
                </a:cubicBezTo>
                <a:lnTo>
                  <a:pt x="7770" y="8182"/>
                </a:lnTo>
                <a:lnTo>
                  <a:pt x="5541" y="8182"/>
                </a:lnTo>
                <a:cubicBezTo>
                  <a:pt x="5278" y="8182"/>
                  <a:pt x="5066" y="7979"/>
                  <a:pt x="5066" y="7727"/>
                </a:cubicBezTo>
                <a:cubicBezTo>
                  <a:pt x="5066" y="7476"/>
                  <a:pt x="5279" y="7273"/>
                  <a:pt x="5541" y="7273"/>
                </a:cubicBezTo>
                <a:lnTo>
                  <a:pt x="6966" y="7273"/>
                </a:lnTo>
                <a:cubicBezTo>
                  <a:pt x="7317" y="7273"/>
                  <a:pt x="7600" y="7002"/>
                  <a:pt x="7600" y="6667"/>
                </a:cubicBezTo>
                <a:cubicBezTo>
                  <a:pt x="7600" y="6332"/>
                  <a:pt x="7316" y="6061"/>
                  <a:pt x="6966" y="6061"/>
                </a:cubicBezTo>
                <a:lnTo>
                  <a:pt x="3954" y="6061"/>
                </a:lnTo>
                <a:cubicBezTo>
                  <a:pt x="3283" y="6061"/>
                  <a:pt x="2638" y="6316"/>
                  <a:pt x="2163" y="6771"/>
                </a:cubicBezTo>
                <a:close/>
              </a:path>
            </a:pathLst>
          </a:custGeom>
          <a:solidFill>
            <a:srgbClr val="FB7185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30" name="TextBox 30"/>
          <p:cNvSpPr txBox="1"/>
          <p:nvPr/>
        </p:nvSpPr>
        <p:spPr>
          <a:xfrm>
            <a:off x="1190328" y="5705475"/>
            <a:ext cx="3656834" cy="1905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400" b="1" i="0" strike="noStrike">
                <a:solidFill>
                  <a:srgbClr val="FDA4A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退出机制</a:t>
            </a:r>
            <a:endParaRPr lang="en-US" sz="1100"/>
          </a:p>
        </p:txBody>
      </p:sp>
      <p:sp>
        <p:nvSpPr>
          <p:cNvPr id="31" name="TextBox 31"/>
          <p:cNvSpPr txBox="1"/>
          <p:nvPr/>
        </p:nvSpPr>
        <p:spPr>
          <a:xfrm>
            <a:off x="1190328" y="6048375"/>
            <a:ext cx="3952036" cy="16192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200" b="0" i="0" strike="noStrike">
                <a:solidFill>
                  <a:srgbClr val="E5E7E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IPO 为主，并购为辅，确保投资人与合伙人收益最大化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7892317" y="1409700"/>
            <a:ext cx="3837615" cy="4648200"/>
          </a:xfrm>
          <a:prstGeom prst="roundRect">
            <a:avLst>
              <a:gd name="adj" fmla="val 946"/>
            </a:avLst>
          </a:prstGeom>
          <a:blipFill rotWithShape="1">
            <a:blip r:embed="rId2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pic>
        <p:nvPicPr>
          <p:cNvPr id="33" name="Picture 33"/>
          <p:cNvPicPr>
            <a:picLocks noChangeAspect="1"/>
          </p:cNvPicPr>
          <p:nvPr/>
        </p:nvPicPr>
        <p:blipFill>
          <a:blip r:embed="rId3">
            <a:alphaModFix amt="100000"/>
          </a:blip>
          <a:srcRect t="4572" b="4572"/>
          <a:stretch>
            <a:fillRect/>
          </a:stretch>
        </p:blipFill>
        <p:spPr>
          <a:xfrm>
            <a:off x="7901840" y="1419225"/>
            <a:ext cx="3820356" cy="46291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4" name="AutoShape 34"/>
          <p:cNvSpPr/>
          <p:nvPr/>
        </p:nvSpPr>
        <p:spPr>
          <a:xfrm>
            <a:off x="7901840" y="1419225"/>
            <a:ext cx="3820356" cy="4629150"/>
          </a:xfrm>
          <a:prstGeom prst="rect">
            <a:avLst/>
          </a:prstGeom>
          <a:gradFill>
            <a:gsLst>
              <a:gs pos="0">
                <a:srgbClr val="0F172A">
                  <a:alpha val="60000"/>
                </a:srgbClr>
              </a:gs>
              <a:gs pos="50000">
                <a:srgbClr val="0F172A">
                  <a:alpha val="0"/>
                </a:srgbClr>
              </a:gs>
              <a:gs pos="100000">
                <a:srgbClr val="0F172A">
                  <a:alpha val="0"/>
                </a:srgbClr>
              </a:gs>
            </a:gsLst>
            <a:lin ang="0"/>
          </a:gradFill>
          <a:ln>
            <a:headEnd type="none"/>
            <a:tailEnd type="none"/>
          </a:ln>
        </p:spPr>
      </p:sp>
      <p:sp>
        <p:nvSpPr>
          <p:cNvPr id="35" name="TextBox 35"/>
          <p:cNvSpPr txBox="1"/>
          <p:nvPr/>
        </p:nvSpPr>
        <p:spPr>
          <a:xfrm>
            <a:off x="8776283" y="6229350"/>
            <a:ext cx="2242875" cy="1524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1"/>
          <a:lstStyle/>
          <a:p>
            <a:pPr algn="ctr">
              <a:defRPr/>
            </a:pPr>
            <a:r>
              <a:rPr lang="en-US" sz="1100" b="0" i="0" strike="noStrike">
                <a:solidFill>
                  <a:srgbClr val="9CA3A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GLOBAL CAPITAL EXPANSION</a:t>
            </a:r>
            <a:endParaRPr lang="en-US" sz="11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F172A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3" name="AutoShape 3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gradFill>
            <a:gsLst>
              <a:gs pos="0">
                <a:srgbClr val="0F172A">
                  <a:alpha val="100000"/>
                </a:srgbClr>
              </a:gs>
              <a:gs pos="50000">
                <a:srgbClr val="312E81">
                  <a:alpha val="100000"/>
                </a:srgbClr>
              </a:gs>
              <a:gs pos="100000">
                <a:srgbClr val="1E293B">
                  <a:alpha val="100000"/>
                </a:srgbClr>
              </a:gs>
            </a:gsLst>
            <a:lin ang="8100000"/>
          </a:gradFill>
          <a:ln>
            <a:headEnd type="none"/>
            <a:tailEnd type="none"/>
          </a:ln>
        </p:spPr>
      </p:sp>
      <p:sp>
        <p:nvSpPr>
          <p:cNvPr id="4" name="TextBox 4"/>
          <p:cNvSpPr txBox="1"/>
          <p:nvPr/>
        </p:nvSpPr>
        <p:spPr>
          <a:xfrm>
            <a:off x="457086" y="447675"/>
            <a:ext cx="11274781" cy="39052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2700" b="1" i="0" strike="noStrike">
                <a:solidFill>
                  <a:srgbClr val="E0E7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人才吸引：全球精英招募计划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457086" y="1047750"/>
            <a:ext cx="457086" cy="38100"/>
          </a:xfrm>
          <a:prstGeom prst="roundRect">
            <a:avLst>
              <a:gd name="adj" fmla="val 50000"/>
            </a:avLst>
          </a:prstGeom>
          <a:solidFill>
            <a:srgbClr val="22D3EE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6" name="TextBox 6"/>
          <p:cNvSpPr txBox="1"/>
          <p:nvPr/>
        </p:nvSpPr>
        <p:spPr>
          <a:xfrm>
            <a:off x="1028442" y="933450"/>
            <a:ext cx="2475880" cy="25717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800" b="0" i="0" strike="noStrike">
                <a:solidFill>
                  <a:srgbClr val="22D3EE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为什么选择爱纳百川？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57086" y="1447800"/>
            <a:ext cx="6665832" cy="895350"/>
          </a:xfrm>
          <a:prstGeom prst="roundRect">
            <a:avLst>
              <a:gd name="adj" fmla="val 8656"/>
            </a:avLst>
          </a:prstGeom>
          <a:blipFill rotWithShape="1">
            <a:blip r:embed="rId1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8" name="AutoShape 8"/>
          <p:cNvSpPr/>
          <p:nvPr/>
        </p:nvSpPr>
        <p:spPr>
          <a:xfrm>
            <a:off x="580880" y="1571625"/>
            <a:ext cx="380905" cy="381000"/>
          </a:xfrm>
          <a:prstGeom prst="ellipse">
            <a:avLst/>
          </a:prstGeom>
          <a:solidFill>
            <a:srgbClr val="06B6D4">
              <a:alpha val="20000"/>
            </a:srgbClr>
          </a:solidFill>
          <a:ln>
            <a:headEnd type="none"/>
            <a:tailEnd type="none"/>
          </a:ln>
        </p:spPr>
      </p:sp>
      <p:sp>
        <p:nvSpPr>
          <p:cNvPr id="9" name="AutoShape 9"/>
          <p:cNvSpPr/>
          <p:nvPr/>
        </p:nvSpPr>
        <p:spPr>
          <a:xfrm>
            <a:off x="704525" y="1695375"/>
            <a:ext cx="133466" cy="133499"/>
          </a:xfrm>
          <a:custGeom>
            <a:avLst/>
            <a:gdLst/>
            <a:ahLst/>
            <a:cxnLst/>
            <a:rect l="l" t="t" r="r" b="b"/>
            <a:pathLst>
              <a:path w="9998" h="10000">
                <a:moveTo>
                  <a:pt x="2500" y="1875"/>
                </a:moveTo>
                <a:lnTo>
                  <a:pt x="2500" y="1563"/>
                </a:lnTo>
                <a:cubicBezTo>
                  <a:pt x="2500" y="699"/>
                  <a:pt x="4179" y="0"/>
                  <a:pt x="6249" y="0"/>
                </a:cubicBezTo>
                <a:cubicBezTo>
                  <a:pt x="8319" y="0"/>
                  <a:pt x="9998" y="699"/>
                  <a:pt x="9998" y="1563"/>
                </a:cubicBezTo>
                <a:lnTo>
                  <a:pt x="9998" y="1875"/>
                </a:lnTo>
                <a:cubicBezTo>
                  <a:pt x="9998" y="2473"/>
                  <a:pt x="9192" y="2992"/>
                  <a:pt x="8006" y="3256"/>
                </a:cubicBezTo>
                <a:cubicBezTo>
                  <a:pt x="7959" y="3201"/>
                  <a:pt x="7911" y="3148"/>
                  <a:pt x="7862" y="3100"/>
                </a:cubicBezTo>
                <a:cubicBezTo>
                  <a:pt x="7559" y="2801"/>
                  <a:pt x="7168" y="2574"/>
                  <a:pt x="6760" y="2406"/>
                </a:cubicBezTo>
                <a:cubicBezTo>
                  <a:pt x="5942" y="2064"/>
                  <a:pt x="4876" y="1877"/>
                  <a:pt x="3749" y="1877"/>
                </a:cubicBezTo>
                <a:cubicBezTo>
                  <a:pt x="3322" y="1877"/>
                  <a:pt x="2904" y="1904"/>
                  <a:pt x="2503" y="1957"/>
                </a:cubicBezTo>
                <a:cubicBezTo>
                  <a:pt x="2500" y="1932"/>
                  <a:pt x="2500" y="1904"/>
                  <a:pt x="2500" y="1877"/>
                </a:cubicBezTo>
                <a:close/>
                <a:moveTo>
                  <a:pt x="8436" y="6895"/>
                </a:moveTo>
                <a:lnTo>
                  <a:pt x="8436" y="5992"/>
                </a:lnTo>
                <a:cubicBezTo>
                  <a:pt x="8731" y="5916"/>
                  <a:pt x="9008" y="5826"/>
                  <a:pt x="9260" y="5721"/>
                </a:cubicBezTo>
                <a:cubicBezTo>
                  <a:pt x="9518" y="5613"/>
                  <a:pt x="9770" y="5482"/>
                  <a:pt x="9998" y="5324"/>
                </a:cubicBezTo>
                <a:lnTo>
                  <a:pt x="9998" y="5625"/>
                </a:lnTo>
                <a:cubicBezTo>
                  <a:pt x="9998" y="6148"/>
                  <a:pt x="9383" y="6611"/>
                  <a:pt x="8436" y="6895"/>
                </a:cubicBezTo>
                <a:close/>
                <a:moveTo>
                  <a:pt x="8436" y="5020"/>
                </a:moveTo>
                <a:lnTo>
                  <a:pt x="8436" y="4375"/>
                </a:lnTo>
                <a:cubicBezTo>
                  <a:pt x="8436" y="4287"/>
                  <a:pt x="8428" y="4203"/>
                  <a:pt x="8416" y="4121"/>
                </a:cubicBezTo>
                <a:cubicBezTo>
                  <a:pt x="8719" y="4045"/>
                  <a:pt x="9002" y="3953"/>
                  <a:pt x="9260" y="3844"/>
                </a:cubicBezTo>
                <a:cubicBezTo>
                  <a:pt x="9517" y="3733"/>
                  <a:pt x="9764" y="3600"/>
                  <a:pt x="9998" y="3447"/>
                </a:cubicBezTo>
                <a:lnTo>
                  <a:pt x="9998" y="3748"/>
                </a:lnTo>
                <a:cubicBezTo>
                  <a:pt x="9998" y="4271"/>
                  <a:pt x="9383" y="4734"/>
                  <a:pt x="8436" y="5018"/>
                </a:cubicBezTo>
                <a:close/>
                <a:moveTo>
                  <a:pt x="0" y="4688"/>
                </a:moveTo>
                <a:lnTo>
                  <a:pt x="0" y="4375"/>
                </a:lnTo>
                <a:cubicBezTo>
                  <a:pt x="0" y="3512"/>
                  <a:pt x="1679" y="2813"/>
                  <a:pt x="3749" y="2813"/>
                </a:cubicBezTo>
                <a:cubicBezTo>
                  <a:pt x="5819" y="2813"/>
                  <a:pt x="7499" y="3512"/>
                  <a:pt x="7499" y="4375"/>
                </a:cubicBezTo>
                <a:lnTo>
                  <a:pt x="7499" y="4688"/>
                </a:lnTo>
                <a:cubicBezTo>
                  <a:pt x="7499" y="5551"/>
                  <a:pt x="5819" y="6250"/>
                  <a:pt x="3749" y="6250"/>
                </a:cubicBezTo>
                <a:cubicBezTo>
                  <a:pt x="1679" y="6250"/>
                  <a:pt x="0" y="5551"/>
                  <a:pt x="0" y="4688"/>
                </a:cubicBezTo>
                <a:close/>
                <a:moveTo>
                  <a:pt x="7499" y="6563"/>
                </a:moveTo>
                <a:cubicBezTo>
                  <a:pt x="7499" y="7426"/>
                  <a:pt x="5819" y="8125"/>
                  <a:pt x="3749" y="8125"/>
                </a:cubicBezTo>
                <a:cubicBezTo>
                  <a:pt x="1679" y="8125"/>
                  <a:pt x="0" y="7426"/>
                  <a:pt x="0" y="6563"/>
                </a:cubicBezTo>
                <a:lnTo>
                  <a:pt x="0" y="6262"/>
                </a:lnTo>
                <a:cubicBezTo>
                  <a:pt x="227" y="6420"/>
                  <a:pt x="478" y="6549"/>
                  <a:pt x="738" y="6658"/>
                </a:cubicBezTo>
                <a:cubicBezTo>
                  <a:pt x="1556" y="7000"/>
                  <a:pt x="2623" y="7188"/>
                  <a:pt x="3749" y="7188"/>
                </a:cubicBezTo>
                <a:cubicBezTo>
                  <a:pt x="4876" y="7188"/>
                  <a:pt x="5942" y="6998"/>
                  <a:pt x="6760" y="6658"/>
                </a:cubicBezTo>
                <a:cubicBezTo>
                  <a:pt x="7018" y="6551"/>
                  <a:pt x="7270" y="6420"/>
                  <a:pt x="7499" y="6262"/>
                </a:cubicBezTo>
                <a:lnTo>
                  <a:pt x="7499" y="6563"/>
                </a:lnTo>
                <a:close/>
                <a:moveTo>
                  <a:pt x="7499" y="8137"/>
                </a:moveTo>
                <a:lnTo>
                  <a:pt x="7499" y="8438"/>
                </a:lnTo>
                <a:cubicBezTo>
                  <a:pt x="7499" y="9301"/>
                  <a:pt x="5819" y="10000"/>
                  <a:pt x="3749" y="10000"/>
                </a:cubicBezTo>
                <a:cubicBezTo>
                  <a:pt x="1679" y="10000"/>
                  <a:pt x="0" y="9301"/>
                  <a:pt x="0" y="8438"/>
                </a:cubicBezTo>
                <a:lnTo>
                  <a:pt x="0" y="8137"/>
                </a:lnTo>
                <a:cubicBezTo>
                  <a:pt x="227" y="8295"/>
                  <a:pt x="478" y="8424"/>
                  <a:pt x="738" y="8533"/>
                </a:cubicBezTo>
                <a:cubicBezTo>
                  <a:pt x="1556" y="8875"/>
                  <a:pt x="2623" y="9063"/>
                  <a:pt x="3749" y="9063"/>
                </a:cubicBezTo>
                <a:cubicBezTo>
                  <a:pt x="4876" y="9063"/>
                  <a:pt x="5942" y="8873"/>
                  <a:pt x="6760" y="8533"/>
                </a:cubicBezTo>
                <a:cubicBezTo>
                  <a:pt x="7018" y="8426"/>
                  <a:pt x="7270" y="8295"/>
                  <a:pt x="7499" y="8137"/>
                </a:cubicBezTo>
                <a:close/>
              </a:path>
            </a:pathLst>
          </a:custGeom>
          <a:solidFill>
            <a:srgbClr val="22D3EE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10" name="TextBox 10"/>
          <p:cNvSpPr txBox="1"/>
          <p:nvPr/>
        </p:nvSpPr>
        <p:spPr>
          <a:xfrm>
            <a:off x="1114147" y="1609725"/>
            <a:ext cx="5884978" cy="1905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400" b="1" i="0" strike="noStrike">
                <a:solidFill>
                  <a:srgbClr val="22D3EE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股权激励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1114147" y="1962150"/>
            <a:ext cx="57136" cy="57150"/>
          </a:xfrm>
          <a:prstGeom prst="ellipse">
            <a:avLst/>
          </a:prstGeom>
          <a:solidFill>
            <a:srgbClr val="06B6D4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12" name="TextBox 12"/>
          <p:cNvSpPr txBox="1"/>
          <p:nvPr/>
        </p:nvSpPr>
        <p:spPr>
          <a:xfrm>
            <a:off x="1247463" y="1914525"/>
            <a:ext cx="5751661" cy="1905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ctr" anchorCtr="0"/>
          <a:lstStyle/>
          <a:p>
            <a:pPr algn="l">
              <a:defRPr/>
            </a:pPr>
            <a:r>
              <a:rPr lang="en-US" sz="1100" b="0" i="0" strike="noStrike">
                <a:solidFill>
                  <a:srgbClr val="F3F4F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直接分享项目收益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1114147" y="2190750"/>
            <a:ext cx="57136" cy="57150"/>
          </a:xfrm>
          <a:prstGeom prst="ellipse">
            <a:avLst/>
          </a:prstGeom>
          <a:solidFill>
            <a:srgbClr val="06B6D4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14" name="TextBox 14"/>
          <p:cNvSpPr txBox="1"/>
          <p:nvPr/>
        </p:nvSpPr>
        <p:spPr>
          <a:xfrm>
            <a:off x="1247463" y="2143125"/>
            <a:ext cx="5751661" cy="1905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ctr" anchorCtr="0"/>
          <a:lstStyle/>
          <a:p>
            <a:pPr algn="l">
              <a:defRPr/>
            </a:pPr>
            <a:r>
              <a:rPr lang="en-US" sz="1100" b="0" i="0" strike="noStrike">
                <a:solidFill>
                  <a:srgbClr val="F3F4F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实现技术致富梦想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1114147" y="2419350"/>
            <a:ext cx="57136" cy="57150"/>
          </a:xfrm>
          <a:prstGeom prst="ellipse">
            <a:avLst/>
          </a:prstGeom>
          <a:solidFill>
            <a:srgbClr val="06B6D4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16" name="TextBox 16"/>
          <p:cNvSpPr txBox="1"/>
          <p:nvPr/>
        </p:nvSpPr>
        <p:spPr>
          <a:xfrm>
            <a:off x="1247463" y="2371725"/>
            <a:ext cx="5751661" cy="1905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ctr" anchorCtr="0"/>
          <a:lstStyle/>
          <a:p>
            <a:pPr algn="l">
              <a:defRPr/>
            </a:pPr>
            <a:r>
              <a:rPr lang="en-US" sz="1100" b="0" i="0" strike="noStrike">
                <a:solidFill>
                  <a:srgbClr val="F3F4F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长期价值绑定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457086" y="2461171"/>
            <a:ext cx="6665832" cy="895350"/>
          </a:xfrm>
          <a:prstGeom prst="roundRect">
            <a:avLst>
              <a:gd name="adj" fmla="val 8654"/>
            </a:avLst>
          </a:prstGeom>
          <a:blipFill rotWithShape="1">
            <a:blip r:embed="rId1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18" name="AutoShape 18"/>
          <p:cNvSpPr/>
          <p:nvPr/>
        </p:nvSpPr>
        <p:spPr>
          <a:xfrm>
            <a:off x="580880" y="2584996"/>
            <a:ext cx="380905" cy="381000"/>
          </a:xfrm>
          <a:prstGeom prst="ellipse">
            <a:avLst/>
          </a:prstGeom>
          <a:solidFill>
            <a:srgbClr val="A855F7">
              <a:alpha val="20000"/>
            </a:srgbClr>
          </a:solidFill>
          <a:ln>
            <a:headEnd type="none"/>
            <a:tailEnd type="none"/>
          </a:ln>
        </p:spPr>
      </p:sp>
      <p:sp>
        <p:nvSpPr>
          <p:cNvPr id="19" name="AutoShape 19"/>
          <p:cNvSpPr/>
          <p:nvPr/>
        </p:nvSpPr>
        <p:spPr>
          <a:xfrm>
            <a:off x="704525" y="2708746"/>
            <a:ext cx="133466" cy="133499"/>
          </a:xfrm>
          <a:custGeom>
            <a:avLst/>
            <a:gdLst/>
            <a:ahLst/>
            <a:cxnLst/>
            <a:rect l="l" t="t" r="r" b="b"/>
            <a:pathLst>
              <a:path w="9998" h="10000">
                <a:moveTo>
                  <a:pt x="9260" y="0"/>
                </a:moveTo>
                <a:cubicBezTo>
                  <a:pt x="9460" y="-16"/>
                  <a:pt x="9655" y="60"/>
                  <a:pt x="9796" y="202"/>
                </a:cubicBezTo>
                <a:cubicBezTo>
                  <a:pt x="9938" y="343"/>
                  <a:pt x="10011" y="539"/>
                  <a:pt x="9998" y="738"/>
                </a:cubicBezTo>
                <a:cubicBezTo>
                  <a:pt x="9917" y="1732"/>
                  <a:pt x="9647" y="3283"/>
                  <a:pt x="9065" y="4765"/>
                </a:cubicBezTo>
                <a:cubicBezTo>
                  <a:pt x="9028" y="4856"/>
                  <a:pt x="8954" y="4924"/>
                  <a:pt x="8859" y="4953"/>
                </a:cubicBezTo>
                <a:lnTo>
                  <a:pt x="7228" y="5443"/>
                </a:lnTo>
                <a:cubicBezTo>
                  <a:pt x="7149" y="5467"/>
                  <a:pt x="7097" y="5537"/>
                  <a:pt x="7097" y="5620"/>
                </a:cubicBezTo>
                <a:cubicBezTo>
                  <a:pt x="7097" y="5723"/>
                  <a:pt x="7179" y="5806"/>
                  <a:pt x="7282" y="5806"/>
                </a:cubicBezTo>
                <a:lnTo>
                  <a:pt x="8060" y="5806"/>
                </a:lnTo>
                <a:cubicBezTo>
                  <a:pt x="8302" y="5806"/>
                  <a:pt x="8458" y="6064"/>
                  <a:pt x="8333" y="6271"/>
                </a:cubicBezTo>
                <a:cubicBezTo>
                  <a:pt x="8252" y="6407"/>
                  <a:pt x="8165" y="6538"/>
                  <a:pt x="8077" y="6667"/>
                </a:cubicBezTo>
                <a:cubicBezTo>
                  <a:pt x="8036" y="6725"/>
                  <a:pt x="7976" y="6767"/>
                  <a:pt x="7907" y="6790"/>
                </a:cubicBezTo>
                <a:lnTo>
                  <a:pt x="5938" y="7379"/>
                </a:lnTo>
                <a:cubicBezTo>
                  <a:pt x="5859" y="7403"/>
                  <a:pt x="5806" y="7473"/>
                  <a:pt x="5806" y="7556"/>
                </a:cubicBezTo>
                <a:cubicBezTo>
                  <a:pt x="5806" y="7659"/>
                  <a:pt x="5889" y="7741"/>
                  <a:pt x="5992" y="7741"/>
                </a:cubicBezTo>
                <a:lnTo>
                  <a:pt x="6315" y="7741"/>
                </a:lnTo>
                <a:cubicBezTo>
                  <a:pt x="6609" y="7741"/>
                  <a:pt x="6738" y="8092"/>
                  <a:pt x="6492" y="8254"/>
                </a:cubicBezTo>
                <a:cubicBezTo>
                  <a:pt x="5121" y="9161"/>
                  <a:pt x="3716" y="9127"/>
                  <a:pt x="2815" y="8885"/>
                </a:cubicBezTo>
                <a:cubicBezTo>
                  <a:pt x="2558" y="8816"/>
                  <a:pt x="2331" y="8685"/>
                  <a:pt x="2121" y="8524"/>
                </a:cubicBezTo>
                <a:lnTo>
                  <a:pt x="645" y="10000"/>
                </a:lnTo>
                <a:cubicBezTo>
                  <a:pt x="468" y="10177"/>
                  <a:pt x="177" y="10177"/>
                  <a:pt x="0" y="10000"/>
                </a:cubicBezTo>
                <a:cubicBezTo>
                  <a:pt x="-178" y="9822"/>
                  <a:pt x="-178" y="9533"/>
                  <a:pt x="0" y="9355"/>
                </a:cubicBezTo>
                <a:lnTo>
                  <a:pt x="1613" y="7741"/>
                </a:lnTo>
                <a:lnTo>
                  <a:pt x="1623" y="7752"/>
                </a:lnTo>
                <a:cubicBezTo>
                  <a:pt x="1637" y="7725"/>
                  <a:pt x="1655" y="7701"/>
                  <a:pt x="1677" y="7679"/>
                </a:cubicBezTo>
                <a:lnTo>
                  <a:pt x="4839" y="4515"/>
                </a:lnTo>
                <a:cubicBezTo>
                  <a:pt x="5016" y="4338"/>
                  <a:pt x="5016" y="4047"/>
                  <a:pt x="4839" y="3870"/>
                </a:cubicBezTo>
                <a:cubicBezTo>
                  <a:pt x="4661" y="3692"/>
                  <a:pt x="4372" y="3692"/>
                  <a:pt x="4194" y="3870"/>
                </a:cubicBezTo>
                <a:lnTo>
                  <a:pt x="1486" y="6576"/>
                </a:lnTo>
                <a:cubicBezTo>
                  <a:pt x="1306" y="6755"/>
                  <a:pt x="1002" y="6665"/>
                  <a:pt x="982" y="6411"/>
                </a:cubicBezTo>
                <a:cubicBezTo>
                  <a:pt x="895" y="5338"/>
                  <a:pt x="1169" y="3928"/>
                  <a:pt x="2446" y="2652"/>
                </a:cubicBezTo>
                <a:cubicBezTo>
                  <a:pt x="4282" y="815"/>
                  <a:pt x="7571" y="137"/>
                  <a:pt x="9258" y="0"/>
                </a:cubicBezTo>
                <a:close/>
              </a:path>
            </a:pathLst>
          </a:custGeom>
          <a:solidFill>
            <a:srgbClr val="C084FC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20" name="TextBox 20"/>
          <p:cNvSpPr txBox="1"/>
          <p:nvPr/>
        </p:nvSpPr>
        <p:spPr>
          <a:xfrm>
            <a:off x="1114147" y="2623096"/>
            <a:ext cx="5884978" cy="1905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400" b="1" i="0" strike="noStrike">
                <a:solidFill>
                  <a:srgbClr val="C084F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自由文化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1114147" y="2975521"/>
            <a:ext cx="57136" cy="57150"/>
          </a:xfrm>
          <a:prstGeom prst="ellipse">
            <a:avLst/>
          </a:prstGeom>
          <a:solidFill>
            <a:srgbClr val="A855F7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22" name="TextBox 22"/>
          <p:cNvSpPr txBox="1"/>
          <p:nvPr/>
        </p:nvSpPr>
        <p:spPr>
          <a:xfrm>
            <a:off x="1247463" y="2927896"/>
            <a:ext cx="5751661" cy="1905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ctr" anchorCtr="0"/>
          <a:lstStyle/>
          <a:p>
            <a:pPr algn="l">
              <a:defRPr/>
            </a:pPr>
            <a:r>
              <a:rPr lang="en-US" sz="1100" b="0" i="0" strike="noStrike">
                <a:solidFill>
                  <a:srgbClr val="F3F4F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自主组队自选项目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1114147" y="3204121"/>
            <a:ext cx="57136" cy="57150"/>
          </a:xfrm>
          <a:prstGeom prst="ellipse">
            <a:avLst/>
          </a:prstGeom>
          <a:solidFill>
            <a:srgbClr val="A855F7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24" name="TextBox 24"/>
          <p:cNvSpPr txBox="1"/>
          <p:nvPr/>
        </p:nvSpPr>
        <p:spPr>
          <a:xfrm>
            <a:off x="1247463" y="3156496"/>
            <a:ext cx="5751661" cy="1905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ctr" anchorCtr="0"/>
          <a:lstStyle/>
          <a:p>
            <a:pPr algn="l">
              <a:defRPr/>
            </a:pPr>
            <a:r>
              <a:rPr lang="en-US" sz="1100" b="0" i="0" strike="noStrike">
                <a:solidFill>
                  <a:srgbClr val="F3F4F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拒绝 996 强制加班</a:t>
            </a:r>
            <a:endParaRPr lang="en-US" sz="1100"/>
          </a:p>
        </p:txBody>
      </p:sp>
      <p:sp>
        <p:nvSpPr>
          <p:cNvPr id="25" name="AutoShape 25"/>
          <p:cNvSpPr/>
          <p:nvPr/>
        </p:nvSpPr>
        <p:spPr>
          <a:xfrm>
            <a:off x="1114147" y="3432721"/>
            <a:ext cx="57136" cy="57150"/>
          </a:xfrm>
          <a:prstGeom prst="ellipse">
            <a:avLst/>
          </a:prstGeom>
          <a:solidFill>
            <a:srgbClr val="A855F7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26" name="TextBox 26"/>
          <p:cNvSpPr txBox="1"/>
          <p:nvPr/>
        </p:nvSpPr>
        <p:spPr>
          <a:xfrm>
            <a:off x="1247463" y="3385096"/>
            <a:ext cx="5751661" cy="1905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ctr" anchorCtr="0"/>
          <a:lstStyle/>
          <a:p>
            <a:pPr algn="l">
              <a:defRPr/>
            </a:pPr>
            <a:r>
              <a:rPr lang="en-US" sz="1100" b="0" i="0" strike="noStrike">
                <a:solidFill>
                  <a:srgbClr val="F3F4F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结果导向管理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457086" y="3474691"/>
            <a:ext cx="6665832" cy="895350"/>
          </a:xfrm>
          <a:prstGeom prst="roundRect">
            <a:avLst>
              <a:gd name="adj" fmla="val 8656"/>
            </a:avLst>
          </a:prstGeom>
          <a:blipFill rotWithShape="1">
            <a:blip r:embed="rId1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28" name="AutoShape 28"/>
          <p:cNvSpPr/>
          <p:nvPr/>
        </p:nvSpPr>
        <p:spPr>
          <a:xfrm>
            <a:off x="580880" y="3598516"/>
            <a:ext cx="380905" cy="381000"/>
          </a:xfrm>
          <a:prstGeom prst="ellipse">
            <a:avLst/>
          </a:prstGeom>
          <a:solidFill>
            <a:srgbClr val="10B981">
              <a:alpha val="20000"/>
            </a:srgbClr>
          </a:solidFill>
          <a:ln>
            <a:headEnd type="none"/>
            <a:tailEnd type="none"/>
          </a:ln>
        </p:spPr>
      </p:sp>
      <p:sp>
        <p:nvSpPr>
          <p:cNvPr id="29" name="AutoShape 29"/>
          <p:cNvSpPr/>
          <p:nvPr/>
        </p:nvSpPr>
        <p:spPr>
          <a:xfrm>
            <a:off x="704525" y="3722266"/>
            <a:ext cx="133466" cy="133499"/>
          </a:xfrm>
          <a:custGeom>
            <a:avLst/>
            <a:gdLst/>
            <a:ahLst/>
            <a:cxnLst/>
            <a:rect l="l" t="t" r="r" b="b"/>
            <a:pathLst>
              <a:path w="9998" h="10000">
                <a:moveTo>
                  <a:pt x="6872" y="5469"/>
                </a:moveTo>
                <a:lnTo>
                  <a:pt x="3128" y="5469"/>
                </a:lnTo>
                <a:cubicBezTo>
                  <a:pt x="3185" y="6729"/>
                  <a:pt x="3465" y="7889"/>
                  <a:pt x="3863" y="8738"/>
                </a:cubicBezTo>
                <a:cubicBezTo>
                  <a:pt x="4087" y="9217"/>
                  <a:pt x="4328" y="9555"/>
                  <a:pt x="4552" y="9762"/>
                </a:cubicBezTo>
                <a:cubicBezTo>
                  <a:pt x="4772" y="9967"/>
                  <a:pt x="4923" y="10000"/>
                  <a:pt x="5001" y="10000"/>
                </a:cubicBezTo>
                <a:cubicBezTo>
                  <a:pt x="5079" y="10000"/>
                  <a:pt x="5230" y="9967"/>
                  <a:pt x="5450" y="9762"/>
                </a:cubicBezTo>
                <a:cubicBezTo>
                  <a:pt x="5674" y="9555"/>
                  <a:pt x="5915" y="9215"/>
                  <a:pt x="6138" y="8738"/>
                </a:cubicBezTo>
                <a:cubicBezTo>
                  <a:pt x="6537" y="7889"/>
                  <a:pt x="6817" y="6729"/>
                  <a:pt x="6874" y="5469"/>
                </a:cubicBezTo>
                <a:close/>
                <a:moveTo>
                  <a:pt x="3126" y="4531"/>
                </a:moveTo>
                <a:lnTo>
                  <a:pt x="6870" y="4531"/>
                </a:lnTo>
                <a:cubicBezTo>
                  <a:pt x="6815" y="3271"/>
                  <a:pt x="6535" y="2111"/>
                  <a:pt x="6136" y="1262"/>
                </a:cubicBezTo>
                <a:cubicBezTo>
                  <a:pt x="5913" y="785"/>
                  <a:pt x="5672" y="445"/>
                  <a:pt x="5448" y="238"/>
                </a:cubicBezTo>
                <a:cubicBezTo>
                  <a:pt x="5228" y="33"/>
                  <a:pt x="5077" y="0"/>
                  <a:pt x="4999" y="0"/>
                </a:cubicBezTo>
                <a:cubicBezTo>
                  <a:pt x="4921" y="0"/>
                  <a:pt x="4770" y="33"/>
                  <a:pt x="4550" y="238"/>
                </a:cubicBezTo>
                <a:cubicBezTo>
                  <a:pt x="4326" y="445"/>
                  <a:pt x="4085" y="785"/>
                  <a:pt x="3862" y="1262"/>
                </a:cubicBezTo>
                <a:cubicBezTo>
                  <a:pt x="3463" y="2111"/>
                  <a:pt x="3183" y="3271"/>
                  <a:pt x="3126" y="4531"/>
                </a:cubicBezTo>
                <a:close/>
                <a:moveTo>
                  <a:pt x="2185" y="4531"/>
                </a:moveTo>
                <a:cubicBezTo>
                  <a:pt x="2253" y="2859"/>
                  <a:pt x="2687" y="1307"/>
                  <a:pt x="3320" y="287"/>
                </a:cubicBezTo>
                <a:cubicBezTo>
                  <a:pt x="1514" y="924"/>
                  <a:pt x="184" y="2563"/>
                  <a:pt x="0" y="4531"/>
                </a:cubicBezTo>
                <a:lnTo>
                  <a:pt x="2185" y="4531"/>
                </a:lnTo>
                <a:close/>
                <a:moveTo>
                  <a:pt x="0" y="5469"/>
                </a:moveTo>
                <a:cubicBezTo>
                  <a:pt x="184" y="7438"/>
                  <a:pt x="1514" y="9076"/>
                  <a:pt x="3320" y="9713"/>
                </a:cubicBezTo>
                <a:cubicBezTo>
                  <a:pt x="2687" y="8693"/>
                  <a:pt x="2253" y="7141"/>
                  <a:pt x="2185" y="5469"/>
                </a:cubicBezTo>
                <a:lnTo>
                  <a:pt x="0" y="5469"/>
                </a:lnTo>
                <a:close/>
                <a:moveTo>
                  <a:pt x="7813" y="5469"/>
                </a:moveTo>
                <a:cubicBezTo>
                  <a:pt x="7745" y="7141"/>
                  <a:pt x="7311" y="8693"/>
                  <a:pt x="6678" y="9713"/>
                </a:cubicBezTo>
                <a:cubicBezTo>
                  <a:pt x="8484" y="9074"/>
                  <a:pt x="9814" y="7438"/>
                  <a:pt x="9998" y="5469"/>
                </a:cubicBezTo>
                <a:lnTo>
                  <a:pt x="7813" y="5469"/>
                </a:lnTo>
                <a:close/>
                <a:moveTo>
                  <a:pt x="9998" y="4531"/>
                </a:moveTo>
                <a:cubicBezTo>
                  <a:pt x="9814" y="2563"/>
                  <a:pt x="8484" y="924"/>
                  <a:pt x="6678" y="287"/>
                </a:cubicBezTo>
                <a:cubicBezTo>
                  <a:pt x="7311" y="1307"/>
                  <a:pt x="7745" y="2859"/>
                  <a:pt x="7813" y="4531"/>
                </a:cubicBezTo>
                <a:lnTo>
                  <a:pt x="9998" y="4531"/>
                </a:lnTo>
                <a:close/>
              </a:path>
            </a:pathLst>
          </a:custGeom>
          <a:solidFill>
            <a:srgbClr val="34D399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30" name="TextBox 30"/>
          <p:cNvSpPr txBox="1"/>
          <p:nvPr/>
        </p:nvSpPr>
        <p:spPr>
          <a:xfrm>
            <a:off x="1114147" y="3636616"/>
            <a:ext cx="5884978" cy="1905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400" b="1" i="0" strike="noStrike">
                <a:solidFill>
                  <a:srgbClr val="34D39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顶级资源</a:t>
            </a:r>
            <a:endParaRPr lang="en-US" sz="1100"/>
          </a:p>
        </p:txBody>
      </p:sp>
      <p:sp>
        <p:nvSpPr>
          <p:cNvPr id="31" name="AutoShape 31"/>
          <p:cNvSpPr/>
          <p:nvPr/>
        </p:nvSpPr>
        <p:spPr>
          <a:xfrm>
            <a:off x="1114147" y="3989041"/>
            <a:ext cx="57136" cy="57150"/>
          </a:xfrm>
          <a:prstGeom prst="ellipse">
            <a:avLst/>
          </a:prstGeom>
          <a:solidFill>
            <a:srgbClr val="10B981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32" name="TextBox 32"/>
          <p:cNvSpPr txBox="1"/>
          <p:nvPr/>
        </p:nvSpPr>
        <p:spPr>
          <a:xfrm>
            <a:off x="1247463" y="3941416"/>
            <a:ext cx="5751661" cy="1905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ctr" anchorCtr="0"/>
          <a:lstStyle/>
          <a:p>
            <a:pPr algn="l">
              <a:defRPr/>
            </a:pPr>
            <a:r>
              <a:rPr lang="en-US" sz="1100" b="0" i="0" strike="noStrike">
                <a:solidFill>
                  <a:srgbClr val="F3F4F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100 城产业园网络</a:t>
            </a:r>
            <a:endParaRPr lang="en-US" sz="1100"/>
          </a:p>
        </p:txBody>
      </p:sp>
      <p:sp>
        <p:nvSpPr>
          <p:cNvPr id="33" name="AutoShape 33"/>
          <p:cNvSpPr/>
          <p:nvPr/>
        </p:nvSpPr>
        <p:spPr>
          <a:xfrm>
            <a:off x="1114147" y="4217641"/>
            <a:ext cx="57136" cy="57150"/>
          </a:xfrm>
          <a:prstGeom prst="ellipse">
            <a:avLst/>
          </a:prstGeom>
          <a:solidFill>
            <a:srgbClr val="10B981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34" name="TextBox 34"/>
          <p:cNvSpPr txBox="1"/>
          <p:nvPr/>
        </p:nvSpPr>
        <p:spPr>
          <a:xfrm>
            <a:off x="1247463" y="4170016"/>
            <a:ext cx="5751661" cy="1905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ctr" anchorCtr="0"/>
          <a:lstStyle/>
          <a:p>
            <a:pPr algn="l">
              <a:defRPr/>
            </a:pPr>
            <a:r>
              <a:rPr lang="en-US" sz="1100" b="0" i="0" strike="noStrike">
                <a:solidFill>
                  <a:srgbClr val="F3F4F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全球客户资源</a:t>
            </a:r>
            <a:endParaRPr lang="en-US" sz="1100"/>
          </a:p>
        </p:txBody>
      </p:sp>
      <p:sp>
        <p:nvSpPr>
          <p:cNvPr id="35" name="AutoShape 35"/>
          <p:cNvSpPr/>
          <p:nvPr/>
        </p:nvSpPr>
        <p:spPr>
          <a:xfrm>
            <a:off x="1114147" y="4446241"/>
            <a:ext cx="57136" cy="57150"/>
          </a:xfrm>
          <a:prstGeom prst="ellipse">
            <a:avLst/>
          </a:prstGeom>
          <a:solidFill>
            <a:srgbClr val="10B981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36" name="TextBox 36"/>
          <p:cNvSpPr txBox="1"/>
          <p:nvPr/>
        </p:nvSpPr>
        <p:spPr>
          <a:xfrm>
            <a:off x="1247463" y="4398616"/>
            <a:ext cx="5751661" cy="1905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ctr" anchorCtr="0"/>
          <a:lstStyle/>
          <a:p>
            <a:pPr algn="l">
              <a:defRPr/>
            </a:pPr>
            <a:r>
              <a:rPr lang="en-US" sz="1100" b="0" i="0" strike="noStrike">
                <a:solidFill>
                  <a:srgbClr val="F3F4F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先进技术栈支持</a:t>
            </a:r>
            <a:endParaRPr lang="en-US" sz="1100"/>
          </a:p>
        </p:txBody>
      </p:sp>
      <p:sp>
        <p:nvSpPr>
          <p:cNvPr id="37" name="AutoShape 37"/>
          <p:cNvSpPr/>
          <p:nvPr/>
        </p:nvSpPr>
        <p:spPr>
          <a:xfrm>
            <a:off x="457086" y="4488061"/>
            <a:ext cx="6665832" cy="895350"/>
          </a:xfrm>
          <a:prstGeom prst="roundRect">
            <a:avLst>
              <a:gd name="adj" fmla="val 8654"/>
            </a:avLst>
          </a:prstGeom>
          <a:blipFill rotWithShape="1">
            <a:blip r:embed="rId1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38" name="AutoShape 38"/>
          <p:cNvSpPr/>
          <p:nvPr/>
        </p:nvSpPr>
        <p:spPr>
          <a:xfrm>
            <a:off x="580880" y="4611886"/>
            <a:ext cx="380905" cy="381000"/>
          </a:xfrm>
          <a:prstGeom prst="ellipse">
            <a:avLst/>
          </a:prstGeom>
          <a:solidFill>
            <a:srgbClr val="F59E0B">
              <a:alpha val="20000"/>
            </a:srgbClr>
          </a:solidFill>
          <a:ln>
            <a:headEnd type="none"/>
            <a:tailEnd type="none"/>
          </a:ln>
        </p:spPr>
      </p:sp>
      <p:sp>
        <p:nvSpPr>
          <p:cNvPr id="39" name="AutoShape 39"/>
          <p:cNvSpPr/>
          <p:nvPr/>
        </p:nvSpPr>
        <p:spPr>
          <a:xfrm>
            <a:off x="704525" y="4735637"/>
            <a:ext cx="133466" cy="133499"/>
          </a:xfrm>
          <a:custGeom>
            <a:avLst/>
            <a:gdLst/>
            <a:ahLst/>
            <a:cxnLst/>
            <a:rect l="l" t="t" r="r" b="b"/>
            <a:pathLst>
              <a:path w="9998" h="10000">
                <a:moveTo>
                  <a:pt x="1250" y="714"/>
                </a:moveTo>
                <a:cubicBezTo>
                  <a:pt x="1250" y="319"/>
                  <a:pt x="971" y="0"/>
                  <a:pt x="625" y="0"/>
                </a:cubicBezTo>
                <a:cubicBezTo>
                  <a:pt x="280" y="0"/>
                  <a:pt x="0" y="320"/>
                  <a:pt x="0" y="714"/>
                </a:cubicBezTo>
                <a:lnTo>
                  <a:pt x="0" y="8214"/>
                </a:lnTo>
                <a:cubicBezTo>
                  <a:pt x="0" y="9201"/>
                  <a:pt x="699" y="10000"/>
                  <a:pt x="1562" y="10000"/>
                </a:cubicBezTo>
                <a:lnTo>
                  <a:pt x="9373" y="10000"/>
                </a:lnTo>
                <a:cubicBezTo>
                  <a:pt x="9719" y="10000"/>
                  <a:pt x="9998" y="9681"/>
                  <a:pt x="9998" y="9286"/>
                </a:cubicBezTo>
                <a:cubicBezTo>
                  <a:pt x="9998" y="8891"/>
                  <a:pt x="9718" y="8571"/>
                  <a:pt x="9373" y="8571"/>
                </a:cubicBezTo>
                <a:lnTo>
                  <a:pt x="1562" y="8571"/>
                </a:lnTo>
                <a:cubicBezTo>
                  <a:pt x="1390" y="8571"/>
                  <a:pt x="1250" y="8411"/>
                  <a:pt x="1250" y="8214"/>
                </a:cubicBezTo>
                <a:lnTo>
                  <a:pt x="1250" y="714"/>
                </a:lnTo>
                <a:close/>
                <a:moveTo>
                  <a:pt x="9190" y="2647"/>
                </a:moveTo>
                <a:cubicBezTo>
                  <a:pt x="9434" y="2368"/>
                  <a:pt x="9434" y="1915"/>
                  <a:pt x="9190" y="1636"/>
                </a:cubicBezTo>
                <a:cubicBezTo>
                  <a:pt x="8945" y="1357"/>
                  <a:pt x="8549" y="1357"/>
                  <a:pt x="8305" y="1636"/>
                </a:cubicBezTo>
                <a:lnTo>
                  <a:pt x="6249" y="3989"/>
                </a:lnTo>
                <a:lnTo>
                  <a:pt x="5128" y="2710"/>
                </a:lnTo>
                <a:cubicBezTo>
                  <a:pt x="4884" y="2431"/>
                  <a:pt x="4487" y="2431"/>
                  <a:pt x="4243" y="2710"/>
                </a:cubicBezTo>
                <a:lnTo>
                  <a:pt x="2369" y="4853"/>
                </a:lnTo>
                <a:cubicBezTo>
                  <a:pt x="2125" y="5132"/>
                  <a:pt x="2125" y="5585"/>
                  <a:pt x="2369" y="5864"/>
                </a:cubicBezTo>
                <a:cubicBezTo>
                  <a:pt x="2613" y="6143"/>
                  <a:pt x="3009" y="6143"/>
                  <a:pt x="3253" y="5864"/>
                </a:cubicBezTo>
                <a:lnTo>
                  <a:pt x="4687" y="4225"/>
                </a:lnTo>
                <a:lnTo>
                  <a:pt x="5807" y="5507"/>
                </a:lnTo>
                <a:cubicBezTo>
                  <a:pt x="6052" y="5786"/>
                  <a:pt x="6448" y="5786"/>
                  <a:pt x="6692" y="5507"/>
                </a:cubicBezTo>
                <a:lnTo>
                  <a:pt x="9192" y="2650"/>
                </a:lnTo>
                <a:close/>
              </a:path>
            </a:pathLst>
          </a:custGeom>
          <a:solidFill>
            <a:srgbClr val="F59E0B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40" name="TextBox 40"/>
          <p:cNvSpPr txBox="1"/>
          <p:nvPr/>
        </p:nvSpPr>
        <p:spPr>
          <a:xfrm>
            <a:off x="1114147" y="4649986"/>
            <a:ext cx="5884978" cy="1905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400" b="1" i="0" strike="noStrike">
                <a:solidFill>
                  <a:srgbClr val="F59E0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成长路径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1114147" y="5002411"/>
            <a:ext cx="57136" cy="57150"/>
          </a:xfrm>
          <a:prstGeom prst="ellipse">
            <a:avLst/>
          </a:prstGeom>
          <a:solidFill>
            <a:srgbClr val="F59E0B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42" name="TextBox 42"/>
          <p:cNvSpPr txBox="1"/>
          <p:nvPr/>
        </p:nvSpPr>
        <p:spPr>
          <a:xfrm>
            <a:off x="1247463" y="4954786"/>
            <a:ext cx="5751661" cy="1905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ctr" anchorCtr="0"/>
          <a:lstStyle/>
          <a:p>
            <a:pPr algn="l">
              <a:defRPr/>
            </a:pPr>
            <a:r>
              <a:rPr lang="en-US" sz="1100" b="0" i="0" strike="noStrike">
                <a:solidFill>
                  <a:srgbClr val="F3F4F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开发者→合伙人→城市主理人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1114147" y="5231011"/>
            <a:ext cx="57136" cy="57150"/>
          </a:xfrm>
          <a:prstGeom prst="ellipse">
            <a:avLst/>
          </a:prstGeom>
          <a:solidFill>
            <a:srgbClr val="F59E0B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44" name="TextBox 44"/>
          <p:cNvSpPr txBox="1"/>
          <p:nvPr/>
        </p:nvSpPr>
        <p:spPr>
          <a:xfrm>
            <a:off x="1247463" y="5183386"/>
            <a:ext cx="5751661" cy="1905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ctr" anchorCtr="0"/>
          <a:lstStyle/>
          <a:p>
            <a:pPr algn="l">
              <a:defRPr/>
            </a:pPr>
            <a:r>
              <a:rPr lang="en-US" sz="1100" b="0" i="0" strike="noStrike">
                <a:solidFill>
                  <a:srgbClr val="F3F4F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清晰晋升通道</a:t>
            </a:r>
            <a:endParaRPr lang="en-US" sz="1100"/>
          </a:p>
        </p:txBody>
      </p:sp>
      <p:sp>
        <p:nvSpPr>
          <p:cNvPr id="45" name="AutoShape 45"/>
          <p:cNvSpPr/>
          <p:nvPr/>
        </p:nvSpPr>
        <p:spPr>
          <a:xfrm>
            <a:off x="1114147" y="5459611"/>
            <a:ext cx="57136" cy="57150"/>
          </a:xfrm>
          <a:prstGeom prst="ellipse">
            <a:avLst/>
          </a:prstGeom>
          <a:solidFill>
            <a:srgbClr val="F59E0B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46" name="TextBox 46"/>
          <p:cNvSpPr txBox="1"/>
          <p:nvPr/>
        </p:nvSpPr>
        <p:spPr>
          <a:xfrm>
            <a:off x="1247463" y="5411986"/>
            <a:ext cx="5751661" cy="1905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ctr" anchorCtr="0"/>
          <a:lstStyle/>
          <a:p>
            <a:pPr algn="l">
              <a:defRPr/>
            </a:pPr>
            <a:r>
              <a:rPr lang="en-US" sz="1100" b="0" i="0" strike="noStrike">
                <a:solidFill>
                  <a:srgbClr val="F3F4F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持续学习赋能</a:t>
            </a:r>
            <a:endParaRPr lang="en-US" sz="1100"/>
          </a:p>
        </p:txBody>
      </p:sp>
      <p:sp>
        <p:nvSpPr>
          <p:cNvPr id="47" name="AutoShape 47"/>
          <p:cNvSpPr/>
          <p:nvPr/>
        </p:nvSpPr>
        <p:spPr>
          <a:xfrm>
            <a:off x="457086" y="5501580"/>
            <a:ext cx="6665832" cy="895350"/>
          </a:xfrm>
          <a:prstGeom prst="roundRect">
            <a:avLst>
              <a:gd name="adj" fmla="val 8654"/>
            </a:avLst>
          </a:prstGeom>
          <a:blipFill rotWithShape="1">
            <a:blip r:embed="rId1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48" name="AutoShape 48"/>
          <p:cNvSpPr/>
          <p:nvPr/>
        </p:nvSpPr>
        <p:spPr>
          <a:xfrm>
            <a:off x="580880" y="5625405"/>
            <a:ext cx="380905" cy="381000"/>
          </a:xfrm>
          <a:prstGeom prst="ellipse">
            <a:avLst/>
          </a:prstGeom>
          <a:solidFill>
            <a:srgbClr val="F43F5E">
              <a:alpha val="20000"/>
            </a:srgbClr>
          </a:solidFill>
          <a:ln>
            <a:headEnd type="none"/>
            <a:tailEnd type="none"/>
          </a:ln>
        </p:spPr>
      </p:sp>
      <p:sp>
        <p:nvSpPr>
          <p:cNvPr id="49" name="AutoShape 49"/>
          <p:cNvSpPr/>
          <p:nvPr/>
        </p:nvSpPr>
        <p:spPr>
          <a:xfrm>
            <a:off x="704525" y="5756572"/>
            <a:ext cx="133466" cy="118666"/>
          </a:xfrm>
          <a:custGeom>
            <a:avLst/>
            <a:gdLst/>
            <a:ahLst/>
            <a:cxnLst/>
            <a:rect l="l" t="t" r="r" b="b"/>
            <a:pathLst>
              <a:path w="11247" h="10000">
                <a:moveTo>
                  <a:pt x="5533" y="605"/>
                </a:moveTo>
                <a:cubicBezTo>
                  <a:pt x="5254" y="225"/>
                  <a:pt x="4807" y="0"/>
                  <a:pt x="4332" y="0"/>
                </a:cubicBezTo>
                <a:cubicBezTo>
                  <a:pt x="3513" y="0"/>
                  <a:pt x="2850" y="654"/>
                  <a:pt x="2850" y="1463"/>
                </a:cubicBezTo>
                <a:lnTo>
                  <a:pt x="2850" y="1510"/>
                </a:lnTo>
                <a:cubicBezTo>
                  <a:pt x="2850" y="2768"/>
                  <a:pt x="4473" y="4115"/>
                  <a:pt x="5268" y="4699"/>
                </a:cubicBezTo>
                <a:cubicBezTo>
                  <a:pt x="5526" y="4889"/>
                  <a:pt x="5872" y="4889"/>
                  <a:pt x="6129" y="4699"/>
                </a:cubicBezTo>
                <a:cubicBezTo>
                  <a:pt x="6925" y="4113"/>
                  <a:pt x="8548" y="2768"/>
                  <a:pt x="8548" y="1510"/>
                </a:cubicBezTo>
                <a:lnTo>
                  <a:pt x="8548" y="1463"/>
                </a:lnTo>
                <a:cubicBezTo>
                  <a:pt x="8548" y="654"/>
                  <a:pt x="7885" y="0"/>
                  <a:pt x="7065" y="0"/>
                </a:cubicBezTo>
                <a:cubicBezTo>
                  <a:pt x="6590" y="0"/>
                  <a:pt x="6143" y="225"/>
                  <a:pt x="5864" y="605"/>
                </a:cubicBezTo>
                <a:lnTo>
                  <a:pt x="5700" y="834"/>
                </a:lnTo>
                <a:lnTo>
                  <a:pt x="5533" y="605"/>
                </a:lnTo>
                <a:close/>
                <a:moveTo>
                  <a:pt x="2163" y="6670"/>
                </a:moveTo>
                <a:lnTo>
                  <a:pt x="1320" y="7500"/>
                </a:lnTo>
                <a:lnTo>
                  <a:pt x="633" y="7500"/>
                </a:lnTo>
                <a:cubicBezTo>
                  <a:pt x="283" y="7500"/>
                  <a:pt x="0" y="7779"/>
                  <a:pt x="0" y="8125"/>
                </a:cubicBezTo>
                <a:lnTo>
                  <a:pt x="0" y="9375"/>
                </a:lnTo>
                <a:cubicBezTo>
                  <a:pt x="0" y="9721"/>
                  <a:pt x="283" y="10000"/>
                  <a:pt x="633" y="10000"/>
                </a:cubicBezTo>
                <a:lnTo>
                  <a:pt x="6976" y="10000"/>
                </a:lnTo>
                <a:cubicBezTo>
                  <a:pt x="7550" y="10000"/>
                  <a:pt x="8110" y="9818"/>
                  <a:pt x="8573" y="9482"/>
                </a:cubicBezTo>
                <a:lnTo>
                  <a:pt x="11079" y="7660"/>
                </a:lnTo>
                <a:cubicBezTo>
                  <a:pt x="11431" y="7404"/>
                  <a:pt x="11506" y="6916"/>
                  <a:pt x="11247" y="6568"/>
                </a:cubicBezTo>
                <a:cubicBezTo>
                  <a:pt x="10988" y="6221"/>
                  <a:pt x="10493" y="6147"/>
                  <a:pt x="10141" y="6402"/>
                </a:cubicBezTo>
                <a:lnTo>
                  <a:pt x="7770" y="8125"/>
                </a:lnTo>
                <a:lnTo>
                  <a:pt x="5541" y="8125"/>
                </a:lnTo>
                <a:cubicBezTo>
                  <a:pt x="5278" y="8125"/>
                  <a:pt x="5066" y="7916"/>
                  <a:pt x="5066" y="7656"/>
                </a:cubicBezTo>
                <a:cubicBezTo>
                  <a:pt x="5066" y="7398"/>
                  <a:pt x="5279" y="7188"/>
                  <a:pt x="5541" y="7188"/>
                </a:cubicBezTo>
                <a:lnTo>
                  <a:pt x="6966" y="7188"/>
                </a:lnTo>
                <a:cubicBezTo>
                  <a:pt x="7317" y="7188"/>
                  <a:pt x="7600" y="6908"/>
                  <a:pt x="7600" y="6563"/>
                </a:cubicBezTo>
                <a:cubicBezTo>
                  <a:pt x="7600" y="6218"/>
                  <a:pt x="7316" y="5938"/>
                  <a:pt x="6966" y="5938"/>
                </a:cubicBezTo>
                <a:lnTo>
                  <a:pt x="3954" y="5938"/>
                </a:lnTo>
                <a:cubicBezTo>
                  <a:pt x="3283" y="5938"/>
                  <a:pt x="2638" y="6201"/>
                  <a:pt x="2163" y="6670"/>
                </a:cubicBezTo>
                <a:close/>
              </a:path>
            </a:pathLst>
          </a:custGeom>
          <a:solidFill>
            <a:srgbClr val="F43F5E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50" name="TextBox 50"/>
          <p:cNvSpPr txBox="1"/>
          <p:nvPr/>
        </p:nvSpPr>
        <p:spPr>
          <a:xfrm>
            <a:off x="1114147" y="5663505"/>
            <a:ext cx="5884978" cy="1905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400" b="1" i="0" strike="noStrike">
                <a:solidFill>
                  <a:srgbClr val="F43F5E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社会价值</a:t>
            </a:r>
            <a:endParaRPr lang="en-US" sz="1100"/>
          </a:p>
        </p:txBody>
      </p:sp>
      <p:sp>
        <p:nvSpPr>
          <p:cNvPr id="51" name="AutoShape 51"/>
          <p:cNvSpPr/>
          <p:nvPr/>
        </p:nvSpPr>
        <p:spPr>
          <a:xfrm>
            <a:off x="1114147" y="6015930"/>
            <a:ext cx="57136" cy="57150"/>
          </a:xfrm>
          <a:prstGeom prst="ellipse">
            <a:avLst/>
          </a:prstGeom>
          <a:solidFill>
            <a:srgbClr val="F43F5E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52" name="TextBox 52"/>
          <p:cNvSpPr txBox="1"/>
          <p:nvPr/>
        </p:nvSpPr>
        <p:spPr>
          <a:xfrm>
            <a:off x="1247463" y="5968305"/>
            <a:ext cx="5751661" cy="1905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ctr" anchorCtr="0"/>
          <a:lstStyle/>
          <a:p>
            <a:pPr algn="l">
              <a:defRPr/>
            </a:pPr>
            <a:r>
              <a:rPr lang="en-US" sz="1100" b="0" i="0" strike="noStrike">
                <a:solidFill>
                  <a:srgbClr val="F3F4F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用技术改变世界</a:t>
            </a:r>
            <a:endParaRPr lang="en-US" sz="1100"/>
          </a:p>
        </p:txBody>
      </p:sp>
      <p:sp>
        <p:nvSpPr>
          <p:cNvPr id="53" name="AutoShape 53"/>
          <p:cNvSpPr/>
          <p:nvPr/>
        </p:nvSpPr>
        <p:spPr>
          <a:xfrm>
            <a:off x="1114147" y="6244530"/>
            <a:ext cx="57136" cy="57150"/>
          </a:xfrm>
          <a:prstGeom prst="ellipse">
            <a:avLst/>
          </a:prstGeom>
          <a:solidFill>
            <a:srgbClr val="F43F5E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54" name="TextBox 54"/>
          <p:cNvSpPr txBox="1"/>
          <p:nvPr/>
        </p:nvSpPr>
        <p:spPr>
          <a:xfrm>
            <a:off x="1247463" y="6196905"/>
            <a:ext cx="5751661" cy="1905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ctr" anchorCtr="0"/>
          <a:lstStyle/>
          <a:p>
            <a:pPr algn="l">
              <a:defRPr/>
            </a:pPr>
            <a:r>
              <a:rPr lang="en-US" sz="1100" b="0" i="0" strike="noStrike">
                <a:solidFill>
                  <a:srgbClr val="F3F4F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参与国家级项目</a:t>
            </a:r>
            <a:endParaRPr lang="en-US" sz="1100"/>
          </a:p>
        </p:txBody>
      </p:sp>
      <p:sp>
        <p:nvSpPr>
          <p:cNvPr id="55" name="AutoShape 55"/>
          <p:cNvSpPr/>
          <p:nvPr/>
        </p:nvSpPr>
        <p:spPr>
          <a:xfrm>
            <a:off x="1114147" y="6473130"/>
            <a:ext cx="57136" cy="57150"/>
          </a:xfrm>
          <a:prstGeom prst="ellipse">
            <a:avLst/>
          </a:prstGeom>
          <a:solidFill>
            <a:srgbClr val="F43F5E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56" name="TextBox 56"/>
          <p:cNvSpPr txBox="1"/>
          <p:nvPr/>
        </p:nvSpPr>
        <p:spPr>
          <a:xfrm>
            <a:off x="1247463" y="6425505"/>
            <a:ext cx="5751661" cy="1905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ctr" anchorCtr="0"/>
          <a:lstStyle/>
          <a:p>
            <a:pPr algn="l">
              <a:defRPr/>
            </a:pPr>
            <a:r>
              <a:rPr lang="en-US" sz="1100" b="0" i="0" strike="noStrike">
                <a:solidFill>
                  <a:srgbClr val="F3F4F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创造就业与税收</a:t>
            </a:r>
            <a:endParaRPr lang="en-US" sz="1100"/>
          </a:p>
        </p:txBody>
      </p:sp>
      <p:sp>
        <p:nvSpPr>
          <p:cNvPr id="57" name="AutoShape 57"/>
          <p:cNvSpPr/>
          <p:nvPr/>
        </p:nvSpPr>
        <p:spPr>
          <a:xfrm>
            <a:off x="7427642" y="1447800"/>
            <a:ext cx="4304223" cy="4610100"/>
          </a:xfrm>
          <a:prstGeom prst="roundRect">
            <a:avLst>
              <a:gd name="adj" fmla="val 564"/>
            </a:avLst>
          </a:prstGeom>
          <a:blipFill rotWithShape="1">
            <a:blip r:embed="rId2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pic>
        <p:nvPicPr>
          <p:cNvPr id="58" name="Picture 58"/>
          <p:cNvPicPr>
            <a:picLocks noChangeAspect="1"/>
          </p:cNvPicPr>
          <p:nvPr/>
        </p:nvPicPr>
        <p:blipFill>
          <a:blip r:embed="rId3">
            <a:alphaModFix amt="100000"/>
          </a:blip>
          <a:srcRect t="9833" b="9833"/>
          <a:stretch>
            <a:fillRect/>
          </a:stretch>
        </p:blipFill>
        <p:spPr>
          <a:xfrm>
            <a:off x="7437166" y="1457325"/>
            <a:ext cx="4285178" cy="45910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9" name="TextBox 59"/>
          <p:cNvSpPr txBox="1"/>
          <p:nvPr/>
        </p:nvSpPr>
        <p:spPr>
          <a:xfrm>
            <a:off x="8628534" y="6229350"/>
            <a:ext cx="2054803" cy="1524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1"/>
          <a:lstStyle/>
          <a:p>
            <a:pPr algn="ctr">
              <a:defRPr/>
            </a:pPr>
            <a:r>
              <a:rPr lang="en-US" sz="1100" b="0" i="0" strike="noStrike">
                <a:solidFill>
                  <a:srgbClr val="9CA3A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GLOBAL ELITE GATHERING</a:t>
            </a:r>
            <a:endParaRPr lang="en-US" sz="11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00000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3" name="AutoShape 3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gradFill>
            <a:gsLst>
              <a:gs pos="0">
                <a:srgbClr val="0F172A">
                  <a:alpha val="100000"/>
                </a:srgbClr>
              </a:gs>
              <a:gs pos="50000">
                <a:srgbClr val="312E81">
                  <a:alpha val="100000"/>
                </a:srgbClr>
              </a:gs>
              <a:gs pos="100000">
                <a:srgbClr val="1E293B">
                  <a:alpha val="100000"/>
                </a:srgbClr>
              </a:gs>
            </a:gsLst>
            <a:lin ang="8100000"/>
          </a:gradFill>
          <a:ln>
            <a:headEnd type="none"/>
            <a:tailEnd type="none"/>
          </a:ln>
        </p:spPr>
      </p:sp>
      <p:sp>
        <p:nvSpPr>
          <p:cNvPr id="4" name="AutoShape 4"/>
          <p:cNvSpPr/>
          <p:nvPr/>
        </p:nvSpPr>
        <p:spPr>
          <a:xfrm>
            <a:off x="457086" y="1343025"/>
            <a:ext cx="11274781" cy="9525"/>
          </a:xfrm>
          <a:prstGeom prst="line">
            <a:avLst/>
          </a:prstGeom>
          <a:ln w="9525">
            <a:solidFill>
              <a:srgbClr val="334155">
                <a:alpha val="100000"/>
              </a:srgbClr>
            </a:solidFill>
            <a:prstDash val="solid"/>
            <a:headEnd type="none"/>
            <a:tailEnd type="none"/>
          </a:ln>
        </p:spPr>
      </p:sp>
      <p:sp>
        <p:nvSpPr>
          <p:cNvPr id="5" name="TextBox 5"/>
          <p:cNvSpPr txBox="1"/>
          <p:nvPr/>
        </p:nvSpPr>
        <p:spPr>
          <a:xfrm>
            <a:off x="457086" y="495300"/>
            <a:ext cx="10665333" cy="1905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400" b="1" i="0" strike="noStrike">
                <a:solidFill>
                  <a:srgbClr val="22D3EE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中华智慧·三大法则</a:t>
            </a:r>
            <a:endParaRPr lang="en-US" sz="1100"/>
          </a:p>
        </p:txBody>
      </p:sp>
      <p:sp>
        <p:nvSpPr>
          <p:cNvPr id="6" name="TextBox 6"/>
          <p:cNvSpPr txBox="1"/>
          <p:nvPr/>
        </p:nvSpPr>
        <p:spPr>
          <a:xfrm>
            <a:off x="457086" y="781050"/>
            <a:ext cx="10665333" cy="39052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2700" b="1" i="0" strike="noStrike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风险控制：稳健发展机制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1274781" y="733425"/>
            <a:ext cx="457086" cy="457200"/>
          </a:xfrm>
          <a:custGeom>
            <a:avLst/>
            <a:gdLst/>
            <a:ahLst/>
            <a:cxnLst/>
            <a:rect l="l" t="t" r="r" b="b"/>
            <a:pathLst>
              <a:path w="9998" h="10000">
                <a:moveTo>
                  <a:pt x="4999" y="0"/>
                </a:moveTo>
                <a:lnTo>
                  <a:pt x="0" y="1818"/>
                </a:lnTo>
                <a:lnTo>
                  <a:pt x="0" y="4545"/>
                </a:lnTo>
                <a:cubicBezTo>
                  <a:pt x="0" y="7068"/>
                  <a:pt x="2133" y="9427"/>
                  <a:pt x="4999" y="10000"/>
                </a:cubicBezTo>
                <a:cubicBezTo>
                  <a:pt x="7865" y="9427"/>
                  <a:pt x="9998" y="7068"/>
                  <a:pt x="9998" y="4545"/>
                </a:cubicBezTo>
                <a:lnTo>
                  <a:pt x="9998" y="1818"/>
                </a:lnTo>
                <a:lnTo>
                  <a:pt x="4999" y="0"/>
                </a:lnTo>
                <a:close/>
                <a:moveTo>
                  <a:pt x="4999" y="2727"/>
                </a:moveTo>
                <a:cubicBezTo>
                  <a:pt x="5777" y="2727"/>
                  <a:pt x="6554" y="3227"/>
                  <a:pt x="6554" y="3864"/>
                </a:cubicBezTo>
                <a:lnTo>
                  <a:pt x="6554" y="4545"/>
                </a:lnTo>
                <a:cubicBezTo>
                  <a:pt x="6888" y="4545"/>
                  <a:pt x="7221" y="4818"/>
                  <a:pt x="7221" y="5091"/>
                </a:cubicBezTo>
                <a:lnTo>
                  <a:pt x="7221" y="6682"/>
                </a:lnTo>
                <a:cubicBezTo>
                  <a:pt x="7221" y="7000"/>
                  <a:pt x="6888" y="7273"/>
                  <a:pt x="6554" y="7273"/>
                </a:cubicBezTo>
                <a:lnTo>
                  <a:pt x="3444" y="7273"/>
                </a:lnTo>
                <a:cubicBezTo>
                  <a:pt x="3110" y="7273"/>
                  <a:pt x="2777" y="7000"/>
                  <a:pt x="2777" y="6727"/>
                </a:cubicBezTo>
                <a:lnTo>
                  <a:pt x="2777" y="5136"/>
                </a:lnTo>
                <a:cubicBezTo>
                  <a:pt x="2777" y="4818"/>
                  <a:pt x="3110" y="4545"/>
                  <a:pt x="3444" y="4545"/>
                </a:cubicBezTo>
                <a:lnTo>
                  <a:pt x="3444" y="3864"/>
                </a:lnTo>
                <a:cubicBezTo>
                  <a:pt x="3444" y="3227"/>
                  <a:pt x="4221" y="2727"/>
                  <a:pt x="4999" y="2727"/>
                </a:cubicBezTo>
                <a:close/>
                <a:moveTo>
                  <a:pt x="4999" y="3182"/>
                </a:moveTo>
                <a:cubicBezTo>
                  <a:pt x="4555" y="3182"/>
                  <a:pt x="4166" y="3500"/>
                  <a:pt x="4166" y="3864"/>
                </a:cubicBezTo>
                <a:lnTo>
                  <a:pt x="4166" y="4545"/>
                </a:lnTo>
                <a:lnTo>
                  <a:pt x="5832" y="4545"/>
                </a:lnTo>
                <a:lnTo>
                  <a:pt x="5832" y="3864"/>
                </a:lnTo>
                <a:cubicBezTo>
                  <a:pt x="5832" y="3500"/>
                  <a:pt x="5443" y="3182"/>
                  <a:pt x="4999" y="3182"/>
                </a:cubicBezTo>
                <a:close/>
              </a:path>
            </a:pathLst>
          </a:custGeom>
          <a:solidFill>
            <a:srgbClr val="475569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8" name="AutoShape 8"/>
          <p:cNvSpPr/>
          <p:nvPr/>
        </p:nvSpPr>
        <p:spPr>
          <a:xfrm>
            <a:off x="457086" y="1581150"/>
            <a:ext cx="6580129" cy="876300"/>
          </a:xfrm>
          <a:prstGeom prst="roundRect">
            <a:avLst>
              <a:gd name="adj" fmla="val 9114"/>
            </a:avLst>
          </a:prstGeom>
          <a:blipFill rotWithShape="1">
            <a:blip r:embed="rId1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9" name="TextBox 9"/>
          <p:cNvSpPr txBox="1"/>
          <p:nvPr/>
        </p:nvSpPr>
        <p:spPr>
          <a:xfrm>
            <a:off x="1028442" y="1771650"/>
            <a:ext cx="5858345" cy="1905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400" b="1" i="0" strike="noStrike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避免过度扩张</a:t>
            </a:r>
            <a:endParaRPr lang="en-US" sz="1100"/>
          </a:p>
        </p:txBody>
      </p:sp>
      <p:sp>
        <p:nvSpPr>
          <p:cNvPr id="10" name="TextBox 10"/>
          <p:cNvSpPr txBox="1"/>
          <p:nvPr/>
        </p:nvSpPr>
        <p:spPr>
          <a:xfrm>
            <a:off x="1028442" y="2047875"/>
            <a:ext cx="5895096" cy="1524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100" b="0" i="0" strike="noStrike">
                <a:solidFill>
                  <a:srgbClr val="D1D5D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采用'项目成功率≥80%'严格筛选机制，坚持质量优先于数量的原则，确保每一步都稳健有力。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457086" y="2567880"/>
            <a:ext cx="6580129" cy="876300"/>
          </a:xfrm>
          <a:prstGeom prst="roundRect">
            <a:avLst>
              <a:gd name="adj" fmla="val 9112"/>
            </a:avLst>
          </a:prstGeom>
          <a:blipFill rotWithShape="1">
            <a:blip r:embed="rId2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12" name="TextBox 12"/>
          <p:cNvSpPr txBox="1"/>
          <p:nvPr/>
        </p:nvSpPr>
        <p:spPr>
          <a:xfrm>
            <a:off x="1028442" y="2758380"/>
            <a:ext cx="5858345" cy="1905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400" b="1" i="0" strike="noStrike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因地制宜</a:t>
            </a:r>
            <a:endParaRPr lang="en-US" sz="1100"/>
          </a:p>
        </p:txBody>
      </p:sp>
      <p:sp>
        <p:nvSpPr>
          <p:cNvPr id="13" name="TextBox 13"/>
          <p:cNvSpPr txBox="1"/>
          <p:nvPr/>
        </p:nvSpPr>
        <p:spPr>
          <a:xfrm>
            <a:off x="1028442" y="3034605"/>
            <a:ext cx="5858345" cy="1524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100" b="0" i="0" strike="noStrike">
                <a:solidFill>
                  <a:srgbClr val="D1D5D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产业园结合当地产业特色，如杭州电商、深圳硬件，避免同质化竞争，打造差异化优势。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457086" y="3554759"/>
            <a:ext cx="6580129" cy="876300"/>
          </a:xfrm>
          <a:prstGeom prst="roundRect">
            <a:avLst>
              <a:gd name="adj" fmla="val 9114"/>
            </a:avLst>
          </a:prstGeom>
          <a:blipFill rotWithShape="1">
            <a:blip r:embed="rId3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15" name="TextBox 15"/>
          <p:cNvSpPr txBox="1"/>
          <p:nvPr/>
        </p:nvSpPr>
        <p:spPr>
          <a:xfrm>
            <a:off x="1028442" y="3745259"/>
            <a:ext cx="5858345" cy="1905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400" b="1" i="0" strike="noStrike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文化适配</a:t>
            </a:r>
            <a:endParaRPr lang="en-US" sz="1100"/>
          </a:p>
        </p:txBody>
      </p:sp>
      <p:sp>
        <p:nvSpPr>
          <p:cNvPr id="16" name="TextBox 16"/>
          <p:cNvSpPr txBox="1"/>
          <p:nvPr/>
        </p:nvSpPr>
        <p:spPr>
          <a:xfrm>
            <a:off x="1028442" y="4021484"/>
            <a:ext cx="5858345" cy="1524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100" b="0" i="0" strike="noStrike">
                <a:solidFill>
                  <a:srgbClr val="D1D5D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全球扩张融入当地文化，海外中心尊重本地工作习惯与法律法规，实现软着陆。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457086" y="4541491"/>
            <a:ext cx="6580129" cy="876300"/>
          </a:xfrm>
          <a:prstGeom prst="roundRect">
            <a:avLst>
              <a:gd name="adj" fmla="val 9112"/>
            </a:avLst>
          </a:prstGeom>
          <a:blipFill rotWithShape="1">
            <a:blip r:embed="rId4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18" name="TextBox 18"/>
          <p:cNvSpPr txBox="1"/>
          <p:nvPr/>
        </p:nvSpPr>
        <p:spPr>
          <a:xfrm>
            <a:off x="1028442" y="4731991"/>
            <a:ext cx="5858345" cy="1905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400" b="1" i="0" strike="noStrike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数字化监控</a:t>
            </a:r>
            <a:endParaRPr lang="en-US" sz="1100"/>
          </a:p>
        </p:txBody>
      </p:sp>
      <p:sp>
        <p:nvSpPr>
          <p:cNvPr id="19" name="TextBox 19"/>
          <p:cNvSpPr txBox="1"/>
          <p:nvPr/>
        </p:nvSpPr>
        <p:spPr>
          <a:xfrm>
            <a:off x="1028442" y="5008216"/>
            <a:ext cx="5858345" cy="1524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100" b="0" i="0" strike="noStrike">
                <a:solidFill>
                  <a:srgbClr val="D1D5D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部署实时运营数据监测系统，智能预警潜在风险，用数据驱动决策。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457086" y="5528370"/>
            <a:ext cx="6580129" cy="876300"/>
          </a:xfrm>
          <a:prstGeom prst="roundRect">
            <a:avLst>
              <a:gd name="adj" fmla="val 9114"/>
            </a:avLst>
          </a:prstGeom>
          <a:blipFill rotWithShape="1">
            <a:blip r:embed="rId5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21" name="TextBox 21"/>
          <p:cNvSpPr txBox="1"/>
          <p:nvPr/>
        </p:nvSpPr>
        <p:spPr>
          <a:xfrm>
            <a:off x="1028442" y="5718870"/>
            <a:ext cx="5858345" cy="1905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400" b="1" i="0" strike="noStrike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应急预案</a:t>
            </a:r>
            <a:endParaRPr lang="en-US" sz="1100"/>
          </a:p>
        </p:txBody>
      </p:sp>
      <p:sp>
        <p:nvSpPr>
          <p:cNvPr id="22" name="TextBox 22"/>
          <p:cNvSpPr txBox="1"/>
          <p:nvPr/>
        </p:nvSpPr>
        <p:spPr>
          <a:xfrm>
            <a:off x="1028442" y="5995095"/>
            <a:ext cx="5858345" cy="1524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100" b="0" i="0" strike="noStrike">
                <a:solidFill>
                  <a:srgbClr val="D1D5D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建立风险储备金与危机应对团队，确保突发情况快速响应，化险为夷。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7343873" y="1581150"/>
            <a:ext cx="4389928" cy="4819650"/>
          </a:xfrm>
          <a:prstGeom prst="roundRect">
            <a:avLst>
              <a:gd name="adj" fmla="val 542"/>
            </a:avLst>
          </a:prstGeom>
          <a:blipFill rotWithShape="1">
            <a:blip r:embed="rId6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pic>
        <p:nvPicPr>
          <p:cNvPr id="24" name="Picture 24"/>
          <p:cNvPicPr>
            <a:picLocks noChangeAspect="1"/>
          </p:cNvPicPr>
          <p:nvPr/>
        </p:nvPicPr>
        <p:blipFill>
          <a:blip r:embed="rId7">
            <a:alphaModFix amt="100000"/>
          </a:blip>
          <a:srcRect t="8805" b="8805"/>
          <a:stretch>
            <a:fillRect/>
          </a:stretch>
        </p:blipFill>
        <p:spPr>
          <a:xfrm>
            <a:off x="7353397" y="1590675"/>
            <a:ext cx="4368947" cy="4800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5" name="AutoShape 25"/>
          <p:cNvSpPr/>
          <p:nvPr/>
        </p:nvSpPr>
        <p:spPr>
          <a:xfrm>
            <a:off x="7353397" y="5934075"/>
            <a:ext cx="4368947" cy="457200"/>
          </a:xfrm>
          <a:prstGeom prst="rect">
            <a:avLst/>
          </a:prstGeom>
          <a:gradFill>
            <a:gsLst>
              <a:gs pos="0">
                <a:srgbClr val="0F172A">
                  <a:alpha val="100000"/>
                </a:srgbClr>
              </a:gs>
              <a:gs pos="100000">
                <a:srgbClr val="0F172A">
                  <a:alpha val="0"/>
                </a:srgbClr>
              </a:gs>
            </a:gsLst>
            <a:lin ang="0"/>
          </a:gradFill>
          <a:ln>
            <a:headEnd type="none"/>
            <a:tailEnd type="none"/>
          </a:ln>
        </p:spPr>
      </p:sp>
      <p:sp>
        <p:nvSpPr>
          <p:cNvPr id="26" name="TextBox 26"/>
          <p:cNvSpPr txBox="1"/>
          <p:nvPr/>
        </p:nvSpPr>
        <p:spPr>
          <a:xfrm>
            <a:off x="7505758" y="6086475"/>
            <a:ext cx="4064224" cy="1524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1"/>
          <a:lstStyle/>
          <a:p>
            <a:pPr algn="ctr">
              <a:defRPr/>
            </a:pPr>
            <a:r>
              <a:rPr lang="en-US" sz="900" b="0" i="0" strike="noStrike">
                <a:solidFill>
                  <a:srgbClr val="9CA3A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稳健发展 · 平衡之道</a:t>
            </a:r>
            <a:endParaRPr lang="en-US" sz="11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00000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3" name="AutoShape 3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F172A">
              <a:alpha val="100000"/>
            </a:srgbClr>
          </a:solidFill>
          <a:ln>
            <a:headEnd type="none"/>
            <a:tailEnd type="none"/>
          </a:ln>
        </p:spPr>
      </p:sp>
      <p:pic>
        <p:nvPicPr>
          <p:cNvPr id="4" name="Picture 4"/>
          <p:cNvPicPr>
            <a:picLocks noChangeAspect="1"/>
          </p:cNvPicPr>
          <p:nvPr/>
        </p:nvPicPr>
        <p:blipFill>
          <a:blip r:embed="rId1">
            <a:alphaModFix amt="100000"/>
          </a:blip>
          <a:srcRect l="427" r="427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AutoShape 5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gradFill>
            <a:gsLst>
              <a:gs pos="0">
                <a:srgbClr val="0F172A">
                  <a:alpha val="90196"/>
                </a:srgbClr>
              </a:gs>
              <a:gs pos="100000">
                <a:srgbClr val="1E293B">
                  <a:alpha val="80000"/>
                </a:srgbClr>
              </a:gs>
            </a:gsLst>
            <a:lin ang="8100000"/>
          </a:gradFill>
          <a:ln>
            <a:headEnd type="none"/>
            <a:tailEnd type="none"/>
          </a:ln>
        </p:spPr>
      </p:sp>
      <p:sp>
        <p:nvSpPr>
          <p:cNvPr id="6" name="TextBox 6"/>
          <p:cNvSpPr txBox="1"/>
          <p:nvPr/>
        </p:nvSpPr>
        <p:spPr>
          <a:xfrm>
            <a:off x="914171" y="904875"/>
            <a:ext cx="10360609" cy="39052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2700" b="1" i="0" strike="noStrike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愿景与使命：</a:t>
            </a:r>
            <a:r>
              <a:rPr sz="2700" b="1" i="0" strike="noStrike">
                <a:solidFill>
                  <a:srgbClr val="22D3EE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百年传奇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914171" y="1371600"/>
            <a:ext cx="914171" cy="38100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22D3EE">
                  <a:alpha val="100000"/>
                </a:srgbClr>
              </a:gs>
              <a:gs pos="100000">
                <a:srgbClr val="A855F7">
                  <a:alpha val="100000"/>
                </a:srgbClr>
              </a:gs>
            </a:gsLst>
            <a:lin ang="5400000"/>
          </a:gradFill>
          <a:ln>
            <a:headEnd type="none"/>
            <a:tailEnd type="none"/>
          </a:ln>
        </p:spPr>
      </p:sp>
      <p:sp>
        <p:nvSpPr>
          <p:cNvPr id="8" name="TextBox 8"/>
          <p:cNvSpPr txBox="1"/>
          <p:nvPr/>
        </p:nvSpPr>
        <p:spPr>
          <a:xfrm>
            <a:off x="914171" y="1590675"/>
            <a:ext cx="10360609" cy="20955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500" b="0" i="0" strike="noStrike">
                <a:solidFill>
                  <a:srgbClr val="D1D5D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用爱开发系统 · 用芯开发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914171" y="2133600"/>
            <a:ext cx="5066033" cy="1724025"/>
          </a:xfrm>
          <a:prstGeom prst="roundRect">
            <a:avLst>
              <a:gd name="adj" fmla="val 3526"/>
            </a:avLst>
          </a:prstGeom>
          <a:blipFill rotWithShape="1">
            <a:blip r:embed="rId2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10" name="AutoShape 10"/>
          <p:cNvSpPr/>
          <p:nvPr/>
        </p:nvSpPr>
        <p:spPr>
          <a:xfrm>
            <a:off x="1152237" y="2371725"/>
            <a:ext cx="380905" cy="381000"/>
          </a:xfrm>
          <a:prstGeom prst="ellipse">
            <a:avLst/>
          </a:prstGeom>
          <a:solidFill>
            <a:srgbClr val="06B6D4">
              <a:alpha val="20000"/>
            </a:srgbClr>
          </a:solidFill>
          <a:ln>
            <a:headEnd type="none"/>
            <a:tailEnd type="none"/>
          </a:ln>
        </p:spPr>
      </p:sp>
      <p:sp>
        <p:nvSpPr>
          <p:cNvPr id="11" name="AutoShape 11"/>
          <p:cNvSpPr/>
          <p:nvPr/>
        </p:nvSpPr>
        <p:spPr>
          <a:xfrm>
            <a:off x="1275883" y="2495475"/>
            <a:ext cx="133466" cy="133499"/>
          </a:xfrm>
          <a:custGeom>
            <a:avLst/>
            <a:gdLst/>
            <a:ahLst/>
            <a:cxnLst/>
            <a:rect l="l" t="t" r="r" b="b"/>
            <a:pathLst>
              <a:path w="9998" h="10000">
                <a:moveTo>
                  <a:pt x="8748" y="5000"/>
                </a:moveTo>
                <a:cubicBezTo>
                  <a:pt x="8748" y="2930"/>
                  <a:pt x="7068" y="1250"/>
                  <a:pt x="4999" y="1250"/>
                </a:cubicBezTo>
                <a:cubicBezTo>
                  <a:pt x="2930" y="1250"/>
                  <a:pt x="1250" y="2930"/>
                  <a:pt x="1250" y="5000"/>
                </a:cubicBezTo>
                <a:cubicBezTo>
                  <a:pt x="1250" y="7070"/>
                  <a:pt x="2930" y="8750"/>
                  <a:pt x="4999" y="8750"/>
                </a:cubicBezTo>
                <a:cubicBezTo>
                  <a:pt x="7068" y="8750"/>
                  <a:pt x="8748" y="7070"/>
                  <a:pt x="8748" y="5000"/>
                </a:cubicBezTo>
                <a:close/>
                <a:moveTo>
                  <a:pt x="0" y="5000"/>
                </a:moveTo>
                <a:cubicBezTo>
                  <a:pt x="0" y="2240"/>
                  <a:pt x="2240" y="0"/>
                  <a:pt x="4999" y="0"/>
                </a:cubicBezTo>
                <a:cubicBezTo>
                  <a:pt x="7758" y="0"/>
                  <a:pt x="9998" y="2240"/>
                  <a:pt x="9998" y="5000"/>
                </a:cubicBezTo>
                <a:cubicBezTo>
                  <a:pt x="9998" y="7760"/>
                  <a:pt x="7758" y="10000"/>
                  <a:pt x="4999" y="10000"/>
                </a:cubicBezTo>
                <a:cubicBezTo>
                  <a:pt x="2240" y="10000"/>
                  <a:pt x="0" y="7760"/>
                  <a:pt x="0" y="5000"/>
                </a:cubicBezTo>
                <a:close/>
                <a:moveTo>
                  <a:pt x="4999" y="6563"/>
                </a:moveTo>
                <a:cubicBezTo>
                  <a:pt x="5861" y="6563"/>
                  <a:pt x="6561" y="5862"/>
                  <a:pt x="6561" y="5000"/>
                </a:cubicBezTo>
                <a:cubicBezTo>
                  <a:pt x="6561" y="4138"/>
                  <a:pt x="5861" y="3438"/>
                  <a:pt x="4999" y="3438"/>
                </a:cubicBezTo>
                <a:cubicBezTo>
                  <a:pt x="4137" y="3438"/>
                  <a:pt x="3437" y="4138"/>
                  <a:pt x="3437" y="5000"/>
                </a:cubicBezTo>
                <a:cubicBezTo>
                  <a:pt x="3437" y="5862"/>
                  <a:pt x="4137" y="6563"/>
                  <a:pt x="4999" y="6563"/>
                </a:cubicBezTo>
                <a:close/>
                <a:moveTo>
                  <a:pt x="4999" y="2188"/>
                </a:moveTo>
                <a:cubicBezTo>
                  <a:pt x="6551" y="2188"/>
                  <a:pt x="7811" y="3448"/>
                  <a:pt x="7811" y="5000"/>
                </a:cubicBezTo>
                <a:cubicBezTo>
                  <a:pt x="7811" y="6552"/>
                  <a:pt x="6551" y="7813"/>
                  <a:pt x="4999" y="7813"/>
                </a:cubicBezTo>
                <a:cubicBezTo>
                  <a:pt x="3447" y="7813"/>
                  <a:pt x="2187" y="6552"/>
                  <a:pt x="2187" y="5000"/>
                </a:cubicBezTo>
                <a:cubicBezTo>
                  <a:pt x="2187" y="3448"/>
                  <a:pt x="3447" y="2188"/>
                  <a:pt x="4999" y="2188"/>
                </a:cubicBezTo>
                <a:close/>
                <a:moveTo>
                  <a:pt x="4374" y="5000"/>
                </a:moveTo>
                <a:cubicBezTo>
                  <a:pt x="4374" y="4655"/>
                  <a:pt x="4654" y="4375"/>
                  <a:pt x="4999" y="4375"/>
                </a:cubicBezTo>
                <a:cubicBezTo>
                  <a:pt x="5344" y="4375"/>
                  <a:pt x="5624" y="4655"/>
                  <a:pt x="5624" y="5000"/>
                </a:cubicBezTo>
                <a:cubicBezTo>
                  <a:pt x="5624" y="5345"/>
                  <a:pt x="5344" y="5625"/>
                  <a:pt x="4999" y="5625"/>
                </a:cubicBezTo>
                <a:cubicBezTo>
                  <a:pt x="4654" y="5625"/>
                  <a:pt x="4374" y="5345"/>
                  <a:pt x="4374" y="5000"/>
                </a:cubicBezTo>
                <a:close/>
              </a:path>
            </a:pathLst>
          </a:custGeom>
          <a:solidFill>
            <a:srgbClr val="22D3EE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12" name="TextBox 12"/>
          <p:cNvSpPr txBox="1"/>
          <p:nvPr/>
        </p:nvSpPr>
        <p:spPr>
          <a:xfrm>
            <a:off x="1647414" y="2428875"/>
            <a:ext cx="552312" cy="25717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800" b="1" i="0" strike="noStrike">
                <a:solidFill>
                  <a:srgbClr val="CFFAFE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使命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1152237" y="2981325"/>
            <a:ext cx="76181" cy="76200"/>
          </a:xfrm>
          <a:prstGeom prst="ellipse">
            <a:avLst/>
          </a:prstGeom>
          <a:solidFill>
            <a:srgbClr val="22D3EE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14" name="TextBox 14"/>
          <p:cNvSpPr txBox="1"/>
          <p:nvPr/>
        </p:nvSpPr>
        <p:spPr>
          <a:xfrm>
            <a:off x="1342690" y="2943225"/>
            <a:ext cx="2971057" cy="1905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400" b="0" i="0" strike="noStrike">
                <a:solidFill>
                  <a:srgbClr val="E5E7E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让每个技术人才都能拥有自己的事业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1152237" y="3412331"/>
            <a:ext cx="76181" cy="76200"/>
          </a:xfrm>
          <a:prstGeom prst="ellipse">
            <a:avLst/>
          </a:prstGeom>
          <a:solidFill>
            <a:srgbClr val="22D3EE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16" name="TextBox 16"/>
          <p:cNvSpPr txBox="1"/>
          <p:nvPr/>
        </p:nvSpPr>
        <p:spPr>
          <a:xfrm>
            <a:off x="1342690" y="3374231"/>
            <a:ext cx="2780604" cy="1905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400" b="0" i="0" strike="noStrike">
                <a:solidFill>
                  <a:srgbClr val="E5E7E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让中国技术通过商业载体走向全球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6208747" y="2133600"/>
            <a:ext cx="5066033" cy="1724025"/>
          </a:xfrm>
          <a:prstGeom prst="roundRect">
            <a:avLst>
              <a:gd name="adj" fmla="val 3526"/>
            </a:avLst>
          </a:prstGeom>
          <a:blipFill rotWithShape="1">
            <a:blip r:embed="rId2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18" name="AutoShape 18"/>
          <p:cNvSpPr/>
          <p:nvPr/>
        </p:nvSpPr>
        <p:spPr>
          <a:xfrm>
            <a:off x="6446813" y="2371725"/>
            <a:ext cx="380905" cy="381000"/>
          </a:xfrm>
          <a:prstGeom prst="ellipse">
            <a:avLst/>
          </a:prstGeom>
          <a:solidFill>
            <a:srgbClr val="A855F7">
              <a:alpha val="20000"/>
            </a:srgbClr>
          </a:solidFill>
          <a:ln>
            <a:headEnd type="none"/>
            <a:tailEnd type="none"/>
          </a:ln>
        </p:spPr>
      </p:sp>
      <p:sp>
        <p:nvSpPr>
          <p:cNvPr id="19" name="AutoShape 19"/>
          <p:cNvSpPr/>
          <p:nvPr/>
        </p:nvSpPr>
        <p:spPr>
          <a:xfrm>
            <a:off x="6570458" y="2502892"/>
            <a:ext cx="133466" cy="118666"/>
          </a:xfrm>
          <a:custGeom>
            <a:avLst/>
            <a:gdLst/>
            <a:ahLst/>
            <a:cxnLst/>
            <a:rect l="l" t="t" r="r" b="b"/>
            <a:pathLst>
              <a:path w="11247" h="10000">
                <a:moveTo>
                  <a:pt x="5624" y="0"/>
                </a:moveTo>
                <a:cubicBezTo>
                  <a:pt x="4033" y="0"/>
                  <a:pt x="2759" y="821"/>
                  <a:pt x="1831" y="1799"/>
                </a:cubicBezTo>
                <a:cubicBezTo>
                  <a:pt x="910" y="2770"/>
                  <a:pt x="293" y="3929"/>
                  <a:pt x="0" y="4725"/>
                </a:cubicBezTo>
                <a:cubicBezTo>
                  <a:pt x="-65" y="4902"/>
                  <a:pt x="-65" y="5098"/>
                  <a:pt x="0" y="5275"/>
                </a:cubicBezTo>
                <a:cubicBezTo>
                  <a:pt x="293" y="6071"/>
                  <a:pt x="910" y="7232"/>
                  <a:pt x="1831" y="8201"/>
                </a:cubicBezTo>
                <a:cubicBezTo>
                  <a:pt x="2759" y="9176"/>
                  <a:pt x="4033" y="10000"/>
                  <a:pt x="5624" y="10000"/>
                </a:cubicBezTo>
                <a:cubicBezTo>
                  <a:pt x="7214" y="10000"/>
                  <a:pt x="8488" y="9179"/>
                  <a:pt x="9416" y="8201"/>
                </a:cubicBezTo>
                <a:cubicBezTo>
                  <a:pt x="10337" y="7230"/>
                  <a:pt x="10954" y="6071"/>
                  <a:pt x="11247" y="5275"/>
                </a:cubicBezTo>
                <a:cubicBezTo>
                  <a:pt x="11312" y="5098"/>
                  <a:pt x="11312" y="4902"/>
                  <a:pt x="11247" y="4725"/>
                </a:cubicBezTo>
                <a:cubicBezTo>
                  <a:pt x="10954" y="3929"/>
                  <a:pt x="10337" y="2768"/>
                  <a:pt x="9416" y="1799"/>
                </a:cubicBezTo>
                <a:cubicBezTo>
                  <a:pt x="8488" y="824"/>
                  <a:pt x="7214" y="0"/>
                  <a:pt x="5624" y="0"/>
                </a:cubicBezTo>
                <a:close/>
                <a:moveTo>
                  <a:pt x="2788" y="5000"/>
                </a:moveTo>
                <a:cubicBezTo>
                  <a:pt x="2788" y="3226"/>
                  <a:pt x="4059" y="1786"/>
                  <a:pt x="5624" y="1786"/>
                </a:cubicBezTo>
                <a:cubicBezTo>
                  <a:pt x="7188" y="1786"/>
                  <a:pt x="8459" y="3226"/>
                  <a:pt x="8459" y="5000"/>
                </a:cubicBezTo>
                <a:cubicBezTo>
                  <a:pt x="8459" y="6774"/>
                  <a:pt x="7188" y="8214"/>
                  <a:pt x="5624" y="8214"/>
                </a:cubicBezTo>
                <a:cubicBezTo>
                  <a:pt x="4059" y="8214"/>
                  <a:pt x="2788" y="6774"/>
                  <a:pt x="2788" y="5000"/>
                </a:cubicBezTo>
                <a:close/>
                <a:moveTo>
                  <a:pt x="5624" y="3571"/>
                </a:moveTo>
                <a:cubicBezTo>
                  <a:pt x="5624" y="4359"/>
                  <a:pt x="5058" y="5000"/>
                  <a:pt x="4363" y="5000"/>
                </a:cubicBezTo>
                <a:cubicBezTo>
                  <a:pt x="4137" y="5000"/>
                  <a:pt x="3924" y="4933"/>
                  <a:pt x="3739" y="4813"/>
                </a:cubicBezTo>
                <a:cubicBezTo>
                  <a:pt x="3719" y="5056"/>
                  <a:pt x="3737" y="5306"/>
                  <a:pt x="3796" y="5554"/>
                </a:cubicBezTo>
                <a:cubicBezTo>
                  <a:pt x="4066" y="6696"/>
                  <a:pt x="5104" y="7375"/>
                  <a:pt x="6112" y="7069"/>
                </a:cubicBezTo>
                <a:cubicBezTo>
                  <a:pt x="7120" y="6763"/>
                  <a:pt x="7719" y="5588"/>
                  <a:pt x="7449" y="4444"/>
                </a:cubicBezTo>
                <a:cubicBezTo>
                  <a:pt x="7209" y="3424"/>
                  <a:pt x="6356" y="2775"/>
                  <a:pt x="5458" y="2864"/>
                </a:cubicBezTo>
                <a:cubicBezTo>
                  <a:pt x="5562" y="3071"/>
                  <a:pt x="5624" y="3313"/>
                  <a:pt x="5624" y="3571"/>
                </a:cubicBezTo>
                <a:close/>
              </a:path>
            </a:pathLst>
          </a:custGeom>
          <a:solidFill>
            <a:srgbClr val="C084FC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20" name="TextBox 20"/>
          <p:cNvSpPr txBox="1"/>
          <p:nvPr/>
        </p:nvSpPr>
        <p:spPr>
          <a:xfrm>
            <a:off x="6941989" y="2428875"/>
            <a:ext cx="552312" cy="25717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800" b="1" i="0" strike="noStrike">
                <a:solidFill>
                  <a:srgbClr val="F3E8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愿景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6446813" y="2981325"/>
            <a:ext cx="76181" cy="76200"/>
          </a:xfrm>
          <a:prstGeom prst="ellipse">
            <a:avLst/>
          </a:prstGeom>
          <a:solidFill>
            <a:srgbClr val="C084FC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22" name="TextBox 22"/>
          <p:cNvSpPr txBox="1"/>
          <p:nvPr/>
        </p:nvSpPr>
        <p:spPr>
          <a:xfrm>
            <a:off x="6637265" y="2943225"/>
            <a:ext cx="2971057" cy="1905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400" b="0" i="0" strike="noStrike">
                <a:solidFill>
                  <a:srgbClr val="E5E7E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成为全球最具影响力的技术生态平台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6446813" y="3412331"/>
            <a:ext cx="76181" cy="76200"/>
          </a:xfrm>
          <a:prstGeom prst="ellipse">
            <a:avLst/>
          </a:prstGeom>
          <a:solidFill>
            <a:srgbClr val="C084FC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24" name="TextBox 24"/>
          <p:cNvSpPr txBox="1"/>
          <p:nvPr/>
        </p:nvSpPr>
        <p:spPr>
          <a:xfrm>
            <a:off x="6637265" y="3374231"/>
            <a:ext cx="2037841" cy="1905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400" b="0" i="0" strike="noStrike">
                <a:solidFill>
                  <a:srgbClr val="E5E7E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市值百万亿跨国集团公司</a:t>
            </a:r>
            <a:endParaRPr lang="en-US" sz="1100"/>
          </a:p>
        </p:txBody>
      </p:sp>
      <p:sp>
        <p:nvSpPr>
          <p:cNvPr id="25" name="AutoShape 25"/>
          <p:cNvSpPr/>
          <p:nvPr/>
        </p:nvSpPr>
        <p:spPr>
          <a:xfrm>
            <a:off x="914171" y="4081462"/>
            <a:ext cx="5066033" cy="1866900"/>
          </a:xfrm>
          <a:prstGeom prst="roundRect">
            <a:avLst>
              <a:gd name="adj" fmla="val 3006"/>
            </a:avLst>
          </a:prstGeom>
          <a:blipFill rotWithShape="1">
            <a:blip r:embed="rId3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26" name="AutoShape 26"/>
          <p:cNvSpPr/>
          <p:nvPr/>
        </p:nvSpPr>
        <p:spPr>
          <a:xfrm>
            <a:off x="1152237" y="4319588"/>
            <a:ext cx="380905" cy="381000"/>
          </a:xfrm>
          <a:prstGeom prst="ellipse">
            <a:avLst/>
          </a:prstGeom>
          <a:solidFill>
            <a:srgbClr val="10B981">
              <a:alpha val="20000"/>
            </a:srgbClr>
          </a:solidFill>
          <a:ln>
            <a:headEnd type="none"/>
            <a:tailEnd type="none"/>
          </a:ln>
        </p:spPr>
      </p:sp>
      <p:sp>
        <p:nvSpPr>
          <p:cNvPr id="27" name="AutoShape 27"/>
          <p:cNvSpPr/>
          <p:nvPr/>
        </p:nvSpPr>
        <p:spPr>
          <a:xfrm>
            <a:off x="1275883" y="4433802"/>
            <a:ext cx="133466" cy="152570"/>
          </a:xfrm>
          <a:custGeom>
            <a:avLst/>
            <a:gdLst/>
            <a:ahLst/>
            <a:cxnLst/>
            <a:rect l="l" t="t" r="r" b="b"/>
            <a:pathLst>
              <a:path w="8748" h="10000">
                <a:moveTo>
                  <a:pt x="625" y="0"/>
                </a:moveTo>
                <a:cubicBezTo>
                  <a:pt x="970" y="0"/>
                  <a:pt x="1250" y="279"/>
                  <a:pt x="1250" y="625"/>
                </a:cubicBezTo>
                <a:lnTo>
                  <a:pt x="1250" y="938"/>
                </a:lnTo>
                <a:lnTo>
                  <a:pt x="2597" y="602"/>
                </a:lnTo>
                <a:cubicBezTo>
                  <a:pt x="3341" y="416"/>
                  <a:pt x="4126" y="502"/>
                  <a:pt x="4813" y="846"/>
                </a:cubicBezTo>
                <a:cubicBezTo>
                  <a:pt x="5717" y="1299"/>
                  <a:pt x="6782" y="1299"/>
                  <a:pt x="7686" y="846"/>
                </a:cubicBezTo>
                <a:lnTo>
                  <a:pt x="7873" y="752"/>
                </a:lnTo>
                <a:cubicBezTo>
                  <a:pt x="8275" y="549"/>
                  <a:pt x="8748" y="842"/>
                  <a:pt x="8748" y="1291"/>
                </a:cubicBezTo>
                <a:lnTo>
                  <a:pt x="8748" y="6754"/>
                </a:lnTo>
                <a:cubicBezTo>
                  <a:pt x="8748" y="7014"/>
                  <a:pt x="8586" y="7248"/>
                  <a:pt x="8342" y="7340"/>
                </a:cubicBezTo>
                <a:lnTo>
                  <a:pt x="7664" y="7594"/>
                </a:lnTo>
                <a:cubicBezTo>
                  <a:pt x="6762" y="7932"/>
                  <a:pt x="5758" y="7879"/>
                  <a:pt x="4897" y="7449"/>
                </a:cubicBezTo>
                <a:cubicBezTo>
                  <a:pt x="4157" y="7078"/>
                  <a:pt x="3308" y="6986"/>
                  <a:pt x="2505" y="7188"/>
                </a:cubicBezTo>
                <a:lnTo>
                  <a:pt x="1250" y="7500"/>
                </a:lnTo>
                <a:lnTo>
                  <a:pt x="1250" y="9375"/>
                </a:lnTo>
                <a:cubicBezTo>
                  <a:pt x="1250" y="9721"/>
                  <a:pt x="970" y="10000"/>
                  <a:pt x="625" y="10000"/>
                </a:cubicBezTo>
                <a:cubicBezTo>
                  <a:pt x="280" y="10000"/>
                  <a:pt x="0" y="9720"/>
                  <a:pt x="0" y="9375"/>
                </a:cubicBezTo>
                <a:lnTo>
                  <a:pt x="0" y="625"/>
                </a:lnTo>
                <a:cubicBezTo>
                  <a:pt x="0" y="279"/>
                  <a:pt x="279" y="0"/>
                  <a:pt x="625" y="0"/>
                </a:cubicBezTo>
                <a:close/>
                <a:moveTo>
                  <a:pt x="1250" y="3654"/>
                </a:moveTo>
                <a:lnTo>
                  <a:pt x="2499" y="3383"/>
                </a:lnTo>
                <a:lnTo>
                  <a:pt x="2499" y="4662"/>
                </a:lnTo>
                <a:lnTo>
                  <a:pt x="1250" y="4934"/>
                </a:lnTo>
                <a:lnTo>
                  <a:pt x="1250" y="6213"/>
                </a:lnTo>
                <a:lnTo>
                  <a:pt x="2203" y="5975"/>
                </a:lnTo>
                <a:cubicBezTo>
                  <a:pt x="2302" y="5949"/>
                  <a:pt x="2400" y="5928"/>
                  <a:pt x="2499" y="5910"/>
                </a:cubicBezTo>
                <a:lnTo>
                  <a:pt x="2499" y="4662"/>
                </a:lnTo>
                <a:lnTo>
                  <a:pt x="3259" y="4498"/>
                </a:lnTo>
                <a:cubicBezTo>
                  <a:pt x="3421" y="4463"/>
                  <a:pt x="3585" y="4449"/>
                  <a:pt x="3749" y="4457"/>
                </a:cubicBezTo>
                <a:lnTo>
                  <a:pt x="3749" y="3207"/>
                </a:lnTo>
                <a:cubicBezTo>
                  <a:pt x="4015" y="3215"/>
                  <a:pt x="4280" y="3258"/>
                  <a:pt x="4538" y="3332"/>
                </a:cubicBezTo>
                <a:lnTo>
                  <a:pt x="4999" y="3467"/>
                </a:lnTo>
                <a:lnTo>
                  <a:pt x="4999" y="4770"/>
                </a:lnTo>
                <a:lnTo>
                  <a:pt x="4185" y="4529"/>
                </a:lnTo>
                <a:cubicBezTo>
                  <a:pt x="4042" y="4488"/>
                  <a:pt x="3896" y="4463"/>
                  <a:pt x="3749" y="4455"/>
                </a:cubicBezTo>
                <a:lnTo>
                  <a:pt x="3749" y="5850"/>
                </a:lnTo>
                <a:cubicBezTo>
                  <a:pt x="4175" y="5887"/>
                  <a:pt x="4595" y="5980"/>
                  <a:pt x="4999" y="6131"/>
                </a:cubicBezTo>
                <a:lnTo>
                  <a:pt x="4999" y="4768"/>
                </a:lnTo>
                <a:lnTo>
                  <a:pt x="5442" y="4898"/>
                </a:lnTo>
                <a:cubicBezTo>
                  <a:pt x="5706" y="4977"/>
                  <a:pt x="5975" y="5023"/>
                  <a:pt x="6249" y="5043"/>
                </a:cubicBezTo>
                <a:lnTo>
                  <a:pt x="6249" y="3789"/>
                </a:lnTo>
                <a:cubicBezTo>
                  <a:pt x="6096" y="3773"/>
                  <a:pt x="5944" y="3744"/>
                  <a:pt x="5796" y="3701"/>
                </a:cubicBezTo>
                <a:lnTo>
                  <a:pt x="4999" y="3467"/>
                </a:lnTo>
                <a:lnTo>
                  <a:pt x="4999" y="2256"/>
                </a:lnTo>
                <a:cubicBezTo>
                  <a:pt x="4745" y="2182"/>
                  <a:pt x="4495" y="2084"/>
                  <a:pt x="4253" y="1963"/>
                </a:cubicBezTo>
                <a:cubicBezTo>
                  <a:pt x="4093" y="1883"/>
                  <a:pt x="3923" y="1826"/>
                  <a:pt x="3749" y="1791"/>
                </a:cubicBezTo>
                <a:lnTo>
                  <a:pt x="3749" y="3205"/>
                </a:lnTo>
                <a:cubicBezTo>
                  <a:pt x="3495" y="3197"/>
                  <a:pt x="3241" y="3221"/>
                  <a:pt x="2993" y="3275"/>
                </a:cubicBezTo>
                <a:lnTo>
                  <a:pt x="2499" y="3383"/>
                </a:lnTo>
                <a:lnTo>
                  <a:pt x="2499" y="1914"/>
                </a:lnTo>
                <a:lnTo>
                  <a:pt x="1250" y="2227"/>
                </a:lnTo>
                <a:lnTo>
                  <a:pt x="1250" y="3654"/>
                </a:lnTo>
                <a:close/>
                <a:moveTo>
                  <a:pt x="6249" y="6557"/>
                </a:moveTo>
                <a:cubicBezTo>
                  <a:pt x="6577" y="6586"/>
                  <a:pt x="6911" y="6543"/>
                  <a:pt x="7225" y="6424"/>
                </a:cubicBezTo>
                <a:lnTo>
                  <a:pt x="7498" y="6322"/>
                </a:lnTo>
                <a:lnTo>
                  <a:pt x="7498" y="4922"/>
                </a:lnTo>
                <a:lnTo>
                  <a:pt x="7344" y="4957"/>
                </a:lnTo>
                <a:cubicBezTo>
                  <a:pt x="6985" y="5041"/>
                  <a:pt x="6616" y="5068"/>
                  <a:pt x="6249" y="5045"/>
                </a:cubicBezTo>
                <a:lnTo>
                  <a:pt x="6249" y="6557"/>
                </a:lnTo>
                <a:close/>
                <a:moveTo>
                  <a:pt x="7498" y="3639"/>
                </a:moveTo>
                <a:lnTo>
                  <a:pt x="7498" y="2256"/>
                </a:lnTo>
                <a:cubicBezTo>
                  <a:pt x="7090" y="2375"/>
                  <a:pt x="6670" y="2434"/>
                  <a:pt x="6249" y="2434"/>
                </a:cubicBezTo>
                <a:lnTo>
                  <a:pt x="6249" y="3789"/>
                </a:lnTo>
                <a:cubicBezTo>
                  <a:pt x="6520" y="3816"/>
                  <a:pt x="6795" y="3799"/>
                  <a:pt x="7063" y="3738"/>
                </a:cubicBezTo>
                <a:lnTo>
                  <a:pt x="7498" y="3637"/>
                </a:lnTo>
                <a:close/>
              </a:path>
            </a:pathLst>
          </a:custGeom>
          <a:solidFill>
            <a:srgbClr val="34D399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28" name="TextBox 28"/>
          <p:cNvSpPr txBox="1"/>
          <p:nvPr/>
        </p:nvSpPr>
        <p:spPr>
          <a:xfrm>
            <a:off x="1647414" y="4376738"/>
            <a:ext cx="552312" cy="25717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800" b="1" i="0" strike="noStrike">
                <a:solidFill>
                  <a:srgbClr val="D1FAE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目标</a:t>
            </a:r>
            <a:endParaRPr lang="en-US" sz="1100"/>
          </a:p>
        </p:txBody>
      </p:sp>
      <p:sp>
        <p:nvSpPr>
          <p:cNvPr id="29" name="TextBox 29"/>
          <p:cNvSpPr txBox="1"/>
          <p:nvPr/>
        </p:nvSpPr>
        <p:spPr>
          <a:xfrm>
            <a:off x="1152237" y="4793456"/>
            <a:ext cx="307105" cy="20955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500" b="1" i="0" strike="noStrike">
                <a:solidFill>
                  <a:srgbClr val="34D39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01</a:t>
            </a:r>
            <a:endParaRPr lang="en-US" sz="1100"/>
          </a:p>
        </p:txBody>
      </p:sp>
      <p:sp>
        <p:nvSpPr>
          <p:cNvPr id="30" name="TextBox 30"/>
          <p:cNvSpPr txBox="1"/>
          <p:nvPr/>
        </p:nvSpPr>
        <p:spPr>
          <a:xfrm>
            <a:off x="1440296" y="4802981"/>
            <a:ext cx="1790550" cy="1905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400" b="0" i="0" strike="noStrike">
                <a:solidFill>
                  <a:srgbClr val="E5E7E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孵化 10 万个百年项目</a:t>
            </a:r>
            <a:endParaRPr lang="en-US" sz="1100"/>
          </a:p>
        </p:txBody>
      </p:sp>
      <p:sp>
        <p:nvSpPr>
          <p:cNvPr id="31" name="TextBox 31"/>
          <p:cNvSpPr txBox="1"/>
          <p:nvPr/>
        </p:nvSpPr>
        <p:spPr>
          <a:xfrm>
            <a:off x="1152237" y="5174456"/>
            <a:ext cx="307105" cy="20955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500" b="1" i="0" strike="noStrike">
                <a:solidFill>
                  <a:srgbClr val="34D39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02</a:t>
            </a:r>
            <a:endParaRPr lang="en-US" sz="1100"/>
          </a:p>
        </p:txBody>
      </p:sp>
      <p:sp>
        <p:nvSpPr>
          <p:cNvPr id="32" name="TextBox 32"/>
          <p:cNvSpPr txBox="1"/>
          <p:nvPr/>
        </p:nvSpPr>
        <p:spPr>
          <a:xfrm>
            <a:off x="1440296" y="5183981"/>
            <a:ext cx="1504723" cy="1905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400" b="0" i="0" strike="noStrike">
                <a:solidFill>
                  <a:srgbClr val="E5E7E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影响 1 亿技术人才</a:t>
            </a:r>
            <a:endParaRPr lang="en-US" sz="1100"/>
          </a:p>
        </p:txBody>
      </p:sp>
      <p:sp>
        <p:nvSpPr>
          <p:cNvPr id="33" name="TextBox 33"/>
          <p:cNvSpPr txBox="1"/>
          <p:nvPr/>
        </p:nvSpPr>
        <p:spPr>
          <a:xfrm>
            <a:off x="1152237" y="5555456"/>
            <a:ext cx="307105" cy="20955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500" b="1" i="0" strike="noStrike">
                <a:solidFill>
                  <a:srgbClr val="34D39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03</a:t>
            </a:r>
            <a:endParaRPr lang="en-US" sz="1100"/>
          </a:p>
        </p:txBody>
      </p:sp>
      <p:sp>
        <p:nvSpPr>
          <p:cNvPr id="34" name="TextBox 34"/>
          <p:cNvSpPr txBox="1"/>
          <p:nvPr/>
        </p:nvSpPr>
        <p:spPr>
          <a:xfrm>
            <a:off x="1440296" y="5564981"/>
            <a:ext cx="1819266" cy="1905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400" b="0" i="0" strike="noStrike">
                <a:solidFill>
                  <a:srgbClr val="E5E7E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创造 1000 万就业机会</a:t>
            </a:r>
            <a:endParaRPr lang="en-US" sz="1100"/>
          </a:p>
        </p:txBody>
      </p:sp>
      <p:sp>
        <p:nvSpPr>
          <p:cNvPr id="35" name="AutoShape 35"/>
          <p:cNvSpPr/>
          <p:nvPr/>
        </p:nvSpPr>
        <p:spPr>
          <a:xfrm>
            <a:off x="6208747" y="4081462"/>
            <a:ext cx="5066033" cy="1866900"/>
          </a:xfrm>
          <a:prstGeom prst="roundRect">
            <a:avLst>
              <a:gd name="adj" fmla="val 3006"/>
            </a:avLst>
          </a:prstGeom>
          <a:blipFill rotWithShape="1">
            <a:blip r:embed="rId3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36" name="AutoShape 36"/>
          <p:cNvSpPr/>
          <p:nvPr/>
        </p:nvSpPr>
        <p:spPr>
          <a:xfrm>
            <a:off x="6446813" y="4319588"/>
            <a:ext cx="380905" cy="381000"/>
          </a:xfrm>
          <a:prstGeom prst="ellipse">
            <a:avLst/>
          </a:prstGeom>
          <a:solidFill>
            <a:srgbClr val="F59E0B">
              <a:alpha val="20000"/>
            </a:srgbClr>
          </a:solidFill>
          <a:ln>
            <a:headEnd type="none"/>
            <a:tailEnd type="none"/>
          </a:ln>
        </p:spPr>
      </p:sp>
      <p:sp>
        <p:nvSpPr>
          <p:cNvPr id="37" name="AutoShape 37"/>
          <p:cNvSpPr/>
          <p:nvPr/>
        </p:nvSpPr>
        <p:spPr>
          <a:xfrm>
            <a:off x="6570458" y="4443338"/>
            <a:ext cx="133466" cy="133499"/>
          </a:xfrm>
          <a:custGeom>
            <a:avLst/>
            <a:gdLst/>
            <a:ahLst/>
            <a:cxnLst/>
            <a:rect l="l" t="t" r="r" b="b"/>
            <a:pathLst>
              <a:path w="9998" h="10000">
                <a:moveTo>
                  <a:pt x="2228" y="215"/>
                </a:moveTo>
                <a:cubicBezTo>
                  <a:pt x="2317" y="81"/>
                  <a:pt x="2461" y="0"/>
                  <a:pt x="2612" y="0"/>
                </a:cubicBezTo>
                <a:lnTo>
                  <a:pt x="7386" y="0"/>
                </a:lnTo>
                <a:cubicBezTo>
                  <a:pt x="7537" y="0"/>
                  <a:pt x="7681" y="79"/>
                  <a:pt x="7770" y="215"/>
                </a:cubicBezTo>
                <a:lnTo>
                  <a:pt x="9998" y="3547"/>
                </a:lnTo>
                <a:cubicBezTo>
                  <a:pt x="10133" y="3749"/>
                  <a:pt x="10119" y="4028"/>
                  <a:pt x="9968" y="4214"/>
                </a:cubicBezTo>
                <a:lnTo>
                  <a:pt x="5353" y="9827"/>
                </a:lnTo>
                <a:cubicBezTo>
                  <a:pt x="5264" y="9936"/>
                  <a:pt x="5134" y="10000"/>
                  <a:pt x="4999" y="10000"/>
                </a:cubicBezTo>
                <a:cubicBezTo>
                  <a:pt x="4864" y="10000"/>
                  <a:pt x="4735" y="9937"/>
                  <a:pt x="4645" y="9827"/>
                </a:cubicBezTo>
                <a:lnTo>
                  <a:pt x="30" y="4214"/>
                </a:lnTo>
                <a:cubicBezTo>
                  <a:pt x="-123" y="4028"/>
                  <a:pt x="-135" y="3749"/>
                  <a:pt x="0" y="3547"/>
                </a:cubicBezTo>
                <a:lnTo>
                  <a:pt x="2228" y="215"/>
                </a:lnTo>
                <a:close/>
                <a:moveTo>
                  <a:pt x="2994" y="1087"/>
                </a:moveTo>
                <a:cubicBezTo>
                  <a:pt x="2928" y="1142"/>
                  <a:pt x="2910" y="1241"/>
                  <a:pt x="2952" y="1318"/>
                </a:cubicBezTo>
                <a:lnTo>
                  <a:pt x="4094" y="3416"/>
                </a:lnTo>
                <a:lnTo>
                  <a:pt x="1166" y="3683"/>
                </a:lnTo>
                <a:cubicBezTo>
                  <a:pt x="1084" y="3690"/>
                  <a:pt x="1020" y="3767"/>
                  <a:pt x="1020" y="3859"/>
                </a:cubicBezTo>
                <a:cubicBezTo>
                  <a:pt x="1020" y="3950"/>
                  <a:pt x="1083" y="4026"/>
                  <a:pt x="1166" y="4034"/>
                </a:cubicBezTo>
                <a:lnTo>
                  <a:pt x="4985" y="4385"/>
                </a:lnTo>
                <a:cubicBezTo>
                  <a:pt x="4993" y="4385"/>
                  <a:pt x="5003" y="4385"/>
                  <a:pt x="5011" y="4385"/>
                </a:cubicBezTo>
                <a:lnTo>
                  <a:pt x="8830" y="4034"/>
                </a:lnTo>
                <a:cubicBezTo>
                  <a:pt x="8912" y="4028"/>
                  <a:pt x="8976" y="3951"/>
                  <a:pt x="8976" y="3859"/>
                </a:cubicBezTo>
                <a:cubicBezTo>
                  <a:pt x="8976" y="3768"/>
                  <a:pt x="8913" y="3692"/>
                  <a:pt x="8830" y="3683"/>
                </a:cubicBezTo>
                <a:lnTo>
                  <a:pt x="5902" y="3414"/>
                </a:lnTo>
                <a:lnTo>
                  <a:pt x="7044" y="1318"/>
                </a:lnTo>
                <a:cubicBezTo>
                  <a:pt x="7086" y="1241"/>
                  <a:pt x="7068" y="1140"/>
                  <a:pt x="7002" y="1087"/>
                </a:cubicBezTo>
                <a:cubicBezTo>
                  <a:pt x="6937" y="1034"/>
                  <a:pt x="6845" y="1043"/>
                  <a:pt x="6789" y="1109"/>
                </a:cubicBezTo>
                <a:lnTo>
                  <a:pt x="4999" y="3249"/>
                </a:lnTo>
                <a:lnTo>
                  <a:pt x="3207" y="1109"/>
                </a:lnTo>
                <a:cubicBezTo>
                  <a:pt x="3151" y="1044"/>
                  <a:pt x="3059" y="1035"/>
                  <a:pt x="2994" y="1087"/>
                </a:cubicBezTo>
                <a:close/>
              </a:path>
            </a:pathLst>
          </a:custGeom>
          <a:solidFill>
            <a:srgbClr val="FBBF24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38" name="TextBox 38"/>
          <p:cNvSpPr txBox="1"/>
          <p:nvPr/>
        </p:nvSpPr>
        <p:spPr>
          <a:xfrm>
            <a:off x="6941989" y="4376738"/>
            <a:ext cx="780854" cy="25717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800" b="1" i="0" strike="noStrike">
                <a:solidFill>
                  <a:srgbClr val="FEF3C7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价值观</a:t>
            </a:r>
            <a:endParaRPr lang="en-US" sz="1100"/>
          </a:p>
        </p:txBody>
      </p:sp>
      <p:sp>
        <p:nvSpPr>
          <p:cNvPr id="39" name="AutoShape 39"/>
          <p:cNvSpPr/>
          <p:nvPr/>
        </p:nvSpPr>
        <p:spPr>
          <a:xfrm>
            <a:off x="6446813" y="4479131"/>
            <a:ext cx="2237815" cy="742950"/>
          </a:xfrm>
          <a:prstGeom prst="roundRect">
            <a:avLst>
              <a:gd name="adj" fmla="val 12623"/>
            </a:avLst>
          </a:prstGeom>
          <a:blipFill rotWithShape="1">
            <a:blip r:embed="rId4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40" name="TextBox 40"/>
          <p:cNvSpPr txBox="1"/>
          <p:nvPr/>
        </p:nvSpPr>
        <p:spPr>
          <a:xfrm>
            <a:off x="7394313" y="4641056"/>
            <a:ext cx="438041" cy="1905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1"/>
          <a:lstStyle/>
          <a:p>
            <a:pPr algn="ctr">
              <a:defRPr/>
            </a:pPr>
            <a:r>
              <a:rPr lang="en-US" sz="1400" b="1" i="0" strike="noStrike">
                <a:solidFill>
                  <a:srgbClr val="FBBF24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创新</a:t>
            </a:r>
            <a:endParaRPr lang="en-US" sz="1100"/>
          </a:p>
        </p:txBody>
      </p:sp>
      <p:sp>
        <p:nvSpPr>
          <p:cNvPr id="41" name="TextBox 41"/>
          <p:cNvSpPr txBox="1"/>
          <p:nvPr/>
        </p:nvSpPr>
        <p:spPr>
          <a:xfrm>
            <a:off x="7299088" y="4926806"/>
            <a:ext cx="628493" cy="1524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1"/>
          <a:lstStyle/>
          <a:p>
            <a:pPr algn="ctr">
              <a:defRPr/>
            </a:pPr>
            <a:r>
              <a:rPr lang="en-US" sz="1100" b="0" i="0" strike="noStrike">
                <a:solidFill>
                  <a:srgbClr val="9CA3A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离火之心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8798899" y="4479131"/>
            <a:ext cx="2237815" cy="742950"/>
          </a:xfrm>
          <a:prstGeom prst="roundRect">
            <a:avLst>
              <a:gd name="adj" fmla="val 12623"/>
            </a:avLst>
          </a:prstGeom>
          <a:blipFill rotWithShape="1">
            <a:blip r:embed="rId4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43" name="TextBox 43"/>
          <p:cNvSpPr txBox="1"/>
          <p:nvPr/>
        </p:nvSpPr>
        <p:spPr>
          <a:xfrm>
            <a:off x="9746400" y="4641056"/>
            <a:ext cx="438041" cy="1905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1"/>
          <a:lstStyle/>
          <a:p>
            <a:pPr algn="ctr">
              <a:defRPr/>
            </a:pPr>
            <a:r>
              <a:rPr lang="en-US" sz="1400" b="1" i="0" strike="noStrike">
                <a:solidFill>
                  <a:srgbClr val="FBBF24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包容</a:t>
            </a:r>
            <a:endParaRPr lang="en-US" sz="1100"/>
          </a:p>
        </p:txBody>
      </p:sp>
      <p:sp>
        <p:nvSpPr>
          <p:cNvPr id="44" name="TextBox 44"/>
          <p:cNvSpPr txBox="1"/>
          <p:nvPr/>
        </p:nvSpPr>
        <p:spPr>
          <a:xfrm>
            <a:off x="9651174" y="4926806"/>
            <a:ext cx="628493" cy="1524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1"/>
          <a:lstStyle/>
          <a:p>
            <a:pPr algn="ctr">
              <a:defRPr/>
            </a:pPr>
            <a:r>
              <a:rPr lang="en-US" sz="1100" b="0" i="0" strike="noStrike">
                <a:solidFill>
                  <a:srgbClr val="9CA3A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坤土之德</a:t>
            </a:r>
            <a:endParaRPr lang="en-US" sz="1100"/>
          </a:p>
        </p:txBody>
      </p:sp>
      <p:sp>
        <p:nvSpPr>
          <p:cNvPr id="45" name="AutoShape 45"/>
          <p:cNvSpPr/>
          <p:nvPr/>
        </p:nvSpPr>
        <p:spPr>
          <a:xfrm>
            <a:off x="6446813" y="5336381"/>
            <a:ext cx="2237815" cy="742950"/>
          </a:xfrm>
          <a:prstGeom prst="roundRect">
            <a:avLst>
              <a:gd name="adj" fmla="val 12623"/>
            </a:avLst>
          </a:prstGeom>
          <a:blipFill rotWithShape="1">
            <a:blip r:embed="rId4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46" name="TextBox 46"/>
          <p:cNvSpPr txBox="1"/>
          <p:nvPr/>
        </p:nvSpPr>
        <p:spPr>
          <a:xfrm>
            <a:off x="7394313" y="5498306"/>
            <a:ext cx="438041" cy="1905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1"/>
          <a:lstStyle/>
          <a:p>
            <a:pPr algn="ctr">
              <a:defRPr/>
            </a:pPr>
            <a:r>
              <a:rPr lang="en-US" sz="1400" b="1" i="0" strike="noStrike">
                <a:solidFill>
                  <a:srgbClr val="FBBF24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卓越</a:t>
            </a:r>
            <a:endParaRPr lang="en-US" sz="1100"/>
          </a:p>
        </p:txBody>
      </p:sp>
      <p:sp>
        <p:nvSpPr>
          <p:cNvPr id="47" name="TextBox 47"/>
          <p:cNvSpPr txBox="1"/>
          <p:nvPr/>
        </p:nvSpPr>
        <p:spPr>
          <a:xfrm>
            <a:off x="7299088" y="5784056"/>
            <a:ext cx="628493" cy="1524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1"/>
          <a:lstStyle/>
          <a:p>
            <a:pPr algn="ctr">
              <a:defRPr/>
            </a:pPr>
            <a:r>
              <a:rPr lang="en-US" sz="1100" b="0" i="0" strike="noStrike">
                <a:solidFill>
                  <a:srgbClr val="9CA3A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乾金之志</a:t>
            </a:r>
            <a:endParaRPr lang="en-US" sz="1100"/>
          </a:p>
        </p:txBody>
      </p:sp>
      <p:sp>
        <p:nvSpPr>
          <p:cNvPr id="48" name="AutoShape 48"/>
          <p:cNvSpPr/>
          <p:nvPr/>
        </p:nvSpPr>
        <p:spPr>
          <a:xfrm>
            <a:off x="8798899" y="5336381"/>
            <a:ext cx="2237815" cy="742950"/>
          </a:xfrm>
          <a:prstGeom prst="roundRect">
            <a:avLst>
              <a:gd name="adj" fmla="val 12623"/>
            </a:avLst>
          </a:prstGeom>
          <a:blipFill rotWithShape="1">
            <a:blip r:embed="rId4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49" name="TextBox 49"/>
          <p:cNvSpPr txBox="1"/>
          <p:nvPr/>
        </p:nvSpPr>
        <p:spPr>
          <a:xfrm>
            <a:off x="9746400" y="5498306"/>
            <a:ext cx="438041" cy="1905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1"/>
          <a:lstStyle/>
          <a:p>
            <a:pPr algn="ctr">
              <a:defRPr/>
            </a:pPr>
            <a:r>
              <a:rPr lang="en-US" sz="1400" b="1" i="0" strike="noStrike">
                <a:solidFill>
                  <a:srgbClr val="FBBF24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共生</a:t>
            </a:r>
            <a:endParaRPr lang="en-US" sz="1100"/>
          </a:p>
        </p:txBody>
      </p:sp>
      <p:sp>
        <p:nvSpPr>
          <p:cNvPr id="50" name="TextBox 50"/>
          <p:cNvSpPr txBox="1"/>
          <p:nvPr/>
        </p:nvSpPr>
        <p:spPr>
          <a:xfrm>
            <a:off x="9651174" y="5784056"/>
            <a:ext cx="628493" cy="1524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1"/>
          <a:lstStyle/>
          <a:p>
            <a:pPr algn="ctr">
              <a:defRPr/>
            </a:pPr>
            <a:r>
              <a:rPr lang="en-US" sz="1100" b="0" i="0" strike="noStrike">
                <a:solidFill>
                  <a:srgbClr val="9CA3A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生态共赢</a:t>
            </a:r>
            <a:endParaRPr lang="en-US" sz="11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3121</Words>
  <Application>WPS 演示</Application>
  <PresentationFormat>On-screen Show (4:3)</PresentationFormat>
  <Paragraphs>485</Paragraphs>
  <Slides>15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25" baseType="lpstr">
      <vt:lpstr>Arial</vt:lpstr>
      <vt:lpstr>宋体</vt:lpstr>
      <vt:lpstr>Wingdings</vt:lpstr>
      <vt:lpstr>微软雅黑</vt:lpstr>
      <vt:lpstr>Arial</vt:lpstr>
      <vt:lpstr>Arial, "Microsoft YaHei", sans-serif</vt:lpstr>
      <vt:lpstr>Segoe Print</vt:lpstr>
      <vt:lpstr>Calibri</vt:lpstr>
      <vt:lpstr>Arial Unicode MS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聚才@七仙女®</cp:lastModifiedBy>
  <cp:revision>2</cp:revision>
  <dcterms:created xsi:type="dcterms:W3CDTF">2006-08-16T00:00:00Z</dcterms:created>
  <dcterms:modified xsi:type="dcterms:W3CDTF">2026-04-26T08:41:28Z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7F6BD627E8284259BB85EF187F8244F9_12</vt:lpwstr>
  </property>
  <property fmtid="{D5CDD505-2E9C-101B-9397-08002B2CF9AE}" pid="3" name="KSOProductBuildVer">
    <vt:lpwstr>2052-12.1.0.25865</vt:lpwstr>
  </property>
</Properties>
</file>