
<file path=[Content_Types].xml><?xml version="1.0" encoding="utf-8"?>
<Types xmlns="http://schemas.openxmlformats.org/package/2006/content-types">
  <Default Extension="jpeg" ContentType="image/jpeg"/>
  <Default Extension="JPG" ContentType="image/.jp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8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5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收益规模（万元）</c:v>
                </c:pt>
              </c:strCache>
            </c:strRef>
          </c:tx>
          <c:spPr>
            <a:solidFill>
              <a:srgbClr val="F59E0B">
                <a:alpha val="100000"/>
              </a:srgb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F59E0B">
                  <a:alpha val="100000"/>
                </a:srgbClr>
              </a:solidFill>
            </c:spPr>
          </c:dPt>
          <c:dPt>
            <c:idx val="1"/>
            <c:invertIfNegative val="0"/>
            <c:bubble3D val="0"/>
            <c:spPr>
              <a:solidFill>
                <a:srgbClr val="F59E0B">
                  <a:alpha val="100000"/>
                </a:srgbClr>
              </a:solidFill>
            </c:spPr>
          </c:dPt>
          <c:dPt>
            <c:idx val="2"/>
            <c:invertIfNegative val="0"/>
            <c:bubble3D val="0"/>
            <c:spPr>
              <a:solidFill>
                <a:srgbClr val="F59E0B">
                  <a:alpha val="100000"/>
                </a:srgbClr>
              </a:solidFill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none" lIns="0" tIns="0" rIns="0" bIns="0" anchor="t" anchorCtr="0"/>
              <a:lstStyle/>
              <a:p>
                <a:pPr algn="l">
                  <a:defRPr lang="zh-CN" sz="1100" b="1" i="0" u="none" strike="noStrike" kern="1200" baseline="0">
                    <a:solidFill>
                      <a:srgbClr val="F3F4F6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Sheet1!$A$2:$A$4</c:f>
              <c:strCache>
                <c:ptCount val="3"/>
                <c:pt idx="0">
                  <c:v>年分红</c:v>
                </c:pt>
                <c:pt idx="1">
                  <c:v>股权增值</c:v>
                </c:pt>
                <c:pt idx="2">
                  <c:v>期权变现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500</c:v>
                </c:pt>
                <c:pt idx="1">
                  <c:v>2000</c:v>
                </c:pt>
                <c:pt idx="2">
                  <c:v>10000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0"/>
        <c:overlap val="-10"/>
        <c:axId val="10000"/>
        <c:axId val="10001"/>
      </c:barChart>
      <c:catAx>
        <c:axId val="1000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12700" cap="flat" cmpd="sng" algn="ctr">
            <a:solidFill>
              <a:srgbClr val="8F8F8F">
                <a:alpha val="100000"/>
              </a:srgbClr>
            </a:solidFill>
            <a:prstDash val="solid"/>
            <a:round/>
          </a:ln>
        </c:spPr>
        <c:txPr>
          <a:bodyPr rot="0" spcFirstLastPara="0" vertOverflow="ellipsis" vert="horz" wrap="none" lIns="0" tIns="0" rIns="0" bIns="0" anchor="t" anchorCtr="0"/>
          <a:lstStyle/>
          <a:p>
            <a:pPr algn="l">
              <a:defRPr lang="zh-CN" sz="1100" b="0" i="0" u="none" strike="noStrike" kern="1200" baseline="0">
                <a:solidFill>
                  <a:srgbClr val="CBD5E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</a:p>
        </c:txPr>
        <c:crossAx val="10001"/>
        <c:crosses val="autoZero"/>
        <c:auto val="1"/>
        <c:lblAlgn val="ctr"/>
        <c:lblOffset val="100"/>
        <c:noMultiLvlLbl val="0"/>
      </c:catAx>
      <c:valAx>
        <c:axId val="10001"/>
        <c:scaling>
          <c:orientation val="minMax"/>
        </c:scaling>
        <c:delete val="0"/>
        <c:axPos val="l"/>
        <c:majorGridlines>
          <c:spPr>
            <a:ln w="12700" cap="flat" cmpd="sng" algn="ctr">
              <a:solidFill>
                <a:srgbClr val="334155">
                  <a:alpha val="100000"/>
                </a:srgbClr>
              </a:solidFill>
              <a:prstDash val="solid"/>
              <a:round/>
            </a:ln>
          </c:spPr>
        </c:majorGridlines>
        <c:numFmt formatCode="General" sourceLinked="1"/>
        <c:majorTickMark val="none"/>
        <c:minorTickMark val="none"/>
        <c:tickLblPos val="nextTo"/>
        <c:txPr>
          <a:bodyPr rot="0" spcFirstLastPara="0" vertOverflow="ellipsis" vert="horz" wrap="none" lIns="0" tIns="0" rIns="0" bIns="0" anchor="t" anchorCtr="0"/>
          <a:lstStyle/>
          <a:p>
            <a:pPr algn="l">
              <a:defRPr lang="zh-CN" sz="900" b="0" i="0" u="none" strike="noStrike" kern="1200" baseline="0">
                <a:solidFill>
                  <a:srgbClr val="94A3B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</a:p>
        </c:txPr>
        <c:crossAx val="10000"/>
        <c:crosses val="autoZero"/>
        <c:crossBetween val="between"/>
      </c:valAx>
    </c:plotArea>
    <c:plotVisOnly val="1"/>
    <c:dispBlanksAs val="gap"/>
    <c:showDLblsOverMax val="0"/>
    <c:extLst>
      <c:ext uri="{0b15fc19-7d7d-44ad-8c2d-2c3a37ce22c3}">
        <chartProps xmlns="https://web.wps.cn/et/2018/main" chartId="{1e85f2ec-b20d-42ad-bfcf-2fd50be22c7d}"/>
      </c:ext>
    </c:extLst>
  </c:chart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融资金额</c:v>
                </c:pt>
              </c:strCache>
            </c:strRef>
          </c:tx>
          <c:spPr>
            <a:ln w="38100" cap="rnd" cmpd="sng" algn="ctr">
              <a:solidFill>
                <a:srgbClr val="F59E0B">
                  <a:alpha val="100000"/>
                </a:srgbClr>
              </a:solidFill>
              <a:prstDash val="solid"/>
              <a:round/>
            </a:ln>
          </c:spPr>
          <c:marker>
            <c:symbol val="circle"/>
            <c:size val="10"/>
            <c:spPr>
              <a:solidFill>
                <a:srgbClr val="F59E0B">
                  <a:alpha val="100000"/>
                </a:srgbClr>
              </a:solidFill>
            </c:spPr>
          </c:marker>
          <c:dPt>
            <c:idx val="0"/>
            <c:marker>
              <c:symbol val="circle"/>
              <c:size val="10"/>
              <c:spPr>
                <a:solidFill>
                  <a:srgbClr val="F59E0B">
                    <a:alpha val="100000"/>
                  </a:srgbClr>
                </a:solidFill>
              </c:spPr>
            </c:marker>
            <c:bubble3D val="0"/>
            <c:spPr>
              <a:ln w="38100" cap="rnd" cmpd="sng" algn="ctr">
                <a:solidFill>
                  <a:srgbClr val="F59E0B">
                    <a:alpha val="100000"/>
                  </a:srgbClr>
                </a:solidFill>
                <a:prstDash val="solid"/>
                <a:round/>
              </a:ln>
            </c:spPr>
          </c:dPt>
          <c:dPt>
            <c:idx val="1"/>
            <c:marker>
              <c:symbol val="circle"/>
              <c:size val="10"/>
              <c:spPr>
                <a:solidFill>
                  <a:srgbClr val="F59E0B">
                    <a:alpha val="100000"/>
                  </a:srgbClr>
                </a:solidFill>
              </c:spPr>
            </c:marker>
            <c:bubble3D val="0"/>
            <c:spPr>
              <a:ln w="38100" cap="rnd" cmpd="sng" algn="ctr">
                <a:solidFill>
                  <a:srgbClr val="F59E0B">
                    <a:alpha val="100000"/>
                  </a:srgbClr>
                </a:solidFill>
                <a:prstDash val="solid"/>
                <a:round/>
              </a:ln>
            </c:spPr>
          </c:dPt>
          <c:dPt>
            <c:idx val="2"/>
            <c:marker>
              <c:symbol val="circle"/>
              <c:size val="10"/>
              <c:spPr>
                <a:solidFill>
                  <a:srgbClr val="F59E0B">
                    <a:alpha val="100000"/>
                  </a:srgbClr>
                </a:solidFill>
              </c:spPr>
            </c:marker>
            <c:bubble3D val="0"/>
            <c:spPr>
              <a:ln w="38100" cap="rnd" cmpd="sng" algn="ctr">
                <a:solidFill>
                  <a:srgbClr val="F59E0B">
                    <a:alpha val="100000"/>
                  </a:srgbClr>
                </a:solidFill>
                <a:prstDash val="solid"/>
                <a:round/>
              </a:ln>
            </c:spPr>
          </c:dPt>
          <c:dPt>
            <c:idx val="3"/>
            <c:marker>
              <c:symbol val="circle"/>
              <c:size val="10"/>
              <c:spPr>
                <a:solidFill>
                  <a:srgbClr val="F59E0B">
                    <a:alpha val="100000"/>
                  </a:srgbClr>
                </a:solidFill>
              </c:spPr>
            </c:marker>
            <c:bubble3D val="0"/>
            <c:spPr>
              <a:ln w="38100" cap="rnd" cmpd="sng" algn="ctr">
                <a:solidFill>
                  <a:srgbClr val="F59E0B">
                    <a:alpha val="100000"/>
                  </a:srgbClr>
                </a:solidFill>
                <a:prstDash val="solid"/>
                <a:round/>
              </a:ln>
            </c:spPr>
          </c:dPt>
          <c:dPt>
            <c:idx val="4"/>
            <c:marker>
              <c:symbol val="circle"/>
              <c:size val="10"/>
              <c:spPr>
                <a:solidFill>
                  <a:srgbClr val="F59E0B">
                    <a:alpha val="100000"/>
                  </a:srgbClr>
                </a:solidFill>
              </c:spPr>
            </c:marker>
            <c:bubble3D val="0"/>
            <c:spPr>
              <a:ln w="38100" cap="rnd" cmpd="sng" algn="ctr">
                <a:solidFill>
                  <a:srgbClr val="F59E0B">
                    <a:alpha val="100000"/>
                  </a:srgbClr>
                </a:solidFill>
                <a:prstDash val="solid"/>
                <a:round/>
              </a:ln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none" lIns="0" tIns="0" rIns="0" bIns="0" anchor="t" anchorCtr="0"/>
              <a:lstStyle/>
              <a:p>
                <a:pPr algn="l">
                  <a:defRPr lang="zh-CN" sz="1200" b="0" i="0" u="none" strike="noStrike" kern="1200" baseline="0">
                    <a:solidFill>
                      <a:schemeClr val="bg1">
                        <a:alpha val="10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defRPr>
                </a:pPr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Sheet1!$A$2:$A$6</c:f>
              <c:strCache>
                <c:ptCount val="5"/>
                <c:pt idx="0">
                  <c:v>天使轮</c:v>
                </c:pt>
                <c:pt idx="1">
                  <c:v>A 轮</c:v>
                </c:pt>
                <c:pt idx="2">
                  <c:v>B 轮</c:v>
                </c:pt>
                <c:pt idx="3">
                  <c:v>C 轮</c:v>
                </c:pt>
                <c:pt idx="4">
                  <c:v>Pre-IPO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5</c:v>
                </c:pt>
                <c:pt idx="1">
                  <c:v>50</c:v>
                </c:pt>
                <c:pt idx="2">
                  <c:v>500</c:v>
                </c:pt>
                <c:pt idx="3">
                  <c:v>5000</c:v>
                </c:pt>
                <c:pt idx="4">
                  <c:v>50000</c:v>
                </c:pt>
              </c:numCache>
            </c:numRef>
          </c:val>
          <c:smooth val="1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1"/>
        <c:axId val="10000"/>
        <c:axId val="10001"/>
      </c:lineChart>
      <c:catAx>
        <c:axId val="1000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12700" cap="flat" cmpd="sng" algn="ctr">
            <a:solidFill>
              <a:srgbClr val="8F8F8F">
                <a:alpha val="100000"/>
              </a:srgbClr>
            </a:solidFill>
            <a:prstDash val="solid"/>
            <a:round/>
          </a:ln>
        </c:spPr>
        <c:txPr>
          <a:bodyPr rot="0" spcFirstLastPara="0" vertOverflow="ellipsis" vert="horz" wrap="none" lIns="0" tIns="0" rIns="0" bIns="0" anchor="t" anchorCtr="0"/>
          <a:lstStyle/>
          <a:p>
            <a:pPr algn="l">
              <a:defRPr lang="zh-CN" sz="900" b="0" i="0" u="none" strike="noStrike" kern="1200" baseline="0">
                <a:solidFill>
                  <a:srgbClr val="94A3B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</a:p>
        </c:txPr>
        <c:crossAx val="10001"/>
        <c:crosses val="autoZero"/>
        <c:auto val="1"/>
        <c:lblAlgn val="ctr"/>
        <c:lblOffset val="100"/>
        <c:noMultiLvlLbl val="0"/>
      </c:catAx>
      <c:valAx>
        <c:axId val="10001"/>
        <c:scaling>
          <c:orientation val="minMax"/>
        </c:scaling>
        <c:delete val="0"/>
        <c:axPos val="l"/>
        <c:majorGridlines>
          <c:spPr>
            <a:ln w="12700" cap="flat" cmpd="sng" algn="ctr">
              <a:solidFill>
                <a:srgbClr val="334155">
                  <a:alpha val="100000"/>
                </a:srgbClr>
              </a:solidFill>
              <a:prstDash val="solid"/>
              <a:round/>
            </a:ln>
          </c:spPr>
        </c:majorGridlines>
        <c:numFmt formatCode="General" sourceLinked="1"/>
        <c:majorTickMark val="none"/>
        <c:minorTickMark val="none"/>
        <c:tickLblPos val="nextTo"/>
        <c:txPr>
          <a:bodyPr rot="0" spcFirstLastPara="0" vertOverflow="ellipsis" vert="horz" wrap="none" lIns="0" tIns="0" rIns="0" bIns="0" anchor="t" anchorCtr="0"/>
          <a:lstStyle/>
          <a:p>
            <a:pPr algn="l">
              <a:defRPr lang="zh-CN" sz="800" b="0" i="0" u="none" strike="noStrike" kern="1200" baseline="0">
                <a:solidFill>
                  <a:srgbClr val="94A3B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</a:p>
        </c:txPr>
        <c:crossAx val="10000"/>
        <c:crosses val="autoZero"/>
        <c:crossBetween val="between"/>
      </c:valAx>
    </c:plotArea>
    <c:plotVisOnly val="1"/>
    <c:dispBlanksAs val="gap"/>
    <c:showDLblsOverMax val="0"/>
    <c:extLst>
      <c:ext uri="{0b15fc19-7d7d-44ad-8c2d-2c3a37ce22c3}">
        <chartProps xmlns="https://web.wps.cn/et/2018/main" chartId="{2627ae0e-90d8-4178-8ca3-0735c11a31e0}"/>
      </c:ext>
    </c:extLst>
  </c:chart>
  <c:txPr>
    <a:bodyPr/>
    <a:lstStyle/>
    <a:p>
      <a:pPr>
        <a:defRPr lang="zh-CN"/>
      </a:pPr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15.png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22.png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1" Type="http://schemas.openxmlformats.org/officeDocument/2006/relationships/slideLayout" Target="../slideLayouts/slideLayout7.xml"/><Relationship Id="rId30" Type="http://schemas.openxmlformats.org/officeDocument/2006/relationships/image" Target="../media/image24.png"/><Relationship Id="rId3" Type="http://schemas.openxmlformats.org/officeDocument/2006/relationships/tags" Target="../tags/tag2.xml"/><Relationship Id="rId29" Type="http://schemas.openxmlformats.org/officeDocument/2006/relationships/image" Target="../media/image23.png"/><Relationship Id="rId28" Type="http://schemas.openxmlformats.org/officeDocument/2006/relationships/tags" Target="../tags/tag26.xml"/><Relationship Id="rId27" Type="http://schemas.openxmlformats.org/officeDocument/2006/relationships/tags" Target="../tags/tag25.xml"/><Relationship Id="rId26" Type="http://schemas.openxmlformats.org/officeDocument/2006/relationships/tags" Target="../tags/tag24.xml"/><Relationship Id="rId25" Type="http://schemas.openxmlformats.org/officeDocument/2006/relationships/tags" Target="../tags/tag23.xml"/><Relationship Id="rId24" Type="http://schemas.openxmlformats.org/officeDocument/2006/relationships/tags" Target="../tags/tag22.xml"/><Relationship Id="rId23" Type="http://schemas.openxmlformats.org/officeDocument/2006/relationships/tags" Target="../tags/tag21.xml"/><Relationship Id="rId22" Type="http://schemas.openxmlformats.org/officeDocument/2006/relationships/tags" Target="../tags/tag20.xml"/><Relationship Id="rId21" Type="http://schemas.openxmlformats.org/officeDocument/2006/relationships/tags" Target="../tags/tag19.xml"/><Relationship Id="rId20" Type="http://schemas.openxmlformats.org/officeDocument/2006/relationships/tags" Target="../tags/tag18.xml"/><Relationship Id="rId2" Type="http://schemas.openxmlformats.org/officeDocument/2006/relationships/image" Target="../media/image21.png"/><Relationship Id="rId19" Type="http://schemas.openxmlformats.org/officeDocument/2006/relationships/tags" Target="../tags/tag17.xml"/><Relationship Id="rId18" Type="http://schemas.openxmlformats.org/officeDocument/2006/relationships/tags" Target="../tags/tag16.xml"/><Relationship Id="rId17" Type="http://schemas.openxmlformats.org/officeDocument/2006/relationships/tags" Target="../tags/tag15.xml"/><Relationship Id="rId16" Type="http://schemas.openxmlformats.org/officeDocument/2006/relationships/tags" Target="../tags/tag14.xml"/><Relationship Id="rId15" Type="http://schemas.openxmlformats.org/officeDocument/2006/relationships/tags" Target="../tags/tag13.xml"/><Relationship Id="rId14" Type="http://schemas.openxmlformats.org/officeDocument/2006/relationships/tags" Target="../tags/tag12.xml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tags" Target="../tags/tag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30.png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37.png"/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50.png"/><Relationship Id="rId7" Type="http://schemas.openxmlformats.org/officeDocument/2006/relationships/image" Target="../media/image49.png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chart" Target="../charts/chart2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58.png"/><Relationship Id="rId7" Type="http://schemas.openxmlformats.org/officeDocument/2006/relationships/image" Target="../media/image57.png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image" Target="../media/image51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image" Target="../media/image5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" name="AutoShape 3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F172A">
              <a:alpha val="100000"/>
            </a:srgbClr>
          </a:solidFill>
          <a:ln>
            <a:headEnd type="none"/>
            <a:tailEnd type="none"/>
          </a:ln>
        </p:spPr>
      </p:sp>
      <p:pic>
        <p:nvPicPr>
          <p:cNvPr id="4" name="Picture 4"/>
          <p:cNvPicPr>
            <a:picLocks noChangeAspect="1"/>
          </p:cNvPicPr>
          <p:nvPr/>
        </p:nvPicPr>
        <p:blipFill>
          <a:blip r:embed="rId1">
            <a:alphaModFix amt="100000"/>
          </a:blip>
          <a:srcRect l="427" r="427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AutoShape 5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>
              <a:alpha val="60000"/>
            </a:srgbClr>
          </a:solidFill>
          <a:ln>
            <a:headEnd type="none"/>
            <a:tailEnd type="none"/>
          </a:ln>
        </p:spPr>
      </p:sp>
      <p:sp>
        <p:nvSpPr>
          <p:cNvPr id="6" name="AutoShape 6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gradFill>
            <a:gsLst>
              <a:gs pos="0">
                <a:srgbClr val="0F172A">
                  <a:alpha val="80000"/>
                </a:srgbClr>
              </a:gs>
              <a:gs pos="50000">
                <a:srgbClr val="0F172A">
                  <a:alpha val="0"/>
                </a:srgbClr>
              </a:gs>
              <a:gs pos="100000">
                <a:srgbClr val="0F172A">
                  <a:alpha val="90196"/>
                </a:srgbClr>
              </a:gs>
            </a:gsLst>
            <a:lin ang="5400000"/>
          </a:gradFill>
          <a:ln>
            <a:headEnd type="none"/>
            <a:tailEnd type="none"/>
          </a:ln>
        </p:spPr>
      </p:sp>
      <p:sp>
        <p:nvSpPr>
          <p:cNvPr id="7" name="AutoShape 7"/>
          <p:cNvSpPr/>
          <p:nvPr/>
        </p:nvSpPr>
        <p:spPr>
          <a:xfrm>
            <a:off x="4294552" y="2228850"/>
            <a:ext cx="3599550" cy="571500"/>
          </a:xfrm>
          <a:prstGeom prst="rect">
            <a:avLst/>
          </a:prstGeom>
          <a:blipFill rotWithShape="1">
            <a:blip r:embed="rId2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8" name="TextBox 8"/>
          <p:cNvSpPr txBox="1"/>
          <p:nvPr/>
        </p:nvSpPr>
        <p:spPr>
          <a:xfrm>
            <a:off x="4294552" y="2190750"/>
            <a:ext cx="3894751" cy="6381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1"/>
          <a:lstStyle/>
          <a:p>
            <a:pPr algn="ctr">
              <a:defRPr/>
            </a:pPr>
            <a:r>
              <a:rPr lang="en-US" sz="4500" b="1" i="0" strike="noStrike">
                <a:solidFill>
                  <a:srgbClr val="FBBF24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无限聚合集团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5484880" y="3028950"/>
            <a:ext cx="1218895" cy="38100"/>
          </a:xfrm>
          <a:prstGeom prst="rect">
            <a:avLst/>
          </a:prstGeom>
          <a:gradFill>
            <a:gsLst>
              <a:gs pos="0">
                <a:srgbClr val="F59E0B">
                  <a:alpha val="0"/>
                </a:srgbClr>
              </a:gs>
              <a:gs pos="50000">
                <a:srgbClr val="F59E0B">
                  <a:alpha val="100000"/>
                </a:srgbClr>
              </a:gs>
              <a:gs pos="100000">
                <a:srgbClr val="F59E0B">
                  <a:alpha val="0"/>
                </a:srgbClr>
              </a:gs>
            </a:gsLst>
            <a:lin ang="5400000"/>
          </a:gradFill>
          <a:ln>
            <a:headEnd type="none"/>
            <a:tailEnd type="none"/>
          </a:ln>
        </p:spPr>
      </p:sp>
      <p:sp>
        <p:nvSpPr>
          <p:cNvPr id="10" name="TextBox 10"/>
          <p:cNvSpPr txBox="1"/>
          <p:nvPr/>
        </p:nvSpPr>
        <p:spPr>
          <a:xfrm>
            <a:off x="3821694" y="3314700"/>
            <a:ext cx="4916796" cy="2571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1"/>
          <a:lstStyle/>
          <a:p>
            <a:pPr algn="ctr">
              <a:defRPr/>
            </a:pPr>
            <a:r>
              <a:rPr lang="en-US" sz="1800" b="0" i="0" strike="noStrike">
                <a:solidFill>
                  <a:srgbClr val="F3F4F6">
                    <a:alpha val="90196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全球项目运营人才生态 · 市值百万亿愿景</a:t>
            </a:r>
            <a:endParaRPr lang="en-US" sz="1100"/>
          </a:p>
        </p:txBody>
      </p:sp>
      <p:sp>
        <p:nvSpPr>
          <p:cNvPr id="11" name="TextBox 11"/>
          <p:cNvSpPr txBox="1"/>
          <p:nvPr/>
        </p:nvSpPr>
        <p:spPr>
          <a:xfrm>
            <a:off x="4605078" y="4400550"/>
            <a:ext cx="3226233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1"/>
          <a:lstStyle/>
          <a:p>
            <a:pPr algn="ctr">
              <a:defRPr/>
            </a:pPr>
            <a:r>
              <a:rPr lang="en-US" sz="1400" b="0" i="0" strike="noStrike">
                <a:solidFill>
                  <a:srgbClr val="FEF3C7">
                    <a:alpha val="8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聚合资本 · 赋能优秀 · 服务世界</a:t>
            </a:r>
            <a:endParaRPr lang="en-US" sz="11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" name="AutoShape 3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gradFill>
            <a:gsLst>
              <a:gs pos="0">
                <a:srgbClr val="0F172A">
                  <a:alpha val="100000"/>
                </a:srgbClr>
              </a:gs>
              <a:gs pos="100000">
                <a:srgbClr val="1E293B">
                  <a:alpha val="100000"/>
                </a:srgbClr>
              </a:gs>
            </a:gsLst>
            <a:lin ang="8100000"/>
          </a:gradFill>
          <a:ln>
            <a:headEnd type="none"/>
            <a:tailEnd type="none"/>
          </a:ln>
        </p:spPr>
      </p:sp>
      <p:sp>
        <p:nvSpPr>
          <p:cNvPr id="4" name="TextBox 4"/>
          <p:cNvSpPr txBox="1"/>
          <p:nvPr/>
        </p:nvSpPr>
        <p:spPr>
          <a:xfrm>
            <a:off x="457086" y="447675"/>
            <a:ext cx="11274781" cy="3905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2700" b="1" i="0" strike="noStrike">
                <a:solidFill>
                  <a:srgbClr val="FBBF2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时代机遇：商业模式的颠覆性重构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457086" y="914400"/>
            <a:ext cx="914171" cy="38100"/>
          </a:xfrm>
          <a:prstGeom prst="rect">
            <a:avLst/>
          </a:prstGeom>
          <a:solidFill>
            <a:srgbClr val="F59E0B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6" name="TextBox 6"/>
          <p:cNvSpPr txBox="1"/>
          <p:nvPr/>
        </p:nvSpPr>
        <p:spPr>
          <a:xfrm>
            <a:off x="457086" y="1123950"/>
            <a:ext cx="11274781" cy="2571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800" b="0" i="0" strike="noStrike">
                <a:solidFill>
                  <a:srgbClr val="D1D5D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从雇佣关系到合伙人联邦制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57086" y="1638300"/>
            <a:ext cx="3942364" cy="4762500"/>
          </a:xfrm>
          <a:prstGeom prst="roundRect">
            <a:avLst>
              <a:gd name="adj" fmla="val 448"/>
            </a:avLst>
          </a:prstGeom>
          <a:blipFill rotWithShape="1">
            <a:blip r:embed="rId1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 amt="100000"/>
          </a:blip>
          <a:srcRect t="4715" b="4715"/>
          <a:stretch>
            <a:fillRect/>
          </a:stretch>
        </p:blipFill>
        <p:spPr>
          <a:xfrm>
            <a:off x="466608" y="1647825"/>
            <a:ext cx="3927038" cy="47434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9" name="AutoShape 9"/>
          <p:cNvSpPr/>
          <p:nvPr/>
        </p:nvSpPr>
        <p:spPr>
          <a:xfrm>
            <a:off x="4707894" y="1638300"/>
            <a:ext cx="7027692" cy="828675"/>
          </a:xfrm>
          <a:prstGeom prst="roundRect">
            <a:avLst>
              <a:gd name="adj" fmla="val 10125"/>
            </a:avLst>
          </a:prstGeom>
          <a:blipFill rotWithShape="1">
            <a:blip r:embed="rId3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0" name="AutoShape 10"/>
          <p:cNvSpPr/>
          <p:nvPr/>
        </p:nvSpPr>
        <p:spPr>
          <a:xfrm>
            <a:off x="4898346" y="1902858"/>
            <a:ext cx="148196" cy="118586"/>
          </a:xfrm>
          <a:custGeom>
            <a:avLst/>
            <a:gdLst/>
            <a:ahLst/>
            <a:cxnLst/>
            <a:rect l="l" t="t" r="r" b="b"/>
            <a:pathLst>
              <a:path w="12497" h="10000">
                <a:moveTo>
                  <a:pt x="6334" y="3952"/>
                </a:moveTo>
                <a:cubicBezTo>
                  <a:pt x="7470" y="3952"/>
                  <a:pt x="8392" y="3067"/>
                  <a:pt x="8392" y="1976"/>
                </a:cubicBezTo>
                <a:cubicBezTo>
                  <a:pt x="8392" y="885"/>
                  <a:pt x="7470" y="0"/>
                  <a:pt x="6334" y="0"/>
                </a:cubicBezTo>
                <a:cubicBezTo>
                  <a:pt x="5198" y="0"/>
                  <a:pt x="4275" y="885"/>
                  <a:pt x="4275" y="1976"/>
                </a:cubicBezTo>
                <a:cubicBezTo>
                  <a:pt x="4275" y="3067"/>
                  <a:pt x="5198" y="3952"/>
                  <a:pt x="6334" y="3952"/>
                </a:cubicBezTo>
                <a:close/>
                <a:moveTo>
                  <a:pt x="1900" y="4104"/>
                </a:moveTo>
                <a:cubicBezTo>
                  <a:pt x="2687" y="4104"/>
                  <a:pt x="3325" y="3491"/>
                  <a:pt x="3325" y="2736"/>
                </a:cubicBezTo>
                <a:cubicBezTo>
                  <a:pt x="3325" y="1981"/>
                  <a:pt x="2687" y="1368"/>
                  <a:pt x="1900" y="1368"/>
                </a:cubicBezTo>
                <a:cubicBezTo>
                  <a:pt x="1114" y="1368"/>
                  <a:pt x="475" y="1981"/>
                  <a:pt x="475" y="2736"/>
                </a:cubicBezTo>
                <a:cubicBezTo>
                  <a:pt x="475" y="3491"/>
                  <a:pt x="1114" y="4104"/>
                  <a:pt x="1900" y="4104"/>
                </a:cubicBezTo>
                <a:close/>
                <a:moveTo>
                  <a:pt x="0" y="7600"/>
                </a:moveTo>
                <a:lnTo>
                  <a:pt x="0" y="8208"/>
                </a:lnTo>
                <a:cubicBezTo>
                  <a:pt x="0" y="8545"/>
                  <a:pt x="283" y="8816"/>
                  <a:pt x="633" y="8816"/>
                </a:cubicBezTo>
                <a:lnTo>
                  <a:pt x="2349" y="8816"/>
                </a:lnTo>
                <a:cubicBezTo>
                  <a:pt x="2264" y="8630"/>
                  <a:pt x="2217" y="8425"/>
                  <a:pt x="2217" y="8208"/>
                </a:cubicBezTo>
                <a:lnTo>
                  <a:pt x="2217" y="7904"/>
                </a:lnTo>
                <a:cubicBezTo>
                  <a:pt x="2217" y="6893"/>
                  <a:pt x="2613" y="5970"/>
                  <a:pt x="3264" y="5271"/>
                </a:cubicBezTo>
                <a:cubicBezTo>
                  <a:pt x="3032" y="5204"/>
                  <a:pt x="2787" y="5168"/>
                  <a:pt x="2533" y="5168"/>
                </a:cubicBezTo>
                <a:cubicBezTo>
                  <a:pt x="1134" y="5168"/>
                  <a:pt x="0" y="6257"/>
                  <a:pt x="0" y="7600"/>
                </a:cubicBezTo>
                <a:close/>
                <a:moveTo>
                  <a:pt x="12192" y="2736"/>
                </a:moveTo>
                <a:cubicBezTo>
                  <a:pt x="12192" y="1981"/>
                  <a:pt x="11554" y="1368"/>
                  <a:pt x="10767" y="1368"/>
                </a:cubicBezTo>
                <a:cubicBezTo>
                  <a:pt x="9981" y="1368"/>
                  <a:pt x="9342" y="1981"/>
                  <a:pt x="9342" y="2736"/>
                </a:cubicBezTo>
                <a:cubicBezTo>
                  <a:pt x="9342" y="3491"/>
                  <a:pt x="9981" y="4104"/>
                  <a:pt x="10767" y="4104"/>
                </a:cubicBezTo>
                <a:cubicBezTo>
                  <a:pt x="11554" y="4104"/>
                  <a:pt x="12192" y="3491"/>
                  <a:pt x="12192" y="2736"/>
                </a:cubicBezTo>
                <a:close/>
                <a:moveTo>
                  <a:pt x="3167" y="7904"/>
                </a:moveTo>
                <a:lnTo>
                  <a:pt x="3167" y="8208"/>
                </a:lnTo>
                <a:cubicBezTo>
                  <a:pt x="3167" y="8545"/>
                  <a:pt x="3450" y="8816"/>
                  <a:pt x="3800" y="8816"/>
                </a:cubicBezTo>
                <a:lnTo>
                  <a:pt x="6904" y="8816"/>
                </a:lnTo>
                <a:cubicBezTo>
                  <a:pt x="6763" y="8406"/>
                  <a:pt x="6779" y="7973"/>
                  <a:pt x="7115" y="7600"/>
                </a:cubicBezTo>
                <a:cubicBezTo>
                  <a:pt x="6838" y="7292"/>
                  <a:pt x="6710" y="6846"/>
                  <a:pt x="6890" y="6397"/>
                </a:cubicBezTo>
                <a:cubicBezTo>
                  <a:pt x="7020" y="6073"/>
                  <a:pt x="7204" y="5769"/>
                  <a:pt x="7432" y="5499"/>
                </a:cubicBezTo>
                <a:cubicBezTo>
                  <a:pt x="7539" y="5373"/>
                  <a:pt x="7662" y="5276"/>
                  <a:pt x="7794" y="5206"/>
                </a:cubicBezTo>
                <a:cubicBezTo>
                  <a:pt x="7357" y="4988"/>
                  <a:pt x="6860" y="4864"/>
                  <a:pt x="6334" y="4864"/>
                </a:cubicBezTo>
                <a:cubicBezTo>
                  <a:pt x="4584" y="4864"/>
                  <a:pt x="3167" y="6225"/>
                  <a:pt x="3167" y="7904"/>
                </a:cubicBezTo>
                <a:close/>
                <a:moveTo>
                  <a:pt x="12362" y="7066"/>
                </a:moveTo>
                <a:cubicBezTo>
                  <a:pt x="12487" y="6998"/>
                  <a:pt x="12550" y="6855"/>
                  <a:pt x="12497" y="6724"/>
                </a:cubicBezTo>
                <a:cubicBezTo>
                  <a:pt x="12402" y="6489"/>
                  <a:pt x="12269" y="6266"/>
                  <a:pt x="12103" y="6071"/>
                </a:cubicBezTo>
                <a:cubicBezTo>
                  <a:pt x="12012" y="5962"/>
                  <a:pt x="11852" y="5943"/>
                  <a:pt x="11727" y="6014"/>
                </a:cubicBezTo>
                <a:cubicBezTo>
                  <a:pt x="11296" y="6253"/>
                  <a:pt x="10765" y="5960"/>
                  <a:pt x="10765" y="5480"/>
                </a:cubicBezTo>
                <a:cubicBezTo>
                  <a:pt x="10765" y="5341"/>
                  <a:pt x="10668" y="5218"/>
                  <a:pt x="10526" y="5197"/>
                </a:cubicBezTo>
                <a:cubicBezTo>
                  <a:pt x="10270" y="5159"/>
                  <a:pt x="9995" y="5159"/>
                  <a:pt x="9740" y="5197"/>
                </a:cubicBezTo>
                <a:cubicBezTo>
                  <a:pt x="9597" y="5218"/>
                  <a:pt x="9500" y="5341"/>
                  <a:pt x="9500" y="5480"/>
                </a:cubicBezTo>
                <a:cubicBezTo>
                  <a:pt x="9500" y="5959"/>
                  <a:pt x="8970" y="6253"/>
                  <a:pt x="8538" y="6014"/>
                </a:cubicBezTo>
                <a:cubicBezTo>
                  <a:pt x="8414" y="5945"/>
                  <a:pt x="8253" y="5964"/>
                  <a:pt x="8162" y="6071"/>
                </a:cubicBezTo>
                <a:cubicBezTo>
                  <a:pt x="7996" y="6266"/>
                  <a:pt x="7864" y="6489"/>
                  <a:pt x="7769" y="6724"/>
                </a:cubicBezTo>
                <a:cubicBezTo>
                  <a:pt x="7717" y="6854"/>
                  <a:pt x="7778" y="6996"/>
                  <a:pt x="7903" y="7064"/>
                </a:cubicBezTo>
                <a:cubicBezTo>
                  <a:pt x="8337" y="7304"/>
                  <a:pt x="8337" y="7891"/>
                  <a:pt x="7903" y="8132"/>
                </a:cubicBezTo>
                <a:cubicBezTo>
                  <a:pt x="7778" y="8201"/>
                  <a:pt x="7715" y="8343"/>
                  <a:pt x="7769" y="8472"/>
                </a:cubicBezTo>
                <a:cubicBezTo>
                  <a:pt x="7864" y="8708"/>
                  <a:pt x="7996" y="8930"/>
                  <a:pt x="8162" y="9126"/>
                </a:cubicBezTo>
                <a:cubicBezTo>
                  <a:pt x="8253" y="9234"/>
                  <a:pt x="8414" y="9253"/>
                  <a:pt x="8538" y="9183"/>
                </a:cubicBezTo>
                <a:cubicBezTo>
                  <a:pt x="8970" y="8944"/>
                  <a:pt x="9500" y="9238"/>
                  <a:pt x="9500" y="9717"/>
                </a:cubicBezTo>
                <a:cubicBezTo>
                  <a:pt x="9500" y="9856"/>
                  <a:pt x="9597" y="9979"/>
                  <a:pt x="9740" y="10000"/>
                </a:cubicBezTo>
                <a:cubicBezTo>
                  <a:pt x="9995" y="10038"/>
                  <a:pt x="10270" y="10038"/>
                  <a:pt x="10526" y="10000"/>
                </a:cubicBezTo>
                <a:cubicBezTo>
                  <a:pt x="10668" y="9979"/>
                  <a:pt x="10765" y="9856"/>
                  <a:pt x="10765" y="9717"/>
                </a:cubicBezTo>
                <a:cubicBezTo>
                  <a:pt x="10765" y="9238"/>
                  <a:pt x="11296" y="8944"/>
                  <a:pt x="11727" y="9183"/>
                </a:cubicBezTo>
                <a:cubicBezTo>
                  <a:pt x="11852" y="9251"/>
                  <a:pt x="12012" y="9232"/>
                  <a:pt x="12103" y="9126"/>
                </a:cubicBezTo>
                <a:cubicBezTo>
                  <a:pt x="12269" y="8930"/>
                  <a:pt x="12402" y="8708"/>
                  <a:pt x="12497" y="8472"/>
                </a:cubicBezTo>
                <a:cubicBezTo>
                  <a:pt x="12548" y="8343"/>
                  <a:pt x="12487" y="8201"/>
                  <a:pt x="12362" y="8132"/>
                </a:cubicBezTo>
                <a:cubicBezTo>
                  <a:pt x="11929" y="7893"/>
                  <a:pt x="11929" y="7306"/>
                  <a:pt x="12362" y="7064"/>
                </a:cubicBezTo>
                <a:close/>
                <a:moveTo>
                  <a:pt x="9342" y="7600"/>
                </a:moveTo>
                <a:cubicBezTo>
                  <a:pt x="9342" y="7181"/>
                  <a:pt x="9697" y="6840"/>
                  <a:pt x="10134" y="6840"/>
                </a:cubicBezTo>
                <a:cubicBezTo>
                  <a:pt x="10571" y="6840"/>
                  <a:pt x="10925" y="7181"/>
                  <a:pt x="10925" y="7600"/>
                </a:cubicBezTo>
                <a:cubicBezTo>
                  <a:pt x="10925" y="8020"/>
                  <a:pt x="10571" y="8360"/>
                  <a:pt x="10134" y="8360"/>
                </a:cubicBezTo>
                <a:cubicBezTo>
                  <a:pt x="9697" y="8360"/>
                  <a:pt x="9342" y="8020"/>
                  <a:pt x="9342" y="7600"/>
                </a:cubicBezTo>
                <a:close/>
              </a:path>
            </a:pathLst>
          </a:custGeom>
          <a:solidFill>
            <a:srgbClr val="F59E0B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1" name="TextBox 11"/>
          <p:cNvSpPr txBox="1"/>
          <p:nvPr/>
        </p:nvSpPr>
        <p:spPr>
          <a:xfrm>
            <a:off x="5198904" y="1828800"/>
            <a:ext cx="6380601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FEF3C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人才需求变革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5198904" y="2114550"/>
            <a:ext cx="6751537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D1D5D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技术精英与运营人才渴望股权收益与项目自主权，不再满足于固定薪资，追求长期价值绑定。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4707894" y="2621161"/>
            <a:ext cx="7027692" cy="828675"/>
          </a:xfrm>
          <a:prstGeom prst="roundRect">
            <a:avLst>
              <a:gd name="adj" fmla="val 10123"/>
            </a:avLst>
          </a:prstGeom>
          <a:blipFill rotWithShape="1">
            <a:blip r:embed="rId4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4" name="AutoShape 14"/>
          <p:cNvSpPr/>
          <p:nvPr/>
        </p:nvSpPr>
        <p:spPr>
          <a:xfrm>
            <a:off x="4898346" y="2879129"/>
            <a:ext cx="148196" cy="131762"/>
          </a:xfrm>
          <a:custGeom>
            <a:avLst/>
            <a:gdLst/>
            <a:ahLst/>
            <a:cxnLst/>
            <a:rect l="l" t="t" r="r" b="b"/>
            <a:pathLst>
              <a:path w="11247" h="10000">
                <a:moveTo>
                  <a:pt x="0" y="1176"/>
                </a:moveTo>
                <a:cubicBezTo>
                  <a:pt x="0" y="528"/>
                  <a:pt x="593" y="0"/>
                  <a:pt x="1323" y="0"/>
                </a:cubicBezTo>
                <a:lnTo>
                  <a:pt x="6616" y="0"/>
                </a:lnTo>
                <a:cubicBezTo>
                  <a:pt x="7346" y="0"/>
                  <a:pt x="7939" y="528"/>
                  <a:pt x="7939" y="1176"/>
                </a:cubicBezTo>
                <a:lnTo>
                  <a:pt x="7939" y="3406"/>
                </a:lnTo>
                <a:cubicBezTo>
                  <a:pt x="6969" y="3756"/>
                  <a:pt x="6285" y="4601"/>
                  <a:pt x="6285" y="5588"/>
                </a:cubicBezTo>
                <a:lnTo>
                  <a:pt x="6285" y="6037"/>
                </a:lnTo>
                <a:cubicBezTo>
                  <a:pt x="5880" y="6360"/>
                  <a:pt x="5624" y="6829"/>
                  <a:pt x="5624" y="7351"/>
                </a:cubicBezTo>
                <a:lnTo>
                  <a:pt x="5624" y="9116"/>
                </a:lnTo>
                <a:cubicBezTo>
                  <a:pt x="5624" y="9217"/>
                  <a:pt x="5634" y="9316"/>
                  <a:pt x="5650" y="9412"/>
                </a:cubicBezTo>
                <a:lnTo>
                  <a:pt x="1323" y="9412"/>
                </a:lnTo>
                <a:cubicBezTo>
                  <a:pt x="593" y="9412"/>
                  <a:pt x="0" y="8884"/>
                  <a:pt x="0" y="8235"/>
                </a:cubicBezTo>
                <a:lnTo>
                  <a:pt x="0" y="1176"/>
                </a:lnTo>
                <a:close/>
                <a:moveTo>
                  <a:pt x="2977" y="7059"/>
                </a:moveTo>
                <a:lnTo>
                  <a:pt x="2977" y="8529"/>
                </a:lnTo>
                <a:lnTo>
                  <a:pt x="4631" y="8529"/>
                </a:lnTo>
                <a:lnTo>
                  <a:pt x="4631" y="7351"/>
                </a:lnTo>
                <a:cubicBezTo>
                  <a:pt x="4631" y="7099"/>
                  <a:pt x="4670" y="6855"/>
                  <a:pt x="4745" y="6623"/>
                </a:cubicBezTo>
                <a:cubicBezTo>
                  <a:pt x="4627" y="6528"/>
                  <a:pt x="4472" y="6471"/>
                  <a:pt x="4300" y="6471"/>
                </a:cubicBezTo>
                <a:lnTo>
                  <a:pt x="3639" y="6471"/>
                </a:lnTo>
                <a:cubicBezTo>
                  <a:pt x="3273" y="6471"/>
                  <a:pt x="2977" y="6733"/>
                  <a:pt x="2977" y="7059"/>
                </a:cubicBezTo>
                <a:close/>
                <a:moveTo>
                  <a:pt x="5686" y="4123"/>
                </a:moveTo>
                <a:cubicBezTo>
                  <a:pt x="5665" y="4119"/>
                  <a:pt x="5644" y="4118"/>
                  <a:pt x="5624" y="4118"/>
                </a:cubicBezTo>
                <a:lnTo>
                  <a:pt x="4962" y="4118"/>
                </a:lnTo>
                <a:cubicBezTo>
                  <a:pt x="4780" y="4118"/>
                  <a:pt x="4631" y="4250"/>
                  <a:pt x="4631" y="4412"/>
                </a:cubicBezTo>
                <a:lnTo>
                  <a:pt x="4631" y="5000"/>
                </a:lnTo>
                <a:cubicBezTo>
                  <a:pt x="4631" y="5162"/>
                  <a:pt x="4780" y="5294"/>
                  <a:pt x="4962" y="5294"/>
                </a:cubicBezTo>
                <a:lnTo>
                  <a:pt x="5307" y="5294"/>
                </a:lnTo>
                <a:cubicBezTo>
                  <a:pt x="5351" y="4875"/>
                  <a:pt x="5481" y="4480"/>
                  <a:pt x="5686" y="4123"/>
                </a:cubicBezTo>
                <a:close/>
                <a:moveTo>
                  <a:pt x="2316" y="1765"/>
                </a:moveTo>
                <a:cubicBezTo>
                  <a:pt x="2134" y="1765"/>
                  <a:pt x="1985" y="1897"/>
                  <a:pt x="1985" y="2059"/>
                </a:cubicBezTo>
                <a:lnTo>
                  <a:pt x="1985" y="2647"/>
                </a:lnTo>
                <a:cubicBezTo>
                  <a:pt x="1985" y="2809"/>
                  <a:pt x="2134" y="2941"/>
                  <a:pt x="2316" y="2941"/>
                </a:cubicBezTo>
                <a:lnTo>
                  <a:pt x="2977" y="2941"/>
                </a:lnTo>
                <a:cubicBezTo>
                  <a:pt x="3159" y="2941"/>
                  <a:pt x="3308" y="2809"/>
                  <a:pt x="3308" y="2647"/>
                </a:cubicBezTo>
                <a:lnTo>
                  <a:pt x="3308" y="2059"/>
                </a:lnTo>
                <a:cubicBezTo>
                  <a:pt x="3308" y="1897"/>
                  <a:pt x="3159" y="1765"/>
                  <a:pt x="2977" y="1765"/>
                </a:cubicBezTo>
                <a:lnTo>
                  <a:pt x="2316" y="1765"/>
                </a:lnTo>
                <a:close/>
                <a:moveTo>
                  <a:pt x="4631" y="2059"/>
                </a:moveTo>
                <a:lnTo>
                  <a:pt x="4631" y="2647"/>
                </a:lnTo>
                <a:cubicBezTo>
                  <a:pt x="4631" y="2809"/>
                  <a:pt x="4780" y="2941"/>
                  <a:pt x="4962" y="2941"/>
                </a:cubicBezTo>
                <a:lnTo>
                  <a:pt x="5624" y="2941"/>
                </a:lnTo>
                <a:cubicBezTo>
                  <a:pt x="5805" y="2941"/>
                  <a:pt x="5954" y="2809"/>
                  <a:pt x="5954" y="2647"/>
                </a:cubicBezTo>
                <a:lnTo>
                  <a:pt x="5954" y="2059"/>
                </a:lnTo>
                <a:cubicBezTo>
                  <a:pt x="5954" y="1897"/>
                  <a:pt x="5805" y="1765"/>
                  <a:pt x="5624" y="1765"/>
                </a:cubicBezTo>
                <a:lnTo>
                  <a:pt x="4962" y="1765"/>
                </a:lnTo>
                <a:cubicBezTo>
                  <a:pt x="4780" y="1765"/>
                  <a:pt x="4631" y="1897"/>
                  <a:pt x="4631" y="2059"/>
                </a:cubicBezTo>
                <a:close/>
                <a:moveTo>
                  <a:pt x="2316" y="4118"/>
                </a:moveTo>
                <a:cubicBezTo>
                  <a:pt x="2134" y="4118"/>
                  <a:pt x="1985" y="4250"/>
                  <a:pt x="1985" y="4412"/>
                </a:cubicBezTo>
                <a:lnTo>
                  <a:pt x="1985" y="5000"/>
                </a:lnTo>
                <a:cubicBezTo>
                  <a:pt x="1985" y="5162"/>
                  <a:pt x="2134" y="5294"/>
                  <a:pt x="2316" y="5294"/>
                </a:cubicBezTo>
                <a:lnTo>
                  <a:pt x="2977" y="5294"/>
                </a:lnTo>
                <a:cubicBezTo>
                  <a:pt x="3159" y="5294"/>
                  <a:pt x="3308" y="5162"/>
                  <a:pt x="3308" y="5000"/>
                </a:cubicBezTo>
                <a:lnTo>
                  <a:pt x="3308" y="4412"/>
                </a:lnTo>
                <a:cubicBezTo>
                  <a:pt x="3308" y="4250"/>
                  <a:pt x="3159" y="4118"/>
                  <a:pt x="2977" y="4118"/>
                </a:cubicBezTo>
                <a:lnTo>
                  <a:pt x="2316" y="4118"/>
                </a:lnTo>
                <a:close/>
                <a:moveTo>
                  <a:pt x="9593" y="5590"/>
                </a:moveTo>
                <a:cubicBezTo>
                  <a:pt x="9593" y="5265"/>
                  <a:pt x="9297" y="5002"/>
                  <a:pt x="8931" y="5002"/>
                </a:cubicBezTo>
                <a:cubicBezTo>
                  <a:pt x="8566" y="5002"/>
                  <a:pt x="8270" y="5265"/>
                  <a:pt x="8270" y="5590"/>
                </a:cubicBezTo>
                <a:lnTo>
                  <a:pt x="8270" y="6471"/>
                </a:lnTo>
                <a:lnTo>
                  <a:pt x="9593" y="6471"/>
                </a:lnTo>
                <a:lnTo>
                  <a:pt x="9593" y="5590"/>
                </a:lnTo>
                <a:close/>
                <a:moveTo>
                  <a:pt x="6616" y="7353"/>
                </a:moveTo>
                <a:cubicBezTo>
                  <a:pt x="6616" y="6969"/>
                  <a:pt x="6893" y="6642"/>
                  <a:pt x="7277" y="6520"/>
                </a:cubicBezTo>
                <a:lnTo>
                  <a:pt x="7277" y="5590"/>
                </a:lnTo>
                <a:cubicBezTo>
                  <a:pt x="7277" y="4778"/>
                  <a:pt x="8018" y="4119"/>
                  <a:pt x="8931" y="4119"/>
                </a:cubicBezTo>
                <a:cubicBezTo>
                  <a:pt x="9845" y="4119"/>
                  <a:pt x="10585" y="4778"/>
                  <a:pt x="10585" y="5590"/>
                </a:cubicBezTo>
                <a:lnTo>
                  <a:pt x="10585" y="6520"/>
                </a:lnTo>
                <a:cubicBezTo>
                  <a:pt x="10970" y="6642"/>
                  <a:pt x="11247" y="6969"/>
                  <a:pt x="11247" y="7353"/>
                </a:cubicBezTo>
                <a:lnTo>
                  <a:pt x="11247" y="9118"/>
                </a:lnTo>
                <a:cubicBezTo>
                  <a:pt x="11247" y="9605"/>
                  <a:pt x="10802" y="10000"/>
                  <a:pt x="10255" y="10000"/>
                </a:cubicBezTo>
                <a:lnTo>
                  <a:pt x="7608" y="10000"/>
                </a:lnTo>
                <a:cubicBezTo>
                  <a:pt x="7060" y="10000"/>
                  <a:pt x="6616" y="9605"/>
                  <a:pt x="6616" y="9118"/>
                </a:cubicBezTo>
                <a:lnTo>
                  <a:pt x="6616" y="7353"/>
                </a:lnTo>
                <a:close/>
              </a:path>
            </a:pathLst>
          </a:custGeom>
          <a:solidFill>
            <a:srgbClr val="60A5FA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5" name="TextBox 15"/>
          <p:cNvSpPr txBox="1"/>
          <p:nvPr/>
        </p:nvSpPr>
        <p:spPr>
          <a:xfrm>
            <a:off x="5198904" y="2811661"/>
            <a:ext cx="6380601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DBEAFE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传统模式局限</a:t>
            </a:r>
            <a:endParaRPr lang="en-US" sz="1100"/>
          </a:p>
        </p:txBody>
      </p:sp>
      <p:sp>
        <p:nvSpPr>
          <p:cNvPr id="16" name="TextBox 16"/>
          <p:cNvSpPr txBox="1"/>
          <p:nvPr/>
        </p:nvSpPr>
        <p:spPr>
          <a:xfrm>
            <a:off x="5198904" y="3097411"/>
            <a:ext cx="6751537" cy="3714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D1D5D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总部与分公司的上下级模式导致决策链条长、响应速度慢、一线动力不足，难以适应快速变化</a:t>
            </a:r>
            <a:endParaRPr lang="en-US" sz="1100"/>
          </a:p>
          <a:p>
            <a:pPr algn="l"/>
            <a:r>
              <a:rPr sz="1200" b="0" i="0" strike="noStrike">
                <a:solidFill>
                  <a:srgbClr val="D1D5D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的市场。</a:t>
            </a:r>
            <a:endParaRPr sz="1200" b="0" i="0" strike="noStrike">
              <a:solidFill>
                <a:srgbClr val="D1D5DB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7" name="AutoShape 17"/>
          <p:cNvSpPr/>
          <p:nvPr/>
        </p:nvSpPr>
        <p:spPr>
          <a:xfrm>
            <a:off x="4707894" y="3604171"/>
            <a:ext cx="7027692" cy="828675"/>
          </a:xfrm>
          <a:prstGeom prst="roundRect">
            <a:avLst>
              <a:gd name="adj" fmla="val 10123"/>
            </a:avLst>
          </a:prstGeom>
          <a:blipFill rotWithShape="1">
            <a:blip r:embed="rId5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8" name="AutoShape 18"/>
          <p:cNvSpPr/>
          <p:nvPr/>
        </p:nvSpPr>
        <p:spPr>
          <a:xfrm>
            <a:off x="4898346" y="3853904"/>
            <a:ext cx="148196" cy="148233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1250" y="714"/>
                </a:moveTo>
                <a:cubicBezTo>
                  <a:pt x="1250" y="319"/>
                  <a:pt x="971" y="0"/>
                  <a:pt x="625" y="0"/>
                </a:cubicBezTo>
                <a:cubicBezTo>
                  <a:pt x="280" y="0"/>
                  <a:pt x="0" y="320"/>
                  <a:pt x="0" y="714"/>
                </a:cubicBezTo>
                <a:lnTo>
                  <a:pt x="0" y="8214"/>
                </a:lnTo>
                <a:cubicBezTo>
                  <a:pt x="0" y="9201"/>
                  <a:pt x="699" y="10000"/>
                  <a:pt x="1562" y="10000"/>
                </a:cubicBezTo>
                <a:lnTo>
                  <a:pt x="9373" y="10000"/>
                </a:lnTo>
                <a:cubicBezTo>
                  <a:pt x="9719" y="10000"/>
                  <a:pt x="9998" y="9681"/>
                  <a:pt x="9998" y="9286"/>
                </a:cubicBezTo>
                <a:cubicBezTo>
                  <a:pt x="9998" y="8891"/>
                  <a:pt x="9718" y="8571"/>
                  <a:pt x="9373" y="8571"/>
                </a:cubicBezTo>
                <a:lnTo>
                  <a:pt x="1562" y="8571"/>
                </a:lnTo>
                <a:cubicBezTo>
                  <a:pt x="1390" y="8571"/>
                  <a:pt x="1250" y="8411"/>
                  <a:pt x="1250" y="8214"/>
                </a:cubicBezTo>
                <a:lnTo>
                  <a:pt x="1250" y="714"/>
                </a:lnTo>
                <a:close/>
                <a:moveTo>
                  <a:pt x="9190" y="2647"/>
                </a:moveTo>
                <a:cubicBezTo>
                  <a:pt x="9434" y="2368"/>
                  <a:pt x="9434" y="1915"/>
                  <a:pt x="9190" y="1636"/>
                </a:cubicBezTo>
                <a:cubicBezTo>
                  <a:pt x="8945" y="1357"/>
                  <a:pt x="8549" y="1357"/>
                  <a:pt x="8305" y="1636"/>
                </a:cubicBezTo>
                <a:lnTo>
                  <a:pt x="6249" y="3989"/>
                </a:lnTo>
                <a:lnTo>
                  <a:pt x="5128" y="2710"/>
                </a:lnTo>
                <a:cubicBezTo>
                  <a:pt x="4884" y="2431"/>
                  <a:pt x="4487" y="2431"/>
                  <a:pt x="4243" y="2710"/>
                </a:cubicBezTo>
                <a:lnTo>
                  <a:pt x="2369" y="4853"/>
                </a:lnTo>
                <a:cubicBezTo>
                  <a:pt x="2125" y="5132"/>
                  <a:pt x="2125" y="5585"/>
                  <a:pt x="2369" y="5864"/>
                </a:cubicBezTo>
                <a:cubicBezTo>
                  <a:pt x="2613" y="6143"/>
                  <a:pt x="3009" y="6143"/>
                  <a:pt x="3253" y="5864"/>
                </a:cubicBezTo>
                <a:lnTo>
                  <a:pt x="4687" y="4225"/>
                </a:lnTo>
                <a:lnTo>
                  <a:pt x="5807" y="5507"/>
                </a:lnTo>
                <a:cubicBezTo>
                  <a:pt x="6052" y="5786"/>
                  <a:pt x="6448" y="5786"/>
                  <a:pt x="6692" y="5507"/>
                </a:cubicBezTo>
                <a:lnTo>
                  <a:pt x="9192" y="2650"/>
                </a:lnTo>
                <a:close/>
              </a:path>
            </a:pathLst>
          </a:custGeom>
          <a:solidFill>
            <a:srgbClr val="34D399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9" name="TextBox 19"/>
          <p:cNvSpPr txBox="1"/>
          <p:nvPr/>
        </p:nvSpPr>
        <p:spPr>
          <a:xfrm>
            <a:off x="5198904" y="3794671"/>
            <a:ext cx="6380601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D1FAE5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市场巨大缺口</a:t>
            </a:r>
            <a:endParaRPr lang="en-US" sz="1100"/>
          </a:p>
        </p:txBody>
      </p:sp>
      <p:sp>
        <p:nvSpPr>
          <p:cNvPr id="20" name="TextBox 20"/>
          <p:cNvSpPr txBox="1"/>
          <p:nvPr/>
        </p:nvSpPr>
        <p:spPr>
          <a:xfrm>
            <a:off x="5198904" y="4080421"/>
            <a:ext cx="6751537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D1D5D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大量优质项目缺乏优秀运营团队落地，城市级项目运营市场规模达万亿级，亟待新模式激活。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4707894" y="4587180"/>
            <a:ext cx="7027692" cy="828675"/>
          </a:xfrm>
          <a:prstGeom prst="roundRect">
            <a:avLst>
              <a:gd name="adj" fmla="val 10123"/>
            </a:avLst>
          </a:prstGeom>
          <a:blipFill rotWithShape="1">
            <a:blip r:embed="rId3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2" name="AutoShape 22"/>
          <p:cNvSpPr/>
          <p:nvPr/>
        </p:nvSpPr>
        <p:spPr>
          <a:xfrm>
            <a:off x="4898346" y="4845149"/>
            <a:ext cx="148196" cy="131762"/>
          </a:xfrm>
          <a:custGeom>
            <a:avLst/>
            <a:gdLst/>
            <a:ahLst/>
            <a:cxnLst/>
            <a:rect l="l" t="t" r="r" b="b"/>
            <a:pathLst>
              <a:path w="11247" h="10000">
                <a:moveTo>
                  <a:pt x="4842" y="1250"/>
                </a:moveTo>
                <a:lnTo>
                  <a:pt x="6405" y="1250"/>
                </a:lnTo>
                <a:lnTo>
                  <a:pt x="6405" y="2321"/>
                </a:lnTo>
                <a:lnTo>
                  <a:pt x="4842" y="2321"/>
                </a:lnTo>
                <a:lnTo>
                  <a:pt x="4842" y="1250"/>
                </a:lnTo>
                <a:close/>
                <a:moveTo>
                  <a:pt x="4686" y="0"/>
                </a:moveTo>
                <a:cubicBezTo>
                  <a:pt x="4169" y="0"/>
                  <a:pt x="3749" y="480"/>
                  <a:pt x="3749" y="1071"/>
                </a:cubicBezTo>
                <a:lnTo>
                  <a:pt x="3749" y="2500"/>
                </a:lnTo>
                <a:cubicBezTo>
                  <a:pt x="3749" y="3092"/>
                  <a:pt x="4169" y="3571"/>
                  <a:pt x="4686" y="3571"/>
                </a:cubicBezTo>
                <a:lnTo>
                  <a:pt x="4999" y="3571"/>
                </a:lnTo>
                <a:lnTo>
                  <a:pt x="4999" y="4286"/>
                </a:lnTo>
                <a:lnTo>
                  <a:pt x="625" y="4286"/>
                </a:lnTo>
                <a:cubicBezTo>
                  <a:pt x="279" y="4286"/>
                  <a:pt x="0" y="4605"/>
                  <a:pt x="0" y="5000"/>
                </a:cubicBezTo>
                <a:cubicBezTo>
                  <a:pt x="0" y="5394"/>
                  <a:pt x="280" y="5714"/>
                  <a:pt x="625" y="5714"/>
                </a:cubicBezTo>
                <a:lnTo>
                  <a:pt x="2499" y="5714"/>
                </a:lnTo>
                <a:lnTo>
                  <a:pt x="2499" y="6429"/>
                </a:lnTo>
                <a:lnTo>
                  <a:pt x="2187" y="6429"/>
                </a:lnTo>
                <a:cubicBezTo>
                  <a:pt x="1669" y="6429"/>
                  <a:pt x="1250" y="6908"/>
                  <a:pt x="1250" y="7500"/>
                </a:cubicBezTo>
                <a:lnTo>
                  <a:pt x="1250" y="8929"/>
                </a:lnTo>
                <a:cubicBezTo>
                  <a:pt x="1250" y="9520"/>
                  <a:pt x="1669" y="10000"/>
                  <a:pt x="2187" y="10000"/>
                </a:cubicBezTo>
                <a:lnTo>
                  <a:pt x="4061" y="10000"/>
                </a:lnTo>
                <a:cubicBezTo>
                  <a:pt x="4579" y="10000"/>
                  <a:pt x="4999" y="9520"/>
                  <a:pt x="4999" y="8929"/>
                </a:cubicBezTo>
                <a:lnTo>
                  <a:pt x="4999" y="7500"/>
                </a:lnTo>
                <a:cubicBezTo>
                  <a:pt x="4999" y="6908"/>
                  <a:pt x="4579" y="6429"/>
                  <a:pt x="4061" y="6429"/>
                </a:cubicBezTo>
                <a:lnTo>
                  <a:pt x="3749" y="6429"/>
                </a:lnTo>
                <a:lnTo>
                  <a:pt x="3749" y="5714"/>
                </a:lnTo>
                <a:lnTo>
                  <a:pt x="7498" y="5714"/>
                </a:lnTo>
                <a:lnTo>
                  <a:pt x="7498" y="6429"/>
                </a:lnTo>
                <a:lnTo>
                  <a:pt x="7186" y="6429"/>
                </a:lnTo>
                <a:cubicBezTo>
                  <a:pt x="6668" y="6429"/>
                  <a:pt x="6248" y="6908"/>
                  <a:pt x="6248" y="7500"/>
                </a:cubicBezTo>
                <a:lnTo>
                  <a:pt x="6248" y="8929"/>
                </a:lnTo>
                <a:cubicBezTo>
                  <a:pt x="6248" y="9520"/>
                  <a:pt x="6668" y="10000"/>
                  <a:pt x="7186" y="10000"/>
                </a:cubicBezTo>
                <a:lnTo>
                  <a:pt x="9060" y="10000"/>
                </a:lnTo>
                <a:cubicBezTo>
                  <a:pt x="9578" y="10000"/>
                  <a:pt x="9997" y="9520"/>
                  <a:pt x="9997" y="8929"/>
                </a:cubicBezTo>
                <a:lnTo>
                  <a:pt x="9997" y="7500"/>
                </a:lnTo>
                <a:cubicBezTo>
                  <a:pt x="9997" y="6908"/>
                  <a:pt x="9578" y="6429"/>
                  <a:pt x="9060" y="6429"/>
                </a:cubicBezTo>
                <a:lnTo>
                  <a:pt x="8748" y="6429"/>
                </a:lnTo>
                <a:lnTo>
                  <a:pt x="8748" y="5714"/>
                </a:lnTo>
                <a:lnTo>
                  <a:pt x="10622" y="5714"/>
                </a:lnTo>
                <a:cubicBezTo>
                  <a:pt x="10968" y="5714"/>
                  <a:pt x="11247" y="5395"/>
                  <a:pt x="11247" y="5000"/>
                </a:cubicBezTo>
                <a:cubicBezTo>
                  <a:pt x="11247" y="4606"/>
                  <a:pt x="10967" y="4286"/>
                  <a:pt x="10622" y="4286"/>
                </a:cubicBezTo>
                <a:lnTo>
                  <a:pt x="6248" y="4286"/>
                </a:lnTo>
                <a:lnTo>
                  <a:pt x="6248" y="3571"/>
                </a:lnTo>
                <a:lnTo>
                  <a:pt x="6561" y="3571"/>
                </a:lnTo>
                <a:cubicBezTo>
                  <a:pt x="7078" y="3571"/>
                  <a:pt x="7498" y="3092"/>
                  <a:pt x="7498" y="2500"/>
                </a:cubicBezTo>
                <a:lnTo>
                  <a:pt x="7498" y="1071"/>
                </a:lnTo>
                <a:cubicBezTo>
                  <a:pt x="7498" y="480"/>
                  <a:pt x="7078" y="0"/>
                  <a:pt x="6561" y="0"/>
                </a:cubicBezTo>
                <a:lnTo>
                  <a:pt x="4686" y="0"/>
                </a:lnTo>
                <a:close/>
                <a:moveTo>
                  <a:pt x="8748" y="7679"/>
                </a:moveTo>
                <a:lnTo>
                  <a:pt x="8904" y="7679"/>
                </a:lnTo>
                <a:lnTo>
                  <a:pt x="8904" y="8750"/>
                </a:lnTo>
                <a:lnTo>
                  <a:pt x="7342" y="8750"/>
                </a:lnTo>
                <a:lnTo>
                  <a:pt x="7342" y="7679"/>
                </a:lnTo>
                <a:lnTo>
                  <a:pt x="8748" y="7679"/>
                </a:lnTo>
                <a:close/>
                <a:moveTo>
                  <a:pt x="3749" y="7679"/>
                </a:moveTo>
                <a:lnTo>
                  <a:pt x="3905" y="7679"/>
                </a:lnTo>
                <a:lnTo>
                  <a:pt x="3905" y="8750"/>
                </a:lnTo>
                <a:lnTo>
                  <a:pt x="2343" y="8750"/>
                </a:lnTo>
                <a:lnTo>
                  <a:pt x="2343" y="7679"/>
                </a:lnTo>
                <a:lnTo>
                  <a:pt x="3749" y="7679"/>
                </a:lnTo>
                <a:close/>
              </a:path>
            </a:pathLst>
          </a:custGeom>
          <a:solidFill>
            <a:srgbClr val="F59E0B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3" name="TextBox 23"/>
          <p:cNvSpPr txBox="1"/>
          <p:nvPr/>
        </p:nvSpPr>
        <p:spPr>
          <a:xfrm>
            <a:off x="5198904" y="4777680"/>
            <a:ext cx="6380601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FEF3C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无限聚合方案</a:t>
            </a:r>
            <a:endParaRPr lang="en-US" sz="1100"/>
          </a:p>
        </p:txBody>
      </p:sp>
      <p:sp>
        <p:nvSpPr>
          <p:cNvPr id="24" name="TextBox 24"/>
          <p:cNvSpPr txBox="1"/>
          <p:nvPr/>
        </p:nvSpPr>
        <p:spPr>
          <a:xfrm>
            <a:off x="5198904" y="5063430"/>
            <a:ext cx="6862535" cy="3714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D1D5D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建立“总部与城市合伙人”的联邦制联盟，总部做恒星提供赋能，合伙人做行星自主运营，共创共</a:t>
            </a:r>
            <a:endParaRPr lang="en-US" sz="1100"/>
          </a:p>
          <a:p>
            <a:pPr algn="l"/>
            <a:r>
              <a:rPr sz="1200" b="0" i="0" strike="noStrike">
                <a:solidFill>
                  <a:srgbClr val="D1D5D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享。</a:t>
            </a:r>
            <a:endParaRPr sz="1200" b="0" i="0" strike="noStrike">
              <a:solidFill>
                <a:srgbClr val="D1D5DB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5" name="AutoShape 25"/>
          <p:cNvSpPr/>
          <p:nvPr/>
        </p:nvSpPr>
        <p:spPr>
          <a:xfrm>
            <a:off x="4707894" y="5570191"/>
            <a:ext cx="7027692" cy="828675"/>
          </a:xfrm>
          <a:prstGeom prst="roundRect">
            <a:avLst>
              <a:gd name="adj" fmla="val 10123"/>
            </a:avLst>
          </a:prstGeom>
          <a:blipFill rotWithShape="1">
            <a:blip r:embed="rId6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6" name="AutoShape 26"/>
          <p:cNvSpPr/>
          <p:nvPr/>
        </p:nvSpPr>
        <p:spPr>
          <a:xfrm>
            <a:off x="4898346" y="5828160"/>
            <a:ext cx="148196" cy="131762"/>
          </a:xfrm>
          <a:custGeom>
            <a:avLst/>
            <a:gdLst/>
            <a:ahLst/>
            <a:cxnLst/>
            <a:rect l="l" t="t" r="r" b="b"/>
            <a:pathLst>
              <a:path w="11247" h="10000">
                <a:moveTo>
                  <a:pt x="5251" y="1187"/>
                </a:moveTo>
                <a:lnTo>
                  <a:pt x="2974" y="4079"/>
                </a:lnTo>
                <a:cubicBezTo>
                  <a:pt x="2884" y="4193"/>
                  <a:pt x="2888" y="4370"/>
                  <a:pt x="2984" y="4479"/>
                </a:cubicBezTo>
                <a:cubicBezTo>
                  <a:pt x="3579" y="5160"/>
                  <a:pt x="4546" y="5160"/>
                  <a:pt x="5141" y="4479"/>
                </a:cubicBezTo>
                <a:lnTo>
                  <a:pt x="5762" y="3769"/>
                </a:lnTo>
                <a:cubicBezTo>
                  <a:pt x="5844" y="3676"/>
                  <a:pt x="5948" y="3624"/>
                  <a:pt x="6053" y="3615"/>
                </a:cubicBezTo>
                <a:cubicBezTo>
                  <a:pt x="6186" y="3602"/>
                  <a:pt x="6323" y="3653"/>
                  <a:pt x="6424" y="3769"/>
                </a:cubicBezTo>
                <a:lnTo>
                  <a:pt x="9872" y="7677"/>
                </a:lnTo>
                <a:lnTo>
                  <a:pt x="11247" y="6427"/>
                </a:lnTo>
                <a:lnTo>
                  <a:pt x="11247" y="0"/>
                </a:lnTo>
                <a:lnTo>
                  <a:pt x="9060" y="1428"/>
                </a:lnTo>
                <a:lnTo>
                  <a:pt x="8595" y="1073"/>
                </a:lnTo>
                <a:cubicBezTo>
                  <a:pt x="8287" y="839"/>
                  <a:pt x="7926" y="714"/>
                  <a:pt x="7555" y="714"/>
                </a:cubicBezTo>
                <a:lnTo>
                  <a:pt x="6180" y="714"/>
                </a:lnTo>
                <a:cubicBezTo>
                  <a:pt x="6159" y="714"/>
                  <a:pt x="6135" y="714"/>
                  <a:pt x="6114" y="716"/>
                </a:cubicBezTo>
                <a:cubicBezTo>
                  <a:pt x="5784" y="736"/>
                  <a:pt x="5473" y="906"/>
                  <a:pt x="5251" y="1187"/>
                </a:cubicBezTo>
                <a:close/>
                <a:moveTo>
                  <a:pt x="2277" y="3363"/>
                </a:moveTo>
                <a:lnTo>
                  <a:pt x="4362" y="714"/>
                </a:lnTo>
                <a:lnTo>
                  <a:pt x="3589" y="714"/>
                </a:lnTo>
                <a:cubicBezTo>
                  <a:pt x="3091" y="714"/>
                  <a:pt x="2615" y="940"/>
                  <a:pt x="2263" y="1341"/>
                </a:cubicBezTo>
                <a:lnTo>
                  <a:pt x="2187" y="1428"/>
                </a:lnTo>
                <a:lnTo>
                  <a:pt x="0" y="0"/>
                </a:lnTo>
                <a:lnTo>
                  <a:pt x="0" y="6427"/>
                </a:lnTo>
                <a:lnTo>
                  <a:pt x="3054" y="9335"/>
                </a:lnTo>
                <a:cubicBezTo>
                  <a:pt x="3503" y="9763"/>
                  <a:pt x="4069" y="9998"/>
                  <a:pt x="4653" y="9998"/>
                </a:cubicBezTo>
                <a:lnTo>
                  <a:pt x="4960" y="9998"/>
                </a:lnTo>
                <a:lnTo>
                  <a:pt x="4823" y="9842"/>
                </a:lnTo>
                <a:cubicBezTo>
                  <a:pt x="4639" y="9632"/>
                  <a:pt x="4639" y="9293"/>
                  <a:pt x="4823" y="9085"/>
                </a:cubicBezTo>
                <a:cubicBezTo>
                  <a:pt x="5006" y="8876"/>
                  <a:pt x="5302" y="8876"/>
                  <a:pt x="5485" y="9085"/>
                </a:cubicBezTo>
                <a:lnTo>
                  <a:pt x="6285" y="10000"/>
                </a:lnTo>
                <a:lnTo>
                  <a:pt x="6461" y="10000"/>
                </a:lnTo>
                <a:cubicBezTo>
                  <a:pt x="6834" y="10000"/>
                  <a:pt x="7199" y="9904"/>
                  <a:pt x="7531" y="9726"/>
                </a:cubicBezTo>
                <a:lnTo>
                  <a:pt x="7010" y="9127"/>
                </a:lnTo>
                <a:cubicBezTo>
                  <a:pt x="6826" y="8918"/>
                  <a:pt x="6826" y="8578"/>
                  <a:pt x="7010" y="8371"/>
                </a:cubicBezTo>
                <a:cubicBezTo>
                  <a:pt x="7193" y="8162"/>
                  <a:pt x="7489" y="8162"/>
                  <a:pt x="7672" y="8371"/>
                </a:cubicBezTo>
                <a:lnTo>
                  <a:pt x="8297" y="9085"/>
                </a:lnTo>
                <a:lnTo>
                  <a:pt x="8638" y="8694"/>
                </a:lnTo>
                <a:cubicBezTo>
                  <a:pt x="8812" y="8496"/>
                  <a:pt x="8863" y="8208"/>
                  <a:pt x="8787" y="7956"/>
                </a:cubicBezTo>
                <a:lnTo>
                  <a:pt x="6094" y="4903"/>
                </a:lnTo>
                <a:lnTo>
                  <a:pt x="5803" y="5235"/>
                </a:lnTo>
                <a:cubicBezTo>
                  <a:pt x="4841" y="6336"/>
                  <a:pt x="3282" y="6336"/>
                  <a:pt x="2320" y="5235"/>
                </a:cubicBezTo>
                <a:cubicBezTo>
                  <a:pt x="1871" y="4722"/>
                  <a:pt x="1853" y="3899"/>
                  <a:pt x="2277" y="3361"/>
                </a:cubicBezTo>
                <a:close/>
              </a:path>
            </a:pathLst>
          </a:custGeom>
          <a:solidFill>
            <a:srgbClr val="FB7185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7" name="TextBox 27"/>
          <p:cNvSpPr txBox="1"/>
          <p:nvPr/>
        </p:nvSpPr>
        <p:spPr>
          <a:xfrm>
            <a:off x="5198904" y="5760691"/>
            <a:ext cx="6380601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FFE4E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核心价值主张</a:t>
            </a:r>
            <a:endParaRPr lang="en-US" sz="1100"/>
          </a:p>
        </p:txBody>
      </p:sp>
      <p:sp>
        <p:nvSpPr>
          <p:cNvPr id="28" name="TextBox 28"/>
          <p:cNvSpPr txBox="1"/>
          <p:nvPr/>
        </p:nvSpPr>
        <p:spPr>
          <a:xfrm>
            <a:off x="5198904" y="6046441"/>
            <a:ext cx="6751537" cy="3714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D1D5D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让合伙人在为自己赚钱的同时，顺便把集团的市值推向万亿，实现真正的利益共同体与命运共</a:t>
            </a:r>
            <a:endParaRPr lang="en-US" sz="1100"/>
          </a:p>
          <a:p>
            <a:pPr algn="l"/>
            <a:r>
              <a:rPr sz="1200" b="0" i="0" strike="noStrike">
                <a:solidFill>
                  <a:srgbClr val="D1D5D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同体。</a:t>
            </a:r>
            <a:endParaRPr sz="1200" b="0" i="0" strike="noStrike">
              <a:solidFill>
                <a:srgbClr val="D1D5DB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" name="AutoShape 3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gradFill>
            <a:gsLst>
              <a:gs pos="0">
                <a:srgbClr val="0F172A">
                  <a:alpha val="100000"/>
                </a:srgbClr>
              </a:gs>
              <a:gs pos="50000">
                <a:srgbClr val="1E293B">
                  <a:alpha val="100000"/>
                </a:srgbClr>
              </a:gs>
              <a:gs pos="100000">
                <a:srgbClr val="000000">
                  <a:alpha val="100000"/>
                </a:srgbClr>
              </a:gs>
            </a:gsLst>
            <a:lin ang="8100000"/>
          </a:gradFill>
          <a:ln>
            <a:headEnd type="none"/>
            <a:tailEnd type="none"/>
          </a:ln>
        </p:spPr>
      </p:sp>
      <p:sp>
        <p:nvSpPr>
          <p:cNvPr id="4" name="TextBox 4"/>
          <p:cNvSpPr txBox="1"/>
          <p:nvPr/>
        </p:nvSpPr>
        <p:spPr>
          <a:xfrm>
            <a:off x="457086" y="447675"/>
            <a:ext cx="11274781" cy="3905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2700" b="1" i="0" strike="noStrike">
                <a:solidFill>
                  <a:srgbClr val="FBBF24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核心定位：全球项目运营人才生态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457086" y="914400"/>
            <a:ext cx="914171" cy="38100"/>
          </a:xfrm>
          <a:prstGeom prst="rect">
            <a:avLst/>
          </a:prstGeom>
          <a:solidFill>
            <a:srgbClr val="F59E0B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6" name="TextBox 6"/>
          <p:cNvSpPr txBox="1"/>
          <p:nvPr/>
        </p:nvSpPr>
        <p:spPr>
          <a:xfrm>
            <a:off x="457086" y="1123950"/>
            <a:ext cx="11274781" cy="2571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8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联邦制联盟 · 独立子公司 · 市值百万亿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57086" y="1638300"/>
            <a:ext cx="7351462" cy="828675"/>
          </a:xfrm>
          <a:prstGeom prst="rect">
            <a:avLst/>
          </a:prstGeom>
          <a:blipFill rotWithShape="1">
            <a:blip r:embed="rId1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8" name="AutoShape 8"/>
          <p:cNvSpPr/>
          <p:nvPr/>
        </p:nvSpPr>
        <p:spPr>
          <a:xfrm>
            <a:off x="647537" y="1790700"/>
            <a:ext cx="380905" cy="381000"/>
          </a:xfrm>
          <a:prstGeom prst="ellipse">
            <a:avLst/>
          </a:prstGeom>
          <a:solidFill>
            <a:srgbClr val="F59E0B">
              <a:alpha val="20000"/>
            </a:srgbClr>
          </a:solidFill>
          <a:ln>
            <a:headEnd type="none"/>
            <a:tailEnd type="none"/>
          </a:ln>
        </p:spPr>
      </p:sp>
      <p:sp>
        <p:nvSpPr>
          <p:cNvPr id="9" name="AutoShape 9"/>
          <p:cNvSpPr/>
          <p:nvPr/>
        </p:nvSpPr>
        <p:spPr>
          <a:xfrm>
            <a:off x="763892" y="1921906"/>
            <a:ext cx="148196" cy="118586"/>
          </a:xfrm>
          <a:custGeom>
            <a:avLst/>
            <a:gdLst/>
            <a:ahLst/>
            <a:cxnLst/>
            <a:rect l="l" t="t" r="r" b="b"/>
            <a:pathLst>
              <a:path w="12497" h="10000">
                <a:moveTo>
                  <a:pt x="6334" y="3952"/>
                </a:moveTo>
                <a:cubicBezTo>
                  <a:pt x="7470" y="3952"/>
                  <a:pt x="8392" y="3067"/>
                  <a:pt x="8392" y="1976"/>
                </a:cubicBezTo>
                <a:cubicBezTo>
                  <a:pt x="8392" y="885"/>
                  <a:pt x="7470" y="0"/>
                  <a:pt x="6334" y="0"/>
                </a:cubicBezTo>
                <a:cubicBezTo>
                  <a:pt x="5198" y="0"/>
                  <a:pt x="4275" y="885"/>
                  <a:pt x="4275" y="1976"/>
                </a:cubicBezTo>
                <a:cubicBezTo>
                  <a:pt x="4275" y="3067"/>
                  <a:pt x="5198" y="3952"/>
                  <a:pt x="6334" y="3952"/>
                </a:cubicBezTo>
                <a:close/>
                <a:moveTo>
                  <a:pt x="1900" y="4104"/>
                </a:moveTo>
                <a:cubicBezTo>
                  <a:pt x="2687" y="4104"/>
                  <a:pt x="3325" y="3491"/>
                  <a:pt x="3325" y="2736"/>
                </a:cubicBezTo>
                <a:cubicBezTo>
                  <a:pt x="3325" y="1981"/>
                  <a:pt x="2687" y="1368"/>
                  <a:pt x="1900" y="1368"/>
                </a:cubicBezTo>
                <a:cubicBezTo>
                  <a:pt x="1114" y="1368"/>
                  <a:pt x="475" y="1981"/>
                  <a:pt x="475" y="2736"/>
                </a:cubicBezTo>
                <a:cubicBezTo>
                  <a:pt x="475" y="3491"/>
                  <a:pt x="1114" y="4104"/>
                  <a:pt x="1900" y="4104"/>
                </a:cubicBezTo>
                <a:close/>
                <a:moveTo>
                  <a:pt x="0" y="7600"/>
                </a:moveTo>
                <a:lnTo>
                  <a:pt x="0" y="8208"/>
                </a:lnTo>
                <a:cubicBezTo>
                  <a:pt x="0" y="8545"/>
                  <a:pt x="283" y="8816"/>
                  <a:pt x="633" y="8816"/>
                </a:cubicBezTo>
                <a:lnTo>
                  <a:pt x="2349" y="8816"/>
                </a:lnTo>
                <a:cubicBezTo>
                  <a:pt x="2264" y="8630"/>
                  <a:pt x="2217" y="8425"/>
                  <a:pt x="2217" y="8208"/>
                </a:cubicBezTo>
                <a:lnTo>
                  <a:pt x="2217" y="7904"/>
                </a:lnTo>
                <a:cubicBezTo>
                  <a:pt x="2217" y="6893"/>
                  <a:pt x="2613" y="5970"/>
                  <a:pt x="3264" y="5271"/>
                </a:cubicBezTo>
                <a:cubicBezTo>
                  <a:pt x="3032" y="5204"/>
                  <a:pt x="2787" y="5168"/>
                  <a:pt x="2533" y="5168"/>
                </a:cubicBezTo>
                <a:cubicBezTo>
                  <a:pt x="1134" y="5168"/>
                  <a:pt x="0" y="6257"/>
                  <a:pt x="0" y="7600"/>
                </a:cubicBezTo>
                <a:close/>
                <a:moveTo>
                  <a:pt x="12192" y="2736"/>
                </a:moveTo>
                <a:cubicBezTo>
                  <a:pt x="12192" y="1981"/>
                  <a:pt x="11554" y="1368"/>
                  <a:pt x="10767" y="1368"/>
                </a:cubicBezTo>
                <a:cubicBezTo>
                  <a:pt x="9981" y="1368"/>
                  <a:pt x="9342" y="1981"/>
                  <a:pt x="9342" y="2736"/>
                </a:cubicBezTo>
                <a:cubicBezTo>
                  <a:pt x="9342" y="3491"/>
                  <a:pt x="9981" y="4104"/>
                  <a:pt x="10767" y="4104"/>
                </a:cubicBezTo>
                <a:cubicBezTo>
                  <a:pt x="11554" y="4104"/>
                  <a:pt x="12192" y="3491"/>
                  <a:pt x="12192" y="2736"/>
                </a:cubicBezTo>
                <a:close/>
                <a:moveTo>
                  <a:pt x="3167" y="7904"/>
                </a:moveTo>
                <a:lnTo>
                  <a:pt x="3167" y="8208"/>
                </a:lnTo>
                <a:cubicBezTo>
                  <a:pt x="3167" y="8545"/>
                  <a:pt x="3450" y="8816"/>
                  <a:pt x="3800" y="8816"/>
                </a:cubicBezTo>
                <a:lnTo>
                  <a:pt x="6904" y="8816"/>
                </a:lnTo>
                <a:cubicBezTo>
                  <a:pt x="6763" y="8406"/>
                  <a:pt x="6779" y="7973"/>
                  <a:pt x="7115" y="7600"/>
                </a:cubicBezTo>
                <a:cubicBezTo>
                  <a:pt x="6838" y="7292"/>
                  <a:pt x="6710" y="6846"/>
                  <a:pt x="6890" y="6397"/>
                </a:cubicBezTo>
                <a:cubicBezTo>
                  <a:pt x="7020" y="6073"/>
                  <a:pt x="7204" y="5769"/>
                  <a:pt x="7432" y="5499"/>
                </a:cubicBezTo>
                <a:cubicBezTo>
                  <a:pt x="7539" y="5373"/>
                  <a:pt x="7662" y="5276"/>
                  <a:pt x="7794" y="5206"/>
                </a:cubicBezTo>
                <a:cubicBezTo>
                  <a:pt x="7357" y="4988"/>
                  <a:pt x="6860" y="4864"/>
                  <a:pt x="6334" y="4864"/>
                </a:cubicBezTo>
                <a:cubicBezTo>
                  <a:pt x="4584" y="4864"/>
                  <a:pt x="3167" y="6225"/>
                  <a:pt x="3167" y="7904"/>
                </a:cubicBezTo>
                <a:close/>
                <a:moveTo>
                  <a:pt x="12362" y="7066"/>
                </a:moveTo>
                <a:cubicBezTo>
                  <a:pt x="12487" y="6998"/>
                  <a:pt x="12550" y="6855"/>
                  <a:pt x="12497" y="6724"/>
                </a:cubicBezTo>
                <a:cubicBezTo>
                  <a:pt x="12402" y="6489"/>
                  <a:pt x="12269" y="6266"/>
                  <a:pt x="12103" y="6071"/>
                </a:cubicBezTo>
                <a:cubicBezTo>
                  <a:pt x="12012" y="5962"/>
                  <a:pt x="11852" y="5943"/>
                  <a:pt x="11727" y="6014"/>
                </a:cubicBezTo>
                <a:cubicBezTo>
                  <a:pt x="11296" y="6253"/>
                  <a:pt x="10765" y="5960"/>
                  <a:pt x="10765" y="5480"/>
                </a:cubicBezTo>
                <a:cubicBezTo>
                  <a:pt x="10765" y="5341"/>
                  <a:pt x="10668" y="5218"/>
                  <a:pt x="10526" y="5197"/>
                </a:cubicBezTo>
                <a:cubicBezTo>
                  <a:pt x="10270" y="5159"/>
                  <a:pt x="9995" y="5159"/>
                  <a:pt x="9740" y="5197"/>
                </a:cubicBezTo>
                <a:cubicBezTo>
                  <a:pt x="9597" y="5218"/>
                  <a:pt x="9500" y="5341"/>
                  <a:pt x="9500" y="5480"/>
                </a:cubicBezTo>
                <a:cubicBezTo>
                  <a:pt x="9500" y="5959"/>
                  <a:pt x="8970" y="6253"/>
                  <a:pt x="8538" y="6014"/>
                </a:cubicBezTo>
                <a:cubicBezTo>
                  <a:pt x="8414" y="5945"/>
                  <a:pt x="8253" y="5964"/>
                  <a:pt x="8162" y="6071"/>
                </a:cubicBezTo>
                <a:cubicBezTo>
                  <a:pt x="7996" y="6266"/>
                  <a:pt x="7864" y="6489"/>
                  <a:pt x="7769" y="6724"/>
                </a:cubicBezTo>
                <a:cubicBezTo>
                  <a:pt x="7717" y="6854"/>
                  <a:pt x="7778" y="6996"/>
                  <a:pt x="7903" y="7064"/>
                </a:cubicBezTo>
                <a:cubicBezTo>
                  <a:pt x="8337" y="7304"/>
                  <a:pt x="8337" y="7891"/>
                  <a:pt x="7903" y="8132"/>
                </a:cubicBezTo>
                <a:cubicBezTo>
                  <a:pt x="7778" y="8201"/>
                  <a:pt x="7715" y="8343"/>
                  <a:pt x="7769" y="8472"/>
                </a:cubicBezTo>
                <a:cubicBezTo>
                  <a:pt x="7864" y="8708"/>
                  <a:pt x="7996" y="8930"/>
                  <a:pt x="8162" y="9126"/>
                </a:cubicBezTo>
                <a:cubicBezTo>
                  <a:pt x="8253" y="9234"/>
                  <a:pt x="8414" y="9253"/>
                  <a:pt x="8538" y="9183"/>
                </a:cubicBezTo>
                <a:cubicBezTo>
                  <a:pt x="8970" y="8944"/>
                  <a:pt x="9500" y="9238"/>
                  <a:pt x="9500" y="9717"/>
                </a:cubicBezTo>
                <a:cubicBezTo>
                  <a:pt x="9500" y="9856"/>
                  <a:pt x="9597" y="9979"/>
                  <a:pt x="9740" y="10000"/>
                </a:cubicBezTo>
                <a:cubicBezTo>
                  <a:pt x="9995" y="10038"/>
                  <a:pt x="10270" y="10038"/>
                  <a:pt x="10526" y="10000"/>
                </a:cubicBezTo>
                <a:cubicBezTo>
                  <a:pt x="10668" y="9979"/>
                  <a:pt x="10765" y="9856"/>
                  <a:pt x="10765" y="9717"/>
                </a:cubicBezTo>
                <a:cubicBezTo>
                  <a:pt x="10765" y="9238"/>
                  <a:pt x="11296" y="8944"/>
                  <a:pt x="11727" y="9183"/>
                </a:cubicBezTo>
                <a:cubicBezTo>
                  <a:pt x="11852" y="9251"/>
                  <a:pt x="12012" y="9232"/>
                  <a:pt x="12103" y="9126"/>
                </a:cubicBezTo>
                <a:cubicBezTo>
                  <a:pt x="12269" y="8930"/>
                  <a:pt x="12402" y="8708"/>
                  <a:pt x="12497" y="8472"/>
                </a:cubicBezTo>
                <a:cubicBezTo>
                  <a:pt x="12548" y="8343"/>
                  <a:pt x="12487" y="8201"/>
                  <a:pt x="12362" y="8132"/>
                </a:cubicBezTo>
                <a:cubicBezTo>
                  <a:pt x="11929" y="7893"/>
                  <a:pt x="11929" y="7306"/>
                  <a:pt x="12362" y="7064"/>
                </a:cubicBezTo>
                <a:close/>
                <a:moveTo>
                  <a:pt x="9342" y="7600"/>
                </a:moveTo>
                <a:cubicBezTo>
                  <a:pt x="9342" y="7181"/>
                  <a:pt x="9697" y="6840"/>
                  <a:pt x="10134" y="6840"/>
                </a:cubicBezTo>
                <a:cubicBezTo>
                  <a:pt x="10571" y="6840"/>
                  <a:pt x="10925" y="7181"/>
                  <a:pt x="10925" y="7600"/>
                </a:cubicBezTo>
                <a:cubicBezTo>
                  <a:pt x="10925" y="8020"/>
                  <a:pt x="10571" y="8360"/>
                  <a:pt x="10134" y="8360"/>
                </a:cubicBezTo>
                <a:cubicBezTo>
                  <a:pt x="9697" y="8360"/>
                  <a:pt x="9342" y="8020"/>
                  <a:pt x="9342" y="7600"/>
                </a:cubicBezTo>
                <a:close/>
              </a:path>
            </a:pathLst>
          </a:custGeom>
          <a:solidFill>
            <a:srgbClr val="F59E0B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0" name="TextBox 10"/>
          <p:cNvSpPr txBox="1"/>
          <p:nvPr/>
        </p:nvSpPr>
        <p:spPr>
          <a:xfrm>
            <a:off x="1180804" y="1828800"/>
            <a:ext cx="6475381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FBBF24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组织形态</a:t>
            </a:r>
            <a:endParaRPr lang="en-US" sz="1100"/>
          </a:p>
        </p:txBody>
      </p:sp>
      <p:sp>
        <p:nvSpPr>
          <p:cNvPr id="11" name="TextBox 11"/>
          <p:cNvSpPr txBox="1"/>
          <p:nvPr/>
        </p:nvSpPr>
        <p:spPr>
          <a:xfrm>
            <a:off x="1180804" y="2105025"/>
            <a:ext cx="6475381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汇聚全球优秀的项目运营型人才为合伙人，一起组合去运营独立项目，从项目中获取各种收益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457086" y="2621161"/>
            <a:ext cx="7351462" cy="828675"/>
          </a:xfrm>
          <a:prstGeom prst="rect">
            <a:avLst/>
          </a:prstGeom>
          <a:blipFill rotWithShape="1">
            <a:blip r:embed="rId2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3" name="AutoShape 13"/>
          <p:cNvSpPr/>
          <p:nvPr/>
        </p:nvSpPr>
        <p:spPr>
          <a:xfrm>
            <a:off x="647537" y="2773561"/>
            <a:ext cx="380905" cy="381000"/>
          </a:xfrm>
          <a:prstGeom prst="ellipse">
            <a:avLst/>
          </a:prstGeom>
          <a:solidFill>
            <a:srgbClr val="3B82F6">
              <a:alpha val="20000"/>
            </a:srgbClr>
          </a:solidFill>
          <a:ln>
            <a:headEnd type="none"/>
            <a:tailEnd type="none"/>
          </a:ln>
        </p:spPr>
      </p:sp>
      <p:sp>
        <p:nvSpPr>
          <p:cNvPr id="14" name="AutoShape 14"/>
          <p:cNvSpPr/>
          <p:nvPr/>
        </p:nvSpPr>
        <p:spPr>
          <a:xfrm>
            <a:off x="763892" y="2865239"/>
            <a:ext cx="148196" cy="197644"/>
          </a:xfrm>
          <a:custGeom>
            <a:avLst/>
            <a:gdLst/>
            <a:ahLst/>
            <a:cxnLst/>
            <a:rect l="l" t="t" r="r" b="b"/>
            <a:pathLst>
              <a:path w="7498" h="10000">
                <a:moveTo>
                  <a:pt x="1250" y="0"/>
                </a:moveTo>
                <a:cubicBezTo>
                  <a:pt x="560" y="0"/>
                  <a:pt x="0" y="561"/>
                  <a:pt x="0" y="1250"/>
                </a:cubicBezTo>
                <a:lnTo>
                  <a:pt x="0" y="8750"/>
                </a:lnTo>
                <a:cubicBezTo>
                  <a:pt x="0" y="9439"/>
                  <a:pt x="560" y="10000"/>
                  <a:pt x="1250" y="10000"/>
                </a:cubicBezTo>
                <a:lnTo>
                  <a:pt x="6248" y="10000"/>
                </a:lnTo>
                <a:cubicBezTo>
                  <a:pt x="6938" y="10000"/>
                  <a:pt x="7498" y="9439"/>
                  <a:pt x="7498" y="8750"/>
                </a:cubicBezTo>
                <a:lnTo>
                  <a:pt x="7498" y="1250"/>
                </a:lnTo>
                <a:cubicBezTo>
                  <a:pt x="7498" y="561"/>
                  <a:pt x="6938" y="0"/>
                  <a:pt x="6248" y="0"/>
                </a:cubicBezTo>
                <a:lnTo>
                  <a:pt x="1250" y="0"/>
                </a:lnTo>
                <a:close/>
                <a:moveTo>
                  <a:pt x="3437" y="6875"/>
                </a:moveTo>
                <a:lnTo>
                  <a:pt x="4061" y="6875"/>
                </a:lnTo>
                <a:cubicBezTo>
                  <a:pt x="4407" y="6875"/>
                  <a:pt x="4686" y="7154"/>
                  <a:pt x="4686" y="7500"/>
                </a:cubicBezTo>
                <a:lnTo>
                  <a:pt x="4686" y="9063"/>
                </a:lnTo>
                <a:lnTo>
                  <a:pt x="2812" y="9063"/>
                </a:lnTo>
                <a:lnTo>
                  <a:pt x="2812" y="7500"/>
                </a:lnTo>
                <a:cubicBezTo>
                  <a:pt x="2812" y="7154"/>
                  <a:pt x="3091" y="6875"/>
                  <a:pt x="3437" y="6875"/>
                </a:cubicBezTo>
                <a:close/>
                <a:moveTo>
                  <a:pt x="1875" y="2188"/>
                </a:moveTo>
                <a:cubicBezTo>
                  <a:pt x="1875" y="2016"/>
                  <a:pt x="2015" y="1875"/>
                  <a:pt x="2187" y="1875"/>
                </a:cubicBezTo>
                <a:lnTo>
                  <a:pt x="2812" y="1875"/>
                </a:lnTo>
                <a:cubicBezTo>
                  <a:pt x="2984" y="1875"/>
                  <a:pt x="3124" y="2016"/>
                  <a:pt x="3124" y="2188"/>
                </a:cubicBezTo>
                <a:lnTo>
                  <a:pt x="3124" y="2813"/>
                </a:lnTo>
                <a:cubicBezTo>
                  <a:pt x="3124" y="2984"/>
                  <a:pt x="2984" y="3125"/>
                  <a:pt x="2812" y="3125"/>
                </a:cubicBezTo>
                <a:lnTo>
                  <a:pt x="2187" y="3125"/>
                </a:lnTo>
                <a:cubicBezTo>
                  <a:pt x="2015" y="3125"/>
                  <a:pt x="1875" y="2984"/>
                  <a:pt x="1875" y="2813"/>
                </a:cubicBezTo>
                <a:lnTo>
                  <a:pt x="1875" y="2188"/>
                </a:lnTo>
                <a:close/>
                <a:moveTo>
                  <a:pt x="4686" y="1875"/>
                </a:moveTo>
                <a:lnTo>
                  <a:pt x="5311" y="1875"/>
                </a:lnTo>
                <a:cubicBezTo>
                  <a:pt x="5483" y="1875"/>
                  <a:pt x="5624" y="2016"/>
                  <a:pt x="5624" y="2188"/>
                </a:cubicBezTo>
                <a:lnTo>
                  <a:pt x="5624" y="2813"/>
                </a:lnTo>
                <a:cubicBezTo>
                  <a:pt x="5624" y="2984"/>
                  <a:pt x="5483" y="3125"/>
                  <a:pt x="5311" y="3125"/>
                </a:cubicBezTo>
                <a:lnTo>
                  <a:pt x="4686" y="3125"/>
                </a:lnTo>
                <a:cubicBezTo>
                  <a:pt x="4514" y="3125"/>
                  <a:pt x="4374" y="2984"/>
                  <a:pt x="4374" y="2813"/>
                </a:cubicBezTo>
                <a:lnTo>
                  <a:pt x="4374" y="2188"/>
                </a:lnTo>
                <a:cubicBezTo>
                  <a:pt x="4374" y="2016"/>
                  <a:pt x="4514" y="1875"/>
                  <a:pt x="4686" y="1875"/>
                </a:cubicBezTo>
                <a:close/>
                <a:moveTo>
                  <a:pt x="1875" y="4688"/>
                </a:moveTo>
                <a:cubicBezTo>
                  <a:pt x="1875" y="4516"/>
                  <a:pt x="2015" y="4375"/>
                  <a:pt x="2187" y="4375"/>
                </a:cubicBezTo>
                <a:lnTo>
                  <a:pt x="2812" y="4375"/>
                </a:lnTo>
                <a:cubicBezTo>
                  <a:pt x="2984" y="4375"/>
                  <a:pt x="3124" y="4516"/>
                  <a:pt x="3124" y="4688"/>
                </a:cubicBezTo>
                <a:lnTo>
                  <a:pt x="3124" y="5313"/>
                </a:lnTo>
                <a:cubicBezTo>
                  <a:pt x="3124" y="5484"/>
                  <a:pt x="2984" y="5625"/>
                  <a:pt x="2812" y="5625"/>
                </a:cubicBezTo>
                <a:lnTo>
                  <a:pt x="2187" y="5625"/>
                </a:lnTo>
                <a:cubicBezTo>
                  <a:pt x="2015" y="5625"/>
                  <a:pt x="1875" y="5484"/>
                  <a:pt x="1875" y="5313"/>
                </a:cubicBezTo>
                <a:lnTo>
                  <a:pt x="1875" y="4688"/>
                </a:lnTo>
                <a:close/>
                <a:moveTo>
                  <a:pt x="4686" y="4375"/>
                </a:moveTo>
                <a:lnTo>
                  <a:pt x="5311" y="4375"/>
                </a:lnTo>
                <a:cubicBezTo>
                  <a:pt x="5483" y="4375"/>
                  <a:pt x="5624" y="4516"/>
                  <a:pt x="5624" y="4688"/>
                </a:cubicBezTo>
                <a:lnTo>
                  <a:pt x="5624" y="5313"/>
                </a:lnTo>
                <a:cubicBezTo>
                  <a:pt x="5624" y="5484"/>
                  <a:pt x="5483" y="5625"/>
                  <a:pt x="5311" y="5625"/>
                </a:cubicBezTo>
                <a:lnTo>
                  <a:pt x="4686" y="5625"/>
                </a:lnTo>
                <a:cubicBezTo>
                  <a:pt x="4514" y="5625"/>
                  <a:pt x="4374" y="5484"/>
                  <a:pt x="4374" y="5313"/>
                </a:cubicBezTo>
                <a:lnTo>
                  <a:pt x="4374" y="4688"/>
                </a:lnTo>
                <a:cubicBezTo>
                  <a:pt x="4374" y="4516"/>
                  <a:pt x="4514" y="4375"/>
                  <a:pt x="4686" y="4375"/>
                </a:cubicBezTo>
                <a:close/>
              </a:path>
            </a:pathLst>
          </a:custGeom>
          <a:solidFill>
            <a:srgbClr val="60A5FA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5" name="TextBox 15"/>
          <p:cNvSpPr txBox="1"/>
          <p:nvPr/>
        </p:nvSpPr>
        <p:spPr>
          <a:xfrm>
            <a:off x="1180804" y="2811661"/>
            <a:ext cx="6475381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60A5F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办公场景</a:t>
            </a:r>
            <a:endParaRPr lang="en-US" sz="1100"/>
          </a:p>
        </p:txBody>
      </p:sp>
      <p:sp>
        <p:nvSpPr>
          <p:cNvPr id="16" name="TextBox 16"/>
          <p:cNvSpPr txBox="1"/>
          <p:nvPr/>
        </p:nvSpPr>
        <p:spPr>
          <a:xfrm>
            <a:off x="1180804" y="3087886"/>
            <a:ext cx="6484903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无限聚合的办公室都坐落在写字楼里边，每个无限聚合联创办公室相对独立，按区设计成立独立子公司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457086" y="3604171"/>
            <a:ext cx="7351462" cy="828675"/>
          </a:xfrm>
          <a:prstGeom prst="rect">
            <a:avLst/>
          </a:prstGeom>
          <a:blipFill rotWithShape="1">
            <a:blip r:embed="rId3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8" name="AutoShape 18"/>
          <p:cNvSpPr/>
          <p:nvPr/>
        </p:nvSpPr>
        <p:spPr>
          <a:xfrm>
            <a:off x="647537" y="3756571"/>
            <a:ext cx="380905" cy="381000"/>
          </a:xfrm>
          <a:prstGeom prst="ellipse">
            <a:avLst/>
          </a:prstGeom>
          <a:solidFill>
            <a:srgbClr val="10B981">
              <a:alpha val="20000"/>
            </a:srgbClr>
          </a:solidFill>
          <a:ln>
            <a:headEnd type="none"/>
            <a:tailEnd type="none"/>
          </a:ln>
        </p:spPr>
      </p:sp>
      <p:sp>
        <p:nvSpPr>
          <p:cNvPr id="19" name="AutoShape 19"/>
          <p:cNvSpPr/>
          <p:nvPr/>
        </p:nvSpPr>
        <p:spPr>
          <a:xfrm>
            <a:off x="763892" y="3881190"/>
            <a:ext cx="148196" cy="131762"/>
          </a:xfrm>
          <a:custGeom>
            <a:avLst/>
            <a:gdLst/>
            <a:ahLst/>
            <a:cxnLst/>
            <a:rect l="l" t="t" r="r" b="b"/>
            <a:pathLst>
              <a:path w="11247" h="10000">
                <a:moveTo>
                  <a:pt x="7436" y="2061"/>
                </a:moveTo>
                <a:cubicBezTo>
                  <a:pt x="7085" y="2061"/>
                  <a:pt x="6801" y="1600"/>
                  <a:pt x="6801" y="1030"/>
                </a:cubicBezTo>
                <a:cubicBezTo>
                  <a:pt x="6801" y="462"/>
                  <a:pt x="7086" y="0"/>
                  <a:pt x="7436" y="0"/>
                </a:cubicBezTo>
                <a:lnTo>
                  <a:pt x="10612" y="0"/>
                </a:lnTo>
                <a:cubicBezTo>
                  <a:pt x="10963" y="0"/>
                  <a:pt x="11247" y="460"/>
                  <a:pt x="11247" y="1030"/>
                </a:cubicBezTo>
                <a:lnTo>
                  <a:pt x="11247" y="6182"/>
                </a:lnTo>
                <a:cubicBezTo>
                  <a:pt x="11247" y="6751"/>
                  <a:pt x="10963" y="7212"/>
                  <a:pt x="10612" y="7212"/>
                </a:cubicBezTo>
                <a:cubicBezTo>
                  <a:pt x="10261" y="7212"/>
                  <a:pt x="9977" y="6750"/>
                  <a:pt x="9977" y="6182"/>
                </a:cubicBezTo>
                <a:lnTo>
                  <a:pt x="9977" y="3519"/>
                </a:lnTo>
                <a:lnTo>
                  <a:pt x="6615" y="8973"/>
                </a:lnTo>
                <a:cubicBezTo>
                  <a:pt x="6367" y="9375"/>
                  <a:pt x="5964" y="9375"/>
                  <a:pt x="5716" y="8973"/>
                </a:cubicBezTo>
                <a:lnTo>
                  <a:pt x="3626" y="5580"/>
                </a:lnTo>
                <a:lnTo>
                  <a:pt x="899" y="10000"/>
                </a:lnTo>
                <a:cubicBezTo>
                  <a:pt x="651" y="10402"/>
                  <a:pt x="248" y="10402"/>
                  <a:pt x="0" y="10000"/>
                </a:cubicBezTo>
                <a:cubicBezTo>
                  <a:pt x="-248" y="9597"/>
                  <a:pt x="-248" y="8944"/>
                  <a:pt x="0" y="8542"/>
                </a:cubicBezTo>
                <a:lnTo>
                  <a:pt x="3175" y="3390"/>
                </a:lnTo>
                <a:cubicBezTo>
                  <a:pt x="3424" y="2988"/>
                  <a:pt x="3826" y="2988"/>
                  <a:pt x="4074" y="3390"/>
                </a:cubicBezTo>
                <a:lnTo>
                  <a:pt x="6166" y="6784"/>
                </a:lnTo>
                <a:lnTo>
                  <a:pt x="9078" y="2061"/>
                </a:lnTo>
                <a:lnTo>
                  <a:pt x="7436" y="2061"/>
                </a:lnTo>
                <a:close/>
              </a:path>
            </a:pathLst>
          </a:custGeom>
          <a:solidFill>
            <a:srgbClr val="34D399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0" name="TextBox 20"/>
          <p:cNvSpPr txBox="1"/>
          <p:nvPr/>
        </p:nvSpPr>
        <p:spPr>
          <a:xfrm>
            <a:off x="1180804" y="3794671"/>
            <a:ext cx="6475381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34D39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发展路径</a:t>
            </a:r>
            <a:endParaRPr lang="en-US" sz="1100"/>
          </a:p>
        </p:txBody>
      </p:sp>
      <p:sp>
        <p:nvSpPr>
          <p:cNvPr id="21" name="TextBox 21"/>
          <p:cNvSpPr txBox="1"/>
          <p:nvPr/>
        </p:nvSpPr>
        <p:spPr>
          <a:xfrm>
            <a:off x="1180804" y="4070896"/>
            <a:ext cx="6475381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形成先后合伙人加入，逐渐发展壮大，每个独立子公司可以独立规划上市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457086" y="4587180"/>
            <a:ext cx="7351462" cy="828675"/>
          </a:xfrm>
          <a:prstGeom prst="rect">
            <a:avLst/>
          </a:prstGeom>
          <a:blipFill rotWithShape="1">
            <a:blip r:embed="rId4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3" name="AutoShape 23"/>
          <p:cNvSpPr/>
          <p:nvPr/>
        </p:nvSpPr>
        <p:spPr>
          <a:xfrm>
            <a:off x="647537" y="4739580"/>
            <a:ext cx="380905" cy="381000"/>
          </a:xfrm>
          <a:prstGeom prst="ellipse">
            <a:avLst/>
          </a:prstGeom>
          <a:solidFill>
            <a:srgbClr val="8B5CF6">
              <a:alpha val="20000"/>
            </a:srgbClr>
          </a:solidFill>
          <a:ln>
            <a:headEnd type="none"/>
            <a:tailEnd type="none"/>
          </a:ln>
        </p:spPr>
      </p:sp>
      <p:sp>
        <p:nvSpPr>
          <p:cNvPr id="24" name="AutoShape 24"/>
          <p:cNvSpPr/>
          <p:nvPr/>
        </p:nvSpPr>
        <p:spPr>
          <a:xfrm>
            <a:off x="763892" y="4855964"/>
            <a:ext cx="148196" cy="148233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3749" y="714"/>
                </a:moveTo>
                <a:cubicBezTo>
                  <a:pt x="3749" y="319"/>
                  <a:pt x="4028" y="0"/>
                  <a:pt x="4374" y="0"/>
                </a:cubicBezTo>
                <a:lnTo>
                  <a:pt x="5624" y="0"/>
                </a:lnTo>
                <a:cubicBezTo>
                  <a:pt x="5970" y="0"/>
                  <a:pt x="6249" y="319"/>
                  <a:pt x="6249" y="714"/>
                </a:cubicBezTo>
                <a:lnTo>
                  <a:pt x="6249" y="2143"/>
                </a:lnTo>
                <a:cubicBezTo>
                  <a:pt x="6249" y="2538"/>
                  <a:pt x="5970" y="2857"/>
                  <a:pt x="5624" y="2857"/>
                </a:cubicBezTo>
                <a:lnTo>
                  <a:pt x="5468" y="2857"/>
                </a:lnTo>
                <a:lnTo>
                  <a:pt x="5468" y="4286"/>
                </a:lnTo>
                <a:lnTo>
                  <a:pt x="7811" y="4286"/>
                </a:lnTo>
                <a:cubicBezTo>
                  <a:pt x="8588" y="4286"/>
                  <a:pt x="9217" y="5004"/>
                  <a:pt x="9217" y="5893"/>
                </a:cubicBezTo>
                <a:lnTo>
                  <a:pt x="9217" y="7143"/>
                </a:lnTo>
                <a:lnTo>
                  <a:pt x="9373" y="7143"/>
                </a:lnTo>
                <a:cubicBezTo>
                  <a:pt x="9719" y="7143"/>
                  <a:pt x="9998" y="7462"/>
                  <a:pt x="9998" y="7857"/>
                </a:cubicBezTo>
                <a:lnTo>
                  <a:pt x="9998" y="9286"/>
                </a:lnTo>
                <a:cubicBezTo>
                  <a:pt x="9998" y="9681"/>
                  <a:pt x="9719" y="10000"/>
                  <a:pt x="9373" y="10000"/>
                </a:cubicBezTo>
                <a:lnTo>
                  <a:pt x="8123" y="10000"/>
                </a:lnTo>
                <a:cubicBezTo>
                  <a:pt x="7778" y="10000"/>
                  <a:pt x="7499" y="9681"/>
                  <a:pt x="7499" y="9286"/>
                </a:cubicBezTo>
                <a:lnTo>
                  <a:pt x="7499" y="7857"/>
                </a:lnTo>
                <a:cubicBezTo>
                  <a:pt x="7499" y="7462"/>
                  <a:pt x="7778" y="7143"/>
                  <a:pt x="8123" y="7143"/>
                </a:cubicBezTo>
                <a:lnTo>
                  <a:pt x="8280" y="7143"/>
                </a:lnTo>
                <a:lnTo>
                  <a:pt x="8280" y="5893"/>
                </a:lnTo>
                <a:cubicBezTo>
                  <a:pt x="8280" y="5596"/>
                  <a:pt x="8071" y="5357"/>
                  <a:pt x="7811" y="5357"/>
                </a:cubicBezTo>
                <a:lnTo>
                  <a:pt x="5468" y="5357"/>
                </a:lnTo>
                <a:lnTo>
                  <a:pt x="5468" y="7143"/>
                </a:lnTo>
                <a:lnTo>
                  <a:pt x="5624" y="7143"/>
                </a:lnTo>
                <a:cubicBezTo>
                  <a:pt x="5970" y="7143"/>
                  <a:pt x="6249" y="7462"/>
                  <a:pt x="6249" y="7857"/>
                </a:cubicBezTo>
                <a:lnTo>
                  <a:pt x="6249" y="9286"/>
                </a:lnTo>
                <a:cubicBezTo>
                  <a:pt x="6249" y="9681"/>
                  <a:pt x="5970" y="10000"/>
                  <a:pt x="5624" y="10000"/>
                </a:cubicBezTo>
                <a:lnTo>
                  <a:pt x="4374" y="10000"/>
                </a:lnTo>
                <a:cubicBezTo>
                  <a:pt x="4028" y="10000"/>
                  <a:pt x="3749" y="9681"/>
                  <a:pt x="3749" y="9286"/>
                </a:cubicBezTo>
                <a:lnTo>
                  <a:pt x="3749" y="7857"/>
                </a:lnTo>
                <a:cubicBezTo>
                  <a:pt x="3749" y="7462"/>
                  <a:pt x="4028" y="7143"/>
                  <a:pt x="4374" y="7143"/>
                </a:cubicBezTo>
                <a:lnTo>
                  <a:pt x="4530" y="7143"/>
                </a:lnTo>
                <a:lnTo>
                  <a:pt x="4530" y="5357"/>
                </a:lnTo>
                <a:lnTo>
                  <a:pt x="2187" y="5357"/>
                </a:lnTo>
                <a:cubicBezTo>
                  <a:pt x="1927" y="5357"/>
                  <a:pt x="1718" y="5596"/>
                  <a:pt x="1718" y="5893"/>
                </a:cubicBezTo>
                <a:lnTo>
                  <a:pt x="1718" y="7143"/>
                </a:lnTo>
                <a:lnTo>
                  <a:pt x="1875" y="7143"/>
                </a:lnTo>
                <a:cubicBezTo>
                  <a:pt x="2220" y="7143"/>
                  <a:pt x="2500" y="7462"/>
                  <a:pt x="2500" y="7857"/>
                </a:cubicBezTo>
                <a:lnTo>
                  <a:pt x="2500" y="9286"/>
                </a:lnTo>
                <a:cubicBezTo>
                  <a:pt x="2500" y="9681"/>
                  <a:pt x="2220" y="10000"/>
                  <a:pt x="1875" y="10000"/>
                </a:cubicBezTo>
                <a:lnTo>
                  <a:pt x="625" y="10000"/>
                </a:lnTo>
                <a:cubicBezTo>
                  <a:pt x="279" y="10000"/>
                  <a:pt x="0" y="9681"/>
                  <a:pt x="0" y="9286"/>
                </a:cubicBezTo>
                <a:lnTo>
                  <a:pt x="0" y="7857"/>
                </a:lnTo>
                <a:cubicBezTo>
                  <a:pt x="0" y="7462"/>
                  <a:pt x="279" y="7143"/>
                  <a:pt x="625" y="7143"/>
                </a:cubicBezTo>
                <a:lnTo>
                  <a:pt x="781" y="7143"/>
                </a:lnTo>
                <a:lnTo>
                  <a:pt x="781" y="5893"/>
                </a:lnTo>
                <a:cubicBezTo>
                  <a:pt x="781" y="5004"/>
                  <a:pt x="1410" y="4286"/>
                  <a:pt x="2187" y="4286"/>
                </a:cubicBezTo>
                <a:lnTo>
                  <a:pt x="4530" y="4286"/>
                </a:lnTo>
                <a:lnTo>
                  <a:pt x="4530" y="2857"/>
                </a:lnTo>
                <a:lnTo>
                  <a:pt x="4374" y="2857"/>
                </a:lnTo>
                <a:cubicBezTo>
                  <a:pt x="4028" y="2857"/>
                  <a:pt x="3749" y="2538"/>
                  <a:pt x="3749" y="2143"/>
                </a:cubicBezTo>
                <a:lnTo>
                  <a:pt x="3749" y="714"/>
                </a:lnTo>
                <a:close/>
              </a:path>
            </a:pathLst>
          </a:custGeom>
          <a:solidFill>
            <a:srgbClr val="A78BFA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5" name="TextBox 25"/>
          <p:cNvSpPr txBox="1"/>
          <p:nvPr/>
        </p:nvSpPr>
        <p:spPr>
          <a:xfrm>
            <a:off x="1180804" y="4777680"/>
            <a:ext cx="6475381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A78BF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母子关系</a:t>
            </a:r>
            <a:endParaRPr lang="en-US" sz="1100"/>
          </a:p>
        </p:txBody>
      </p:sp>
      <p:sp>
        <p:nvSpPr>
          <p:cNvPr id="26" name="TextBox 26"/>
          <p:cNvSpPr txBox="1"/>
          <p:nvPr/>
        </p:nvSpPr>
        <p:spPr>
          <a:xfrm>
            <a:off x="1180804" y="5053905"/>
            <a:ext cx="6475381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无限聚合集团作为母公司控股，参股，根据具体情况具体设定，灵活适配不同城市与项目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457086" y="5570191"/>
            <a:ext cx="7351462" cy="828675"/>
          </a:xfrm>
          <a:prstGeom prst="rect">
            <a:avLst/>
          </a:prstGeom>
          <a:blipFill rotWithShape="1">
            <a:blip r:embed="rId5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8" name="AutoShape 28"/>
          <p:cNvSpPr/>
          <p:nvPr/>
        </p:nvSpPr>
        <p:spPr>
          <a:xfrm>
            <a:off x="647537" y="5722591"/>
            <a:ext cx="380905" cy="381000"/>
          </a:xfrm>
          <a:prstGeom prst="ellipse">
            <a:avLst/>
          </a:prstGeom>
          <a:solidFill>
            <a:srgbClr val="F43F5E">
              <a:alpha val="20000"/>
            </a:srgbClr>
          </a:solidFill>
          <a:ln>
            <a:headEnd type="none"/>
            <a:tailEnd type="none"/>
          </a:ln>
        </p:spPr>
      </p:sp>
      <p:sp>
        <p:nvSpPr>
          <p:cNvPr id="29" name="AutoShape 29"/>
          <p:cNvSpPr/>
          <p:nvPr/>
        </p:nvSpPr>
        <p:spPr>
          <a:xfrm>
            <a:off x="763892" y="5838974"/>
            <a:ext cx="148196" cy="148233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1088" y="3900"/>
                </a:moveTo>
                <a:lnTo>
                  <a:pt x="1691" y="4504"/>
                </a:lnTo>
                <a:cubicBezTo>
                  <a:pt x="1808" y="4621"/>
                  <a:pt x="1966" y="4688"/>
                  <a:pt x="2132" y="4688"/>
                </a:cubicBezTo>
                <a:lnTo>
                  <a:pt x="2552" y="4688"/>
                </a:lnTo>
                <a:cubicBezTo>
                  <a:pt x="2718" y="4688"/>
                  <a:pt x="2876" y="4754"/>
                  <a:pt x="2994" y="4871"/>
                </a:cubicBezTo>
                <a:lnTo>
                  <a:pt x="3566" y="5443"/>
                </a:lnTo>
                <a:cubicBezTo>
                  <a:pt x="3683" y="5561"/>
                  <a:pt x="3749" y="5719"/>
                  <a:pt x="3749" y="5885"/>
                </a:cubicBezTo>
                <a:lnTo>
                  <a:pt x="3749" y="6617"/>
                </a:lnTo>
                <a:cubicBezTo>
                  <a:pt x="3749" y="6783"/>
                  <a:pt x="3816" y="6941"/>
                  <a:pt x="3933" y="7059"/>
                </a:cubicBezTo>
                <a:lnTo>
                  <a:pt x="4193" y="7318"/>
                </a:lnTo>
                <a:cubicBezTo>
                  <a:pt x="4310" y="7436"/>
                  <a:pt x="4376" y="7594"/>
                  <a:pt x="4376" y="7760"/>
                </a:cubicBezTo>
                <a:lnTo>
                  <a:pt x="4376" y="8125"/>
                </a:lnTo>
                <a:cubicBezTo>
                  <a:pt x="4376" y="8471"/>
                  <a:pt x="4655" y="8750"/>
                  <a:pt x="5001" y="8750"/>
                </a:cubicBezTo>
                <a:cubicBezTo>
                  <a:pt x="5346" y="8750"/>
                  <a:pt x="5626" y="8470"/>
                  <a:pt x="5626" y="8125"/>
                </a:cubicBezTo>
                <a:lnTo>
                  <a:pt x="5626" y="8072"/>
                </a:lnTo>
                <a:cubicBezTo>
                  <a:pt x="5626" y="7906"/>
                  <a:pt x="5692" y="7748"/>
                  <a:pt x="5809" y="7631"/>
                </a:cubicBezTo>
                <a:lnTo>
                  <a:pt x="6694" y="6746"/>
                </a:lnTo>
                <a:cubicBezTo>
                  <a:pt x="6811" y="6629"/>
                  <a:pt x="6878" y="6471"/>
                  <a:pt x="6878" y="6305"/>
                </a:cubicBezTo>
                <a:lnTo>
                  <a:pt x="6878" y="5627"/>
                </a:lnTo>
                <a:cubicBezTo>
                  <a:pt x="6878" y="5281"/>
                  <a:pt x="6598" y="5002"/>
                  <a:pt x="6253" y="5002"/>
                </a:cubicBezTo>
                <a:lnTo>
                  <a:pt x="4638" y="5002"/>
                </a:lnTo>
                <a:cubicBezTo>
                  <a:pt x="4472" y="5002"/>
                  <a:pt x="4314" y="4936"/>
                  <a:pt x="4196" y="4818"/>
                </a:cubicBezTo>
                <a:lnTo>
                  <a:pt x="3884" y="4506"/>
                </a:lnTo>
                <a:cubicBezTo>
                  <a:pt x="3802" y="4424"/>
                  <a:pt x="3755" y="4311"/>
                  <a:pt x="3755" y="4193"/>
                </a:cubicBezTo>
                <a:cubicBezTo>
                  <a:pt x="3755" y="3949"/>
                  <a:pt x="3952" y="3752"/>
                  <a:pt x="4196" y="3752"/>
                </a:cubicBezTo>
                <a:lnTo>
                  <a:pt x="4874" y="3752"/>
                </a:lnTo>
                <a:cubicBezTo>
                  <a:pt x="5118" y="3752"/>
                  <a:pt x="5315" y="3555"/>
                  <a:pt x="5315" y="3311"/>
                </a:cubicBezTo>
                <a:cubicBezTo>
                  <a:pt x="5315" y="3193"/>
                  <a:pt x="5268" y="3080"/>
                  <a:pt x="5186" y="2998"/>
                </a:cubicBezTo>
                <a:lnTo>
                  <a:pt x="4802" y="2613"/>
                </a:lnTo>
                <a:cubicBezTo>
                  <a:pt x="4726" y="2539"/>
                  <a:pt x="4687" y="2443"/>
                  <a:pt x="4687" y="2344"/>
                </a:cubicBezTo>
                <a:cubicBezTo>
                  <a:pt x="4686" y="2243"/>
                  <a:pt x="4726" y="2147"/>
                  <a:pt x="4798" y="2076"/>
                </a:cubicBezTo>
                <a:lnTo>
                  <a:pt x="5136" y="1738"/>
                </a:lnTo>
                <a:cubicBezTo>
                  <a:pt x="5249" y="1625"/>
                  <a:pt x="5313" y="1471"/>
                  <a:pt x="5313" y="1311"/>
                </a:cubicBezTo>
                <a:cubicBezTo>
                  <a:pt x="5313" y="1170"/>
                  <a:pt x="5267" y="1043"/>
                  <a:pt x="5188" y="941"/>
                </a:cubicBezTo>
                <a:cubicBezTo>
                  <a:pt x="5126" y="939"/>
                  <a:pt x="5063" y="938"/>
                  <a:pt x="5001" y="938"/>
                </a:cubicBezTo>
                <a:cubicBezTo>
                  <a:pt x="3138" y="938"/>
                  <a:pt x="1570" y="2191"/>
                  <a:pt x="1090" y="3900"/>
                </a:cubicBezTo>
                <a:close/>
                <a:moveTo>
                  <a:pt x="9061" y="5000"/>
                </a:moveTo>
                <a:cubicBezTo>
                  <a:pt x="9061" y="4324"/>
                  <a:pt x="8897" y="3688"/>
                  <a:pt x="8604" y="3129"/>
                </a:cubicBezTo>
                <a:cubicBezTo>
                  <a:pt x="8479" y="3146"/>
                  <a:pt x="8356" y="3205"/>
                  <a:pt x="8254" y="3307"/>
                </a:cubicBezTo>
                <a:lnTo>
                  <a:pt x="7993" y="3568"/>
                </a:lnTo>
                <a:cubicBezTo>
                  <a:pt x="7875" y="3686"/>
                  <a:pt x="7809" y="3844"/>
                  <a:pt x="7809" y="4010"/>
                </a:cubicBezTo>
                <a:lnTo>
                  <a:pt x="7809" y="4688"/>
                </a:lnTo>
                <a:cubicBezTo>
                  <a:pt x="7809" y="5033"/>
                  <a:pt x="8088" y="5313"/>
                  <a:pt x="8434" y="5313"/>
                </a:cubicBezTo>
                <a:lnTo>
                  <a:pt x="8904" y="5313"/>
                </a:lnTo>
                <a:cubicBezTo>
                  <a:pt x="8953" y="5313"/>
                  <a:pt x="9002" y="5307"/>
                  <a:pt x="9047" y="5297"/>
                </a:cubicBezTo>
                <a:cubicBezTo>
                  <a:pt x="9055" y="5199"/>
                  <a:pt x="9057" y="5100"/>
                  <a:pt x="9057" y="5000"/>
                </a:cubicBezTo>
                <a:close/>
                <a:moveTo>
                  <a:pt x="0" y="5000"/>
                </a:moveTo>
                <a:cubicBezTo>
                  <a:pt x="0" y="2240"/>
                  <a:pt x="2240" y="0"/>
                  <a:pt x="4999" y="0"/>
                </a:cubicBezTo>
                <a:cubicBezTo>
                  <a:pt x="7758" y="0"/>
                  <a:pt x="9998" y="2240"/>
                  <a:pt x="9998" y="5000"/>
                </a:cubicBezTo>
                <a:cubicBezTo>
                  <a:pt x="9998" y="7760"/>
                  <a:pt x="7758" y="10000"/>
                  <a:pt x="4999" y="10000"/>
                </a:cubicBezTo>
                <a:cubicBezTo>
                  <a:pt x="2240" y="10000"/>
                  <a:pt x="0" y="7760"/>
                  <a:pt x="0" y="5000"/>
                </a:cubicBezTo>
                <a:close/>
              </a:path>
            </a:pathLst>
          </a:custGeom>
          <a:solidFill>
            <a:srgbClr val="FB7185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0" name="TextBox 30"/>
          <p:cNvSpPr txBox="1"/>
          <p:nvPr/>
        </p:nvSpPr>
        <p:spPr>
          <a:xfrm>
            <a:off x="1180804" y="5760691"/>
            <a:ext cx="6475381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FB718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终极目标</a:t>
            </a:r>
            <a:endParaRPr lang="en-US" sz="1100"/>
          </a:p>
        </p:txBody>
      </p:sp>
      <p:sp>
        <p:nvSpPr>
          <p:cNvPr id="31" name="TextBox 31"/>
          <p:cNvSpPr txBox="1"/>
          <p:nvPr/>
        </p:nvSpPr>
        <p:spPr>
          <a:xfrm>
            <a:off x="1180804" y="6036916"/>
            <a:ext cx="6475381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打造市值百万亿的跨国性集团公司，让城市合伙人集体致富，成为全球最具影响力的技术生态平台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113271" y="1638300"/>
            <a:ext cx="3618594" cy="4191000"/>
          </a:xfrm>
          <a:prstGeom prst="roundRect">
            <a:avLst>
              <a:gd name="adj" fmla="val 798"/>
            </a:avLst>
          </a:prstGeom>
          <a:blipFill rotWithShape="1">
            <a:blip r:embed="rId6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pic>
        <p:nvPicPr>
          <p:cNvPr id="33" name="Picture 33"/>
          <p:cNvPicPr>
            <a:picLocks noChangeAspect="1"/>
          </p:cNvPicPr>
          <p:nvPr/>
        </p:nvPicPr>
        <p:blipFill>
          <a:blip r:embed="rId7">
            <a:alphaModFix amt="100000"/>
          </a:blip>
          <a:srcRect t="9829" b="9829"/>
          <a:stretch>
            <a:fillRect/>
          </a:stretch>
        </p:blipFill>
        <p:spPr>
          <a:xfrm>
            <a:off x="8122794" y="1647825"/>
            <a:ext cx="3599550" cy="41719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TextBox 34"/>
          <p:cNvSpPr txBox="1"/>
          <p:nvPr/>
        </p:nvSpPr>
        <p:spPr>
          <a:xfrm>
            <a:off x="9186054" y="6105525"/>
            <a:ext cx="1596676" cy="1333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1"/>
          <a:lstStyle/>
          <a:p>
            <a:pPr algn="ctr">
              <a:defRPr/>
            </a:pPr>
            <a:r>
              <a:rPr lang="en-US" sz="900" b="0" i="0" strike="noStrike">
                <a:solidFill>
                  <a:srgbClr val="9CA3A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高端商务环境 · 城市核心地标</a:t>
            </a:r>
            <a:endParaRPr lang="en-US" sz="11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F172A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" name="AutoShape 3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gradFill>
            <a:gsLst>
              <a:gs pos="0">
                <a:srgbClr val="0F172A">
                  <a:alpha val="100000"/>
                </a:srgbClr>
              </a:gs>
              <a:gs pos="50000">
                <a:srgbClr val="1E293B">
                  <a:alpha val="100000"/>
                </a:srgbClr>
              </a:gs>
              <a:gs pos="100000">
                <a:srgbClr val="000000">
                  <a:alpha val="100000"/>
                </a:srgbClr>
              </a:gs>
            </a:gsLst>
            <a:lin ang="8100000"/>
          </a:gradFill>
          <a:ln>
            <a:headEnd type="none"/>
            <a:tailEnd type="none"/>
          </a:ln>
        </p:spPr>
      </p:sp>
      <p:sp>
        <p:nvSpPr>
          <p:cNvPr id="4" name="TextBox 4"/>
          <p:cNvSpPr txBox="1"/>
          <p:nvPr/>
        </p:nvSpPr>
        <p:spPr>
          <a:xfrm>
            <a:off x="457086" y="447675"/>
            <a:ext cx="11274781" cy="3905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2700" b="1" i="0" strike="noStrike">
                <a:solidFill>
                  <a:srgbClr val="FBBF24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星系裂变·股权架构全景图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457086" y="914400"/>
            <a:ext cx="914171" cy="38100"/>
          </a:xfrm>
          <a:prstGeom prst="rect">
            <a:avLst/>
          </a:prstGeom>
          <a:gradFill>
            <a:gsLst>
              <a:gs pos="0">
                <a:srgbClr val="F59E0B">
                  <a:alpha val="100000"/>
                </a:srgbClr>
              </a:gs>
              <a:gs pos="100000">
                <a:srgbClr val="F59E0B">
                  <a:alpha val="0"/>
                </a:srgbClr>
              </a:gs>
            </a:gsLst>
            <a:lin ang="5400000"/>
          </a:gradFill>
          <a:ln>
            <a:headEnd type="none"/>
            <a:tailEnd type="none"/>
          </a:ln>
        </p:spPr>
      </p:sp>
      <p:sp>
        <p:nvSpPr>
          <p:cNvPr id="6" name="TextBox 6"/>
          <p:cNvSpPr txBox="1"/>
          <p:nvPr/>
        </p:nvSpPr>
        <p:spPr>
          <a:xfrm>
            <a:off x="457086" y="1095375"/>
            <a:ext cx="11274781" cy="2095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5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总部为恒星·合伙人为行星·联邦制联盟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57086" y="1562100"/>
            <a:ext cx="3942364" cy="4572000"/>
          </a:xfrm>
          <a:prstGeom prst="roundRect">
            <a:avLst>
              <a:gd name="adj" fmla="val 672"/>
            </a:avLst>
          </a:prstGeom>
          <a:blipFill rotWithShape="1">
            <a:blip r:embed="rId1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 amt="100000"/>
          </a:blip>
          <a:srcRect t="6533" b="6533"/>
          <a:stretch>
            <a:fillRect/>
          </a:stretch>
        </p:blipFill>
        <p:spPr>
          <a:xfrm>
            <a:off x="466608" y="1571625"/>
            <a:ext cx="3927038" cy="45529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9" name="TextBox 9"/>
          <p:cNvSpPr txBox="1"/>
          <p:nvPr/>
        </p:nvSpPr>
        <p:spPr>
          <a:xfrm>
            <a:off x="457086" y="6248400"/>
            <a:ext cx="3946084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1"/>
          <a:lstStyle/>
          <a:p>
            <a:pPr algn="ctr">
              <a:defRPr/>
            </a:pPr>
            <a:r>
              <a:rPr lang="en-US" sz="900" b="0" i="0" strike="noStrike">
                <a:solidFill>
                  <a:srgbClr val="6B72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图：三层金字塔星系裂变架构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4707894" y="1562100"/>
            <a:ext cx="7027692" cy="1514475"/>
          </a:xfrm>
          <a:prstGeom prst="roundRect">
            <a:avLst>
              <a:gd name="adj" fmla="val 3044"/>
            </a:avLst>
          </a:prstGeom>
          <a:blipFill rotWithShape="1">
            <a:blip r:embed="rId3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1" name="AutoShape 11"/>
          <p:cNvSpPr/>
          <p:nvPr/>
        </p:nvSpPr>
        <p:spPr>
          <a:xfrm>
            <a:off x="4898346" y="1801746"/>
            <a:ext cx="103707" cy="92207"/>
          </a:xfrm>
          <a:custGeom>
            <a:avLst/>
            <a:gdLst/>
            <a:ahLst/>
            <a:cxnLst/>
            <a:rect l="l" t="t" r="r" b="b"/>
            <a:pathLst>
              <a:path w="11247" h="10000">
                <a:moveTo>
                  <a:pt x="6140" y="1648"/>
                </a:moveTo>
                <a:cubicBezTo>
                  <a:pt x="6331" y="1479"/>
                  <a:pt x="6450" y="1218"/>
                  <a:pt x="6450" y="926"/>
                </a:cubicBezTo>
                <a:cubicBezTo>
                  <a:pt x="6450" y="414"/>
                  <a:pt x="6080" y="0"/>
                  <a:pt x="5624" y="0"/>
                </a:cubicBezTo>
                <a:cubicBezTo>
                  <a:pt x="5167" y="0"/>
                  <a:pt x="4797" y="415"/>
                  <a:pt x="4797" y="926"/>
                </a:cubicBezTo>
                <a:cubicBezTo>
                  <a:pt x="4797" y="1218"/>
                  <a:pt x="4918" y="1479"/>
                  <a:pt x="5107" y="1648"/>
                </a:cubicBezTo>
                <a:lnTo>
                  <a:pt x="3692" y="4139"/>
                </a:lnTo>
                <a:cubicBezTo>
                  <a:pt x="3486" y="4502"/>
                  <a:pt x="3045" y="4593"/>
                  <a:pt x="2737" y="4333"/>
                </a:cubicBezTo>
                <a:lnTo>
                  <a:pt x="1507" y="3303"/>
                </a:lnTo>
                <a:cubicBezTo>
                  <a:pt x="1600" y="3155"/>
                  <a:pt x="1654" y="2972"/>
                  <a:pt x="1654" y="2778"/>
                </a:cubicBezTo>
                <a:cubicBezTo>
                  <a:pt x="1654" y="2266"/>
                  <a:pt x="1284" y="1852"/>
                  <a:pt x="827" y="1852"/>
                </a:cubicBezTo>
                <a:cubicBezTo>
                  <a:pt x="371" y="1852"/>
                  <a:pt x="0" y="2267"/>
                  <a:pt x="0" y="2778"/>
                </a:cubicBezTo>
                <a:cubicBezTo>
                  <a:pt x="0" y="3282"/>
                  <a:pt x="362" y="3694"/>
                  <a:pt x="810" y="3704"/>
                </a:cubicBezTo>
                <a:lnTo>
                  <a:pt x="1484" y="8738"/>
                </a:lnTo>
                <a:cubicBezTo>
                  <a:pt x="1582" y="9463"/>
                  <a:pt x="2138" y="10000"/>
                  <a:pt x="2793" y="10000"/>
                </a:cubicBezTo>
                <a:lnTo>
                  <a:pt x="8454" y="10000"/>
                </a:lnTo>
                <a:cubicBezTo>
                  <a:pt x="9109" y="10000"/>
                  <a:pt x="9665" y="9463"/>
                  <a:pt x="9763" y="8738"/>
                </a:cubicBezTo>
                <a:lnTo>
                  <a:pt x="10437" y="3704"/>
                </a:lnTo>
                <a:cubicBezTo>
                  <a:pt x="10885" y="3694"/>
                  <a:pt x="11247" y="3282"/>
                  <a:pt x="11247" y="2778"/>
                </a:cubicBezTo>
                <a:cubicBezTo>
                  <a:pt x="11247" y="2266"/>
                  <a:pt x="10877" y="1852"/>
                  <a:pt x="10420" y="1852"/>
                </a:cubicBezTo>
                <a:cubicBezTo>
                  <a:pt x="9964" y="1852"/>
                  <a:pt x="9593" y="2267"/>
                  <a:pt x="9593" y="2778"/>
                </a:cubicBezTo>
                <a:cubicBezTo>
                  <a:pt x="9593" y="2972"/>
                  <a:pt x="9647" y="3155"/>
                  <a:pt x="9740" y="3303"/>
                </a:cubicBezTo>
                <a:lnTo>
                  <a:pt x="8512" y="4336"/>
                </a:lnTo>
                <a:cubicBezTo>
                  <a:pt x="8204" y="4595"/>
                  <a:pt x="7763" y="4505"/>
                  <a:pt x="7557" y="4141"/>
                </a:cubicBezTo>
                <a:lnTo>
                  <a:pt x="6140" y="1648"/>
                </a:lnTo>
                <a:close/>
              </a:path>
            </a:pathLst>
          </a:custGeom>
          <a:solidFill>
            <a:srgbClr val="FBBF24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2" name="TextBox 12"/>
          <p:cNvSpPr txBox="1"/>
          <p:nvPr/>
        </p:nvSpPr>
        <p:spPr>
          <a:xfrm>
            <a:off x="5078233" y="1752600"/>
            <a:ext cx="6501271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ctr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FBBF24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顶层设计：控制层（100% 绝对控制）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4898346" y="2241575"/>
            <a:ext cx="59367" cy="59383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0" y="5000"/>
                </a:moveTo>
                <a:cubicBezTo>
                  <a:pt x="0" y="2240"/>
                  <a:pt x="2240" y="0"/>
                  <a:pt x="4999" y="0"/>
                </a:cubicBezTo>
                <a:cubicBezTo>
                  <a:pt x="7758" y="0"/>
                  <a:pt x="9998" y="2240"/>
                  <a:pt x="9998" y="5000"/>
                </a:cubicBezTo>
                <a:cubicBezTo>
                  <a:pt x="9998" y="7760"/>
                  <a:pt x="7758" y="10000"/>
                  <a:pt x="4999" y="10000"/>
                </a:cubicBezTo>
                <a:cubicBezTo>
                  <a:pt x="2240" y="10000"/>
                  <a:pt x="0" y="7760"/>
                  <a:pt x="0" y="5000"/>
                </a:cubicBezTo>
                <a:close/>
              </a:path>
            </a:pathLst>
          </a:custGeom>
          <a:solidFill>
            <a:srgbClr val="F59E0B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4" name="TextBox 14"/>
          <p:cNvSpPr txBox="1"/>
          <p:nvPr/>
        </p:nvSpPr>
        <p:spPr>
          <a:xfrm>
            <a:off x="5033894" y="2185540"/>
            <a:ext cx="7011772" cy="335756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1" i="0" strike="noStrike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家族信托：</a:t>
            </a:r>
            <a:r>
              <a:rPr sz="1100" b="0" i="0" strike="noStrike">
                <a:solidFill>
                  <a:srgbClr val="E5E7E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创始人通过信托持有上市主体股份，确保无论未来融资多少轮，创始人对“无限聚合”拥有绝对控制权</a:t>
            </a:r>
            <a:endParaRPr lang="en-US" sz="1100"/>
          </a:p>
          <a:p>
            <a:pPr algn="l"/>
            <a:r>
              <a:rPr sz="1100" b="0" i="0" strike="noStrike">
                <a:solidFill>
                  <a:srgbClr val="E5E7E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和传承权</a:t>
            </a:r>
            <a:endParaRPr sz="1100" b="0" i="0" strike="noStrike">
              <a:solidFill>
                <a:srgbClr val="E5E7EB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AutoShape 15"/>
          <p:cNvSpPr/>
          <p:nvPr/>
        </p:nvSpPr>
        <p:spPr>
          <a:xfrm>
            <a:off x="4898346" y="2684488"/>
            <a:ext cx="59367" cy="59383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0" y="5000"/>
                </a:moveTo>
                <a:cubicBezTo>
                  <a:pt x="0" y="2240"/>
                  <a:pt x="2240" y="0"/>
                  <a:pt x="4999" y="0"/>
                </a:cubicBezTo>
                <a:cubicBezTo>
                  <a:pt x="7758" y="0"/>
                  <a:pt x="9998" y="2240"/>
                  <a:pt x="9998" y="5000"/>
                </a:cubicBezTo>
                <a:cubicBezTo>
                  <a:pt x="9998" y="7760"/>
                  <a:pt x="7758" y="10000"/>
                  <a:pt x="4999" y="10000"/>
                </a:cubicBezTo>
                <a:cubicBezTo>
                  <a:pt x="2240" y="10000"/>
                  <a:pt x="0" y="7760"/>
                  <a:pt x="0" y="5000"/>
                </a:cubicBezTo>
                <a:close/>
              </a:path>
            </a:pathLst>
          </a:custGeom>
          <a:solidFill>
            <a:srgbClr val="F59E0B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6" name="TextBox 16"/>
          <p:cNvSpPr txBox="1"/>
          <p:nvPr/>
        </p:nvSpPr>
        <p:spPr>
          <a:xfrm>
            <a:off x="5033894" y="2628453"/>
            <a:ext cx="5189827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1" i="0" strike="noStrike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开曼上市主体：</a:t>
            </a:r>
            <a:r>
              <a:rPr sz="1100" b="0" i="0" strike="noStrike">
                <a:solidFill>
                  <a:srgbClr val="E5E7E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标准的全球融资平台，方便未来在美股或港股上市，对接全球资本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4707894" y="3225701"/>
            <a:ext cx="7027692" cy="1514475"/>
          </a:xfrm>
          <a:prstGeom prst="roundRect">
            <a:avLst>
              <a:gd name="adj" fmla="val 3044"/>
            </a:avLst>
          </a:prstGeom>
          <a:blipFill rotWithShape="1">
            <a:blip r:embed="rId4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8" name="AutoShape 18"/>
          <p:cNvSpPr/>
          <p:nvPr/>
        </p:nvSpPr>
        <p:spPr>
          <a:xfrm>
            <a:off x="4898346" y="3465347"/>
            <a:ext cx="103707" cy="92207"/>
          </a:xfrm>
          <a:custGeom>
            <a:avLst/>
            <a:gdLst/>
            <a:ahLst/>
            <a:cxnLst/>
            <a:rect l="l" t="t" r="r" b="b"/>
            <a:pathLst>
              <a:path w="11247" h="10000">
                <a:moveTo>
                  <a:pt x="4842" y="1250"/>
                </a:moveTo>
                <a:lnTo>
                  <a:pt x="6405" y="1250"/>
                </a:lnTo>
                <a:lnTo>
                  <a:pt x="6405" y="2321"/>
                </a:lnTo>
                <a:lnTo>
                  <a:pt x="4842" y="2321"/>
                </a:lnTo>
                <a:lnTo>
                  <a:pt x="4842" y="1250"/>
                </a:lnTo>
                <a:close/>
                <a:moveTo>
                  <a:pt x="4686" y="0"/>
                </a:moveTo>
                <a:cubicBezTo>
                  <a:pt x="4169" y="0"/>
                  <a:pt x="3749" y="480"/>
                  <a:pt x="3749" y="1071"/>
                </a:cubicBezTo>
                <a:lnTo>
                  <a:pt x="3749" y="2500"/>
                </a:lnTo>
                <a:cubicBezTo>
                  <a:pt x="3749" y="3092"/>
                  <a:pt x="4169" y="3571"/>
                  <a:pt x="4686" y="3571"/>
                </a:cubicBezTo>
                <a:lnTo>
                  <a:pt x="4999" y="3571"/>
                </a:lnTo>
                <a:lnTo>
                  <a:pt x="4999" y="4286"/>
                </a:lnTo>
                <a:lnTo>
                  <a:pt x="625" y="4286"/>
                </a:lnTo>
                <a:cubicBezTo>
                  <a:pt x="279" y="4286"/>
                  <a:pt x="0" y="4605"/>
                  <a:pt x="0" y="5000"/>
                </a:cubicBezTo>
                <a:cubicBezTo>
                  <a:pt x="0" y="5394"/>
                  <a:pt x="280" y="5714"/>
                  <a:pt x="625" y="5714"/>
                </a:cubicBezTo>
                <a:lnTo>
                  <a:pt x="2499" y="5714"/>
                </a:lnTo>
                <a:lnTo>
                  <a:pt x="2499" y="6429"/>
                </a:lnTo>
                <a:lnTo>
                  <a:pt x="2187" y="6429"/>
                </a:lnTo>
                <a:cubicBezTo>
                  <a:pt x="1669" y="6429"/>
                  <a:pt x="1250" y="6908"/>
                  <a:pt x="1250" y="7500"/>
                </a:cubicBezTo>
                <a:lnTo>
                  <a:pt x="1250" y="8929"/>
                </a:lnTo>
                <a:cubicBezTo>
                  <a:pt x="1250" y="9520"/>
                  <a:pt x="1669" y="10000"/>
                  <a:pt x="2187" y="10000"/>
                </a:cubicBezTo>
                <a:lnTo>
                  <a:pt x="4061" y="10000"/>
                </a:lnTo>
                <a:cubicBezTo>
                  <a:pt x="4579" y="10000"/>
                  <a:pt x="4999" y="9520"/>
                  <a:pt x="4999" y="8929"/>
                </a:cubicBezTo>
                <a:lnTo>
                  <a:pt x="4999" y="7500"/>
                </a:lnTo>
                <a:cubicBezTo>
                  <a:pt x="4999" y="6908"/>
                  <a:pt x="4579" y="6429"/>
                  <a:pt x="4061" y="6429"/>
                </a:cubicBezTo>
                <a:lnTo>
                  <a:pt x="3749" y="6429"/>
                </a:lnTo>
                <a:lnTo>
                  <a:pt x="3749" y="5714"/>
                </a:lnTo>
                <a:lnTo>
                  <a:pt x="7498" y="5714"/>
                </a:lnTo>
                <a:lnTo>
                  <a:pt x="7498" y="6429"/>
                </a:lnTo>
                <a:lnTo>
                  <a:pt x="7186" y="6429"/>
                </a:lnTo>
                <a:cubicBezTo>
                  <a:pt x="6668" y="6429"/>
                  <a:pt x="6248" y="6908"/>
                  <a:pt x="6248" y="7500"/>
                </a:cubicBezTo>
                <a:lnTo>
                  <a:pt x="6248" y="8929"/>
                </a:lnTo>
                <a:cubicBezTo>
                  <a:pt x="6248" y="9520"/>
                  <a:pt x="6668" y="10000"/>
                  <a:pt x="7186" y="10000"/>
                </a:cubicBezTo>
                <a:lnTo>
                  <a:pt x="9060" y="10000"/>
                </a:lnTo>
                <a:cubicBezTo>
                  <a:pt x="9578" y="10000"/>
                  <a:pt x="9997" y="9520"/>
                  <a:pt x="9997" y="8929"/>
                </a:cubicBezTo>
                <a:lnTo>
                  <a:pt x="9997" y="7500"/>
                </a:lnTo>
                <a:cubicBezTo>
                  <a:pt x="9997" y="6908"/>
                  <a:pt x="9578" y="6429"/>
                  <a:pt x="9060" y="6429"/>
                </a:cubicBezTo>
                <a:lnTo>
                  <a:pt x="8748" y="6429"/>
                </a:lnTo>
                <a:lnTo>
                  <a:pt x="8748" y="5714"/>
                </a:lnTo>
                <a:lnTo>
                  <a:pt x="10622" y="5714"/>
                </a:lnTo>
                <a:cubicBezTo>
                  <a:pt x="10968" y="5714"/>
                  <a:pt x="11247" y="5395"/>
                  <a:pt x="11247" y="5000"/>
                </a:cubicBezTo>
                <a:cubicBezTo>
                  <a:pt x="11247" y="4606"/>
                  <a:pt x="10967" y="4286"/>
                  <a:pt x="10622" y="4286"/>
                </a:cubicBezTo>
                <a:lnTo>
                  <a:pt x="6248" y="4286"/>
                </a:lnTo>
                <a:lnTo>
                  <a:pt x="6248" y="3571"/>
                </a:lnTo>
                <a:lnTo>
                  <a:pt x="6561" y="3571"/>
                </a:lnTo>
                <a:cubicBezTo>
                  <a:pt x="7078" y="3571"/>
                  <a:pt x="7498" y="3092"/>
                  <a:pt x="7498" y="2500"/>
                </a:cubicBezTo>
                <a:lnTo>
                  <a:pt x="7498" y="1071"/>
                </a:lnTo>
                <a:cubicBezTo>
                  <a:pt x="7498" y="480"/>
                  <a:pt x="7078" y="0"/>
                  <a:pt x="6561" y="0"/>
                </a:cubicBezTo>
                <a:lnTo>
                  <a:pt x="4686" y="0"/>
                </a:lnTo>
                <a:close/>
                <a:moveTo>
                  <a:pt x="8748" y="7679"/>
                </a:moveTo>
                <a:lnTo>
                  <a:pt x="8904" y="7679"/>
                </a:lnTo>
                <a:lnTo>
                  <a:pt x="8904" y="8750"/>
                </a:lnTo>
                <a:lnTo>
                  <a:pt x="7342" y="8750"/>
                </a:lnTo>
                <a:lnTo>
                  <a:pt x="7342" y="7679"/>
                </a:lnTo>
                <a:lnTo>
                  <a:pt x="8748" y="7679"/>
                </a:lnTo>
                <a:close/>
                <a:moveTo>
                  <a:pt x="3749" y="7679"/>
                </a:moveTo>
                <a:lnTo>
                  <a:pt x="3905" y="7679"/>
                </a:lnTo>
                <a:lnTo>
                  <a:pt x="3905" y="8750"/>
                </a:lnTo>
                <a:lnTo>
                  <a:pt x="2343" y="8750"/>
                </a:lnTo>
                <a:lnTo>
                  <a:pt x="2343" y="7679"/>
                </a:lnTo>
                <a:lnTo>
                  <a:pt x="3749" y="7679"/>
                </a:lnTo>
                <a:close/>
              </a:path>
            </a:pathLst>
          </a:custGeom>
          <a:solidFill>
            <a:srgbClr val="60A5FA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9" name="TextBox 19"/>
          <p:cNvSpPr txBox="1"/>
          <p:nvPr/>
        </p:nvSpPr>
        <p:spPr>
          <a:xfrm>
            <a:off x="5078233" y="3416201"/>
            <a:ext cx="6501271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ctr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60A5F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中层设计：赋能中台（100% 资源垄断）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4898346" y="3867075"/>
            <a:ext cx="59367" cy="59383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0" y="5000"/>
                </a:moveTo>
                <a:cubicBezTo>
                  <a:pt x="0" y="2240"/>
                  <a:pt x="2240" y="0"/>
                  <a:pt x="4999" y="0"/>
                </a:cubicBezTo>
                <a:cubicBezTo>
                  <a:pt x="7758" y="0"/>
                  <a:pt x="9998" y="2240"/>
                  <a:pt x="9998" y="5000"/>
                </a:cubicBezTo>
                <a:cubicBezTo>
                  <a:pt x="9998" y="7760"/>
                  <a:pt x="7758" y="10000"/>
                  <a:pt x="4999" y="10000"/>
                </a:cubicBezTo>
                <a:cubicBezTo>
                  <a:pt x="2240" y="10000"/>
                  <a:pt x="0" y="7760"/>
                  <a:pt x="0" y="5000"/>
                </a:cubicBezTo>
                <a:close/>
              </a:path>
            </a:pathLst>
          </a:custGeom>
          <a:solidFill>
            <a:srgbClr val="3B82F6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1" name="TextBox 21"/>
          <p:cNvSpPr txBox="1"/>
          <p:nvPr/>
        </p:nvSpPr>
        <p:spPr>
          <a:xfrm>
            <a:off x="5033894" y="3811041"/>
            <a:ext cx="6770879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1" i="0" strike="noStrike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数字化 SaaS 中台：</a:t>
            </a:r>
            <a:r>
              <a:rPr sz="1100" b="0" i="0" strike="noStrike">
                <a:solidFill>
                  <a:srgbClr val="E5E7E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开发超级系统管理所有城市会员、活动、财务，数据上传总部，确保用户资产属于集团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4898346" y="4126631"/>
            <a:ext cx="59367" cy="59383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0" y="5000"/>
                </a:moveTo>
                <a:cubicBezTo>
                  <a:pt x="0" y="2240"/>
                  <a:pt x="2240" y="0"/>
                  <a:pt x="4999" y="0"/>
                </a:cubicBezTo>
                <a:cubicBezTo>
                  <a:pt x="7758" y="0"/>
                  <a:pt x="9998" y="2240"/>
                  <a:pt x="9998" y="5000"/>
                </a:cubicBezTo>
                <a:cubicBezTo>
                  <a:pt x="9998" y="7760"/>
                  <a:pt x="7758" y="10000"/>
                  <a:pt x="4999" y="10000"/>
                </a:cubicBezTo>
                <a:cubicBezTo>
                  <a:pt x="2240" y="10000"/>
                  <a:pt x="0" y="7760"/>
                  <a:pt x="0" y="5000"/>
                </a:cubicBezTo>
                <a:close/>
              </a:path>
            </a:pathLst>
          </a:custGeom>
          <a:solidFill>
            <a:srgbClr val="3B82F6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3" name="TextBox 23"/>
          <p:cNvSpPr txBox="1"/>
          <p:nvPr/>
        </p:nvSpPr>
        <p:spPr>
          <a:xfrm>
            <a:off x="5033894" y="4070598"/>
            <a:ext cx="6770582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1" i="0" strike="noStrike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品牌与标准中台：</a:t>
            </a:r>
            <a:r>
              <a:rPr sz="1100" b="0" i="0" strike="noStrike">
                <a:solidFill>
                  <a:srgbClr val="E5E7E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输出价值观、课程体系、培训导师，各城市必须使用总部教材，认证总部导师，统一思想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4898346" y="4386188"/>
            <a:ext cx="59367" cy="59383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0" y="5000"/>
                </a:moveTo>
                <a:cubicBezTo>
                  <a:pt x="0" y="2240"/>
                  <a:pt x="2240" y="0"/>
                  <a:pt x="4999" y="0"/>
                </a:cubicBezTo>
                <a:cubicBezTo>
                  <a:pt x="7758" y="0"/>
                  <a:pt x="9998" y="2240"/>
                  <a:pt x="9998" y="5000"/>
                </a:cubicBezTo>
                <a:cubicBezTo>
                  <a:pt x="9998" y="7760"/>
                  <a:pt x="7758" y="10000"/>
                  <a:pt x="4999" y="10000"/>
                </a:cubicBezTo>
                <a:cubicBezTo>
                  <a:pt x="2240" y="10000"/>
                  <a:pt x="0" y="7760"/>
                  <a:pt x="0" y="5000"/>
                </a:cubicBezTo>
                <a:close/>
              </a:path>
            </a:pathLst>
          </a:custGeom>
          <a:solidFill>
            <a:srgbClr val="3B82F6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5" name="TextBox 25"/>
          <p:cNvSpPr txBox="1"/>
          <p:nvPr/>
        </p:nvSpPr>
        <p:spPr>
          <a:xfrm>
            <a:off x="5033894" y="4330154"/>
            <a:ext cx="6371971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1" i="0" strike="noStrike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资本与供应链中台：</a:t>
            </a:r>
            <a:r>
              <a:rPr sz="1100" b="0" i="0" strike="noStrike">
                <a:solidFill>
                  <a:srgbClr val="E5E7E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总部负责谈下全国性、世界 500 强、政府大项目，分发给各城市落地，利益捆绑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4707894" y="4889450"/>
            <a:ext cx="7027692" cy="1514475"/>
          </a:xfrm>
          <a:prstGeom prst="roundRect">
            <a:avLst>
              <a:gd name="adj" fmla="val 3044"/>
            </a:avLst>
          </a:prstGeom>
          <a:blipFill rotWithShape="1">
            <a:blip r:embed="rId5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7" name="AutoShape 27"/>
          <p:cNvSpPr/>
          <p:nvPr/>
        </p:nvSpPr>
        <p:spPr>
          <a:xfrm>
            <a:off x="4898346" y="5129097"/>
            <a:ext cx="103707" cy="92207"/>
          </a:xfrm>
          <a:custGeom>
            <a:avLst/>
            <a:gdLst/>
            <a:ahLst/>
            <a:cxnLst/>
            <a:rect l="l" t="t" r="r" b="b"/>
            <a:pathLst>
              <a:path w="11247" h="10000">
                <a:moveTo>
                  <a:pt x="6248" y="0"/>
                </a:moveTo>
                <a:cubicBezTo>
                  <a:pt x="5559" y="0"/>
                  <a:pt x="4999" y="561"/>
                  <a:pt x="4999" y="1250"/>
                </a:cubicBezTo>
                <a:lnTo>
                  <a:pt x="4999" y="1875"/>
                </a:lnTo>
                <a:lnTo>
                  <a:pt x="4061" y="1875"/>
                </a:lnTo>
                <a:lnTo>
                  <a:pt x="4061" y="469"/>
                </a:lnTo>
                <a:cubicBezTo>
                  <a:pt x="4061" y="209"/>
                  <a:pt x="3852" y="0"/>
                  <a:pt x="3593" y="0"/>
                </a:cubicBezTo>
                <a:cubicBezTo>
                  <a:pt x="3334" y="0"/>
                  <a:pt x="3124" y="210"/>
                  <a:pt x="3124" y="469"/>
                </a:cubicBezTo>
                <a:lnTo>
                  <a:pt x="3124" y="1875"/>
                </a:lnTo>
                <a:lnTo>
                  <a:pt x="1875" y="1875"/>
                </a:lnTo>
                <a:lnTo>
                  <a:pt x="1875" y="469"/>
                </a:lnTo>
                <a:cubicBezTo>
                  <a:pt x="1875" y="209"/>
                  <a:pt x="1666" y="0"/>
                  <a:pt x="1406" y="0"/>
                </a:cubicBezTo>
                <a:cubicBezTo>
                  <a:pt x="1147" y="0"/>
                  <a:pt x="937" y="210"/>
                  <a:pt x="937" y="469"/>
                </a:cubicBezTo>
                <a:lnTo>
                  <a:pt x="937" y="1914"/>
                </a:lnTo>
                <a:cubicBezTo>
                  <a:pt x="398" y="2053"/>
                  <a:pt x="0" y="2543"/>
                  <a:pt x="0" y="3125"/>
                </a:cubicBezTo>
                <a:lnTo>
                  <a:pt x="0" y="8750"/>
                </a:lnTo>
                <a:cubicBezTo>
                  <a:pt x="0" y="9439"/>
                  <a:pt x="560" y="10000"/>
                  <a:pt x="1250" y="10000"/>
                </a:cubicBezTo>
                <a:lnTo>
                  <a:pt x="9997" y="10000"/>
                </a:lnTo>
                <a:cubicBezTo>
                  <a:pt x="10687" y="10000"/>
                  <a:pt x="11247" y="9439"/>
                  <a:pt x="11247" y="8750"/>
                </a:cubicBezTo>
                <a:lnTo>
                  <a:pt x="11247" y="5000"/>
                </a:lnTo>
                <a:cubicBezTo>
                  <a:pt x="11247" y="4311"/>
                  <a:pt x="10687" y="3750"/>
                  <a:pt x="9997" y="3750"/>
                </a:cubicBezTo>
                <a:lnTo>
                  <a:pt x="8748" y="3750"/>
                </a:lnTo>
                <a:lnTo>
                  <a:pt x="8748" y="1250"/>
                </a:lnTo>
                <a:cubicBezTo>
                  <a:pt x="8748" y="561"/>
                  <a:pt x="8187" y="0"/>
                  <a:pt x="7498" y="0"/>
                </a:cubicBezTo>
                <a:lnTo>
                  <a:pt x="6248" y="0"/>
                </a:lnTo>
                <a:close/>
                <a:moveTo>
                  <a:pt x="7498" y="2188"/>
                </a:moveTo>
                <a:lnTo>
                  <a:pt x="7498" y="2813"/>
                </a:lnTo>
                <a:cubicBezTo>
                  <a:pt x="7498" y="2984"/>
                  <a:pt x="7357" y="3125"/>
                  <a:pt x="7186" y="3125"/>
                </a:cubicBezTo>
                <a:lnTo>
                  <a:pt x="6561" y="3125"/>
                </a:lnTo>
                <a:cubicBezTo>
                  <a:pt x="6389" y="3125"/>
                  <a:pt x="6248" y="2984"/>
                  <a:pt x="6248" y="2813"/>
                </a:cubicBezTo>
                <a:lnTo>
                  <a:pt x="6248" y="2188"/>
                </a:lnTo>
                <a:cubicBezTo>
                  <a:pt x="6248" y="2016"/>
                  <a:pt x="6389" y="1875"/>
                  <a:pt x="6561" y="1875"/>
                </a:cubicBezTo>
                <a:lnTo>
                  <a:pt x="7186" y="1875"/>
                </a:lnTo>
                <a:cubicBezTo>
                  <a:pt x="7357" y="1875"/>
                  <a:pt x="7498" y="2016"/>
                  <a:pt x="7498" y="2188"/>
                </a:cubicBezTo>
                <a:close/>
                <a:moveTo>
                  <a:pt x="7186" y="3750"/>
                </a:moveTo>
                <a:cubicBezTo>
                  <a:pt x="7357" y="3750"/>
                  <a:pt x="7498" y="3891"/>
                  <a:pt x="7498" y="4063"/>
                </a:cubicBezTo>
                <a:lnTo>
                  <a:pt x="7498" y="4688"/>
                </a:lnTo>
                <a:cubicBezTo>
                  <a:pt x="7498" y="4859"/>
                  <a:pt x="7357" y="5000"/>
                  <a:pt x="7186" y="5000"/>
                </a:cubicBezTo>
                <a:lnTo>
                  <a:pt x="6561" y="5000"/>
                </a:lnTo>
                <a:cubicBezTo>
                  <a:pt x="6389" y="5000"/>
                  <a:pt x="6248" y="4859"/>
                  <a:pt x="6248" y="4688"/>
                </a:cubicBezTo>
                <a:lnTo>
                  <a:pt x="6248" y="4063"/>
                </a:lnTo>
                <a:cubicBezTo>
                  <a:pt x="6248" y="3891"/>
                  <a:pt x="6389" y="3750"/>
                  <a:pt x="6561" y="3750"/>
                </a:cubicBezTo>
                <a:lnTo>
                  <a:pt x="7186" y="3750"/>
                </a:lnTo>
                <a:close/>
                <a:moveTo>
                  <a:pt x="7498" y="5938"/>
                </a:moveTo>
                <a:lnTo>
                  <a:pt x="7498" y="6563"/>
                </a:lnTo>
                <a:cubicBezTo>
                  <a:pt x="7498" y="6734"/>
                  <a:pt x="7357" y="6875"/>
                  <a:pt x="7186" y="6875"/>
                </a:cubicBezTo>
                <a:lnTo>
                  <a:pt x="6561" y="6875"/>
                </a:lnTo>
                <a:cubicBezTo>
                  <a:pt x="6389" y="6875"/>
                  <a:pt x="6248" y="6734"/>
                  <a:pt x="6248" y="6563"/>
                </a:cubicBezTo>
                <a:lnTo>
                  <a:pt x="6248" y="5938"/>
                </a:lnTo>
                <a:cubicBezTo>
                  <a:pt x="6248" y="5766"/>
                  <a:pt x="6389" y="5625"/>
                  <a:pt x="6561" y="5625"/>
                </a:cubicBezTo>
                <a:lnTo>
                  <a:pt x="7186" y="5625"/>
                </a:lnTo>
                <a:cubicBezTo>
                  <a:pt x="7357" y="5625"/>
                  <a:pt x="7498" y="5766"/>
                  <a:pt x="7498" y="5938"/>
                </a:cubicBezTo>
                <a:close/>
                <a:moveTo>
                  <a:pt x="9685" y="5625"/>
                </a:moveTo>
                <a:cubicBezTo>
                  <a:pt x="9857" y="5625"/>
                  <a:pt x="9997" y="5766"/>
                  <a:pt x="9997" y="5938"/>
                </a:cubicBezTo>
                <a:lnTo>
                  <a:pt x="9997" y="6563"/>
                </a:lnTo>
                <a:cubicBezTo>
                  <a:pt x="9997" y="6734"/>
                  <a:pt x="9857" y="6875"/>
                  <a:pt x="9685" y="6875"/>
                </a:cubicBezTo>
                <a:lnTo>
                  <a:pt x="9060" y="6875"/>
                </a:lnTo>
                <a:cubicBezTo>
                  <a:pt x="8888" y="6875"/>
                  <a:pt x="8748" y="6734"/>
                  <a:pt x="8748" y="6563"/>
                </a:cubicBezTo>
                <a:lnTo>
                  <a:pt x="8748" y="5938"/>
                </a:lnTo>
                <a:cubicBezTo>
                  <a:pt x="8748" y="5766"/>
                  <a:pt x="8888" y="5625"/>
                  <a:pt x="9060" y="5625"/>
                </a:cubicBezTo>
                <a:lnTo>
                  <a:pt x="9685" y="5625"/>
                </a:lnTo>
                <a:close/>
                <a:moveTo>
                  <a:pt x="4999" y="5938"/>
                </a:moveTo>
                <a:lnTo>
                  <a:pt x="4999" y="6563"/>
                </a:lnTo>
                <a:cubicBezTo>
                  <a:pt x="4999" y="6734"/>
                  <a:pt x="4858" y="6875"/>
                  <a:pt x="4686" y="6875"/>
                </a:cubicBezTo>
                <a:lnTo>
                  <a:pt x="4061" y="6875"/>
                </a:lnTo>
                <a:cubicBezTo>
                  <a:pt x="3890" y="6875"/>
                  <a:pt x="3749" y="6734"/>
                  <a:pt x="3749" y="6563"/>
                </a:cubicBezTo>
                <a:lnTo>
                  <a:pt x="3749" y="5938"/>
                </a:lnTo>
                <a:cubicBezTo>
                  <a:pt x="3749" y="5766"/>
                  <a:pt x="3890" y="5625"/>
                  <a:pt x="4061" y="5625"/>
                </a:cubicBezTo>
                <a:lnTo>
                  <a:pt x="4686" y="5625"/>
                </a:lnTo>
                <a:cubicBezTo>
                  <a:pt x="4858" y="5625"/>
                  <a:pt x="4999" y="5766"/>
                  <a:pt x="4999" y="5938"/>
                </a:cubicBezTo>
                <a:close/>
                <a:moveTo>
                  <a:pt x="4686" y="3750"/>
                </a:moveTo>
                <a:cubicBezTo>
                  <a:pt x="4858" y="3750"/>
                  <a:pt x="4999" y="3891"/>
                  <a:pt x="4999" y="4063"/>
                </a:cubicBezTo>
                <a:lnTo>
                  <a:pt x="4999" y="4688"/>
                </a:lnTo>
                <a:cubicBezTo>
                  <a:pt x="4999" y="4859"/>
                  <a:pt x="4858" y="5000"/>
                  <a:pt x="4686" y="5000"/>
                </a:cubicBezTo>
                <a:lnTo>
                  <a:pt x="4061" y="5000"/>
                </a:lnTo>
                <a:cubicBezTo>
                  <a:pt x="3890" y="5000"/>
                  <a:pt x="3749" y="4859"/>
                  <a:pt x="3749" y="4688"/>
                </a:cubicBezTo>
                <a:lnTo>
                  <a:pt x="3749" y="4063"/>
                </a:lnTo>
                <a:cubicBezTo>
                  <a:pt x="3749" y="3891"/>
                  <a:pt x="3890" y="3750"/>
                  <a:pt x="4061" y="3750"/>
                </a:cubicBezTo>
                <a:lnTo>
                  <a:pt x="4686" y="3750"/>
                </a:lnTo>
                <a:close/>
                <a:moveTo>
                  <a:pt x="2499" y="5938"/>
                </a:moveTo>
                <a:lnTo>
                  <a:pt x="2499" y="6563"/>
                </a:lnTo>
                <a:cubicBezTo>
                  <a:pt x="2499" y="6734"/>
                  <a:pt x="2359" y="6875"/>
                  <a:pt x="2187" y="6875"/>
                </a:cubicBezTo>
                <a:lnTo>
                  <a:pt x="1562" y="6875"/>
                </a:lnTo>
                <a:cubicBezTo>
                  <a:pt x="1390" y="6875"/>
                  <a:pt x="1250" y="6734"/>
                  <a:pt x="1250" y="6563"/>
                </a:cubicBezTo>
                <a:lnTo>
                  <a:pt x="1250" y="5938"/>
                </a:lnTo>
                <a:cubicBezTo>
                  <a:pt x="1250" y="5766"/>
                  <a:pt x="1390" y="5625"/>
                  <a:pt x="1562" y="5625"/>
                </a:cubicBezTo>
                <a:lnTo>
                  <a:pt x="2187" y="5625"/>
                </a:lnTo>
                <a:cubicBezTo>
                  <a:pt x="2359" y="5625"/>
                  <a:pt x="2499" y="5766"/>
                  <a:pt x="2499" y="5938"/>
                </a:cubicBezTo>
                <a:close/>
                <a:moveTo>
                  <a:pt x="2187" y="3750"/>
                </a:moveTo>
                <a:cubicBezTo>
                  <a:pt x="2359" y="3750"/>
                  <a:pt x="2499" y="3891"/>
                  <a:pt x="2499" y="4063"/>
                </a:cubicBezTo>
                <a:lnTo>
                  <a:pt x="2499" y="4688"/>
                </a:lnTo>
                <a:cubicBezTo>
                  <a:pt x="2499" y="4859"/>
                  <a:pt x="2359" y="5000"/>
                  <a:pt x="2187" y="5000"/>
                </a:cubicBezTo>
                <a:lnTo>
                  <a:pt x="1562" y="5000"/>
                </a:lnTo>
                <a:cubicBezTo>
                  <a:pt x="1390" y="5000"/>
                  <a:pt x="1250" y="4859"/>
                  <a:pt x="1250" y="4688"/>
                </a:cubicBezTo>
                <a:lnTo>
                  <a:pt x="1250" y="4063"/>
                </a:lnTo>
                <a:cubicBezTo>
                  <a:pt x="1250" y="3891"/>
                  <a:pt x="1390" y="3750"/>
                  <a:pt x="1562" y="3750"/>
                </a:cubicBezTo>
                <a:lnTo>
                  <a:pt x="2187" y="3750"/>
                </a:lnTo>
                <a:close/>
              </a:path>
            </a:pathLst>
          </a:custGeom>
          <a:solidFill>
            <a:srgbClr val="34D399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8" name="TextBox 28"/>
          <p:cNvSpPr txBox="1"/>
          <p:nvPr/>
        </p:nvSpPr>
        <p:spPr>
          <a:xfrm>
            <a:off x="5078233" y="5079950"/>
            <a:ext cx="6501271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ctr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34D39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底层设计：城市节点（51% : 49% 黄金分割）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4898346" y="5660603"/>
            <a:ext cx="59367" cy="59383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0" y="5000"/>
                </a:moveTo>
                <a:cubicBezTo>
                  <a:pt x="0" y="2240"/>
                  <a:pt x="2240" y="0"/>
                  <a:pt x="4999" y="0"/>
                </a:cubicBezTo>
                <a:cubicBezTo>
                  <a:pt x="7758" y="0"/>
                  <a:pt x="9998" y="2240"/>
                  <a:pt x="9998" y="5000"/>
                </a:cubicBezTo>
                <a:cubicBezTo>
                  <a:pt x="9998" y="7760"/>
                  <a:pt x="7758" y="10000"/>
                  <a:pt x="4999" y="10000"/>
                </a:cubicBezTo>
                <a:cubicBezTo>
                  <a:pt x="2240" y="10000"/>
                  <a:pt x="0" y="7760"/>
                  <a:pt x="0" y="5000"/>
                </a:cubicBezTo>
                <a:close/>
              </a:path>
            </a:pathLst>
          </a:custGeom>
          <a:solidFill>
            <a:srgbClr val="10B981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0" name="TextBox 30"/>
          <p:cNvSpPr txBox="1"/>
          <p:nvPr/>
        </p:nvSpPr>
        <p:spPr>
          <a:xfrm>
            <a:off x="5033894" y="5604570"/>
            <a:ext cx="5950892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1" i="0" strike="noStrike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总部控股 51%：</a:t>
            </a:r>
            <a:r>
              <a:rPr sz="1100" b="0" i="0" strike="noStrike">
                <a:solidFill>
                  <a:srgbClr val="E5E7E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并表财务，控制战略方向，任命董事长，提供品牌授权、系统支持、项目输送</a:t>
            </a:r>
            <a:endParaRPr lang="en-US" sz="1100"/>
          </a:p>
        </p:txBody>
      </p:sp>
      <p:sp>
        <p:nvSpPr>
          <p:cNvPr id="31" name="AutoShape 31"/>
          <p:cNvSpPr/>
          <p:nvPr/>
        </p:nvSpPr>
        <p:spPr>
          <a:xfrm>
            <a:off x="4898346" y="5920160"/>
            <a:ext cx="59367" cy="59383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0" y="5000"/>
                </a:moveTo>
                <a:cubicBezTo>
                  <a:pt x="0" y="2240"/>
                  <a:pt x="2240" y="0"/>
                  <a:pt x="4999" y="0"/>
                </a:cubicBezTo>
                <a:cubicBezTo>
                  <a:pt x="7758" y="0"/>
                  <a:pt x="9998" y="2240"/>
                  <a:pt x="9998" y="5000"/>
                </a:cubicBezTo>
                <a:cubicBezTo>
                  <a:pt x="9998" y="7760"/>
                  <a:pt x="7758" y="10000"/>
                  <a:pt x="4999" y="10000"/>
                </a:cubicBezTo>
                <a:cubicBezTo>
                  <a:pt x="2240" y="10000"/>
                  <a:pt x="0" y="7760"/>
                  <a:pt x="0" y="5000"/>
                </a:cubicBezTo>
                <a:close/>
              </a:path>
            </a:pathLst>
          </a:custGeom>
          <a:solidFill>
            <a:srgbClr val="10B981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2" name="TextBox 32"/>
          <p:cNvSpPr txBox="1"/>
          <p:nvPr/>
        </p:nvSpPr>
        <p:spPr>
          <a:xfrm>
            <a:off x="5033894" y="5864126"/>
            <a:ext cx="6251451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1" i="0" strike="noStrike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城市合伙人持股 49%：</a:t>
            </a:r>
            <a:r>
              <a:rPr sz="1100" b="0" i="0" strike="noStrike">
                <a:solidFill>
                  <a:srgbClr val="E5E7E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给真正干活、有资源的“封疆大吏”，包括城市 CEO、资源合伙人、执行团队</a:t>
            </a:r>
            <a:endParaRPr lang="en-US" sz="1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" name="AutoShape 3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gradFill>
            <a:gsLst>
              <a:gs pos="0">
                <a:srgbClr val="0F172A">
                  <a:alpha val="100000"/>
                </a:srgbClr>
              </a:gs>
              <a:gs pos="100000">
                <a:srgbClr val="1E293B">
                  <a:alpha val="100000"/>
                </a:srgbClr>
              </a:gs>
            </a:gsLst>
            <a:lin ang="8100000"/>
          </a:gradFill>
          <a:ln>
            <a:headEnd type="none"/>
            <a:tailEnd type="none"/>
          </a:ln>
        </p:spPr>
      </p:sp>
      <p:sp>
        <p:nvSpPr>
          <p:cNvPr id="4" name="TextBox 4"/>
          <p:cNvSpPr txBox="1"/>
          <p:nvPr/>
        </p:nvSpPr>
        <p:spPr>
          <a:xfrm>
            <a:off x="457086" y="447675"/>
            <a:ext cx="11274781" cy="3905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2700" b="1" i="0" strike="noStrike">
                <a:solidFill>
                  <a:srgbClr val="F59E0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财富裂变机制：</a:t>
            </a:r>
            <a:r>
              <a:rPr sz="2700" b="1" i="0" strike="noStrike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身股 + 银股 + 期权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457086" y="1047750"/>
            <a:ext cx="457086" cy="38100"/>
          </a:xfrm>
          <a:prstGeom prst="roundRect">
            <a:avLst>
              <a:gd name="adj" fmla="val 50000"/>
            </a:avLst>
          </a:prstGeom>
          <a:solidFill>
            <a:srgbClr val="F59E0B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6" name="TextBox 6"/>
          <p:cNvSpPr txBox="1"/>
          <p:nvPr/>
        </p:nvSpPr>
        <p:spPr>
          <a:xfrm>
            <a:off x="1028442" y="933450"/>
            <a:ext cx="2723469" cy="2571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800" b="0" i="0" strike="noStrike">
                <a:solidFill>
                  <a:srgbClr val="D1D5D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打造千万亿万富翁的阶梯</a:t>
            </a:r>
            <a:endParaRPr lang="en-US" sz="1100"/>
          </a:p>
        </p:txBody>
      </p:sp>
      <p:sp>
        <p:nvSpPr>
          <p:cNvPr id="7" name="AutoShape 7"/>
          <p:cNvSpPr/>
          <p:nvPr>
            <p:custDataLst>
              <p:tags r:id="rId1"/>
            </p:custDataLst>
          </p:nvPr>
        </p:nvSpPr>
        <p:spPr>
          <a:xfrm>
            <a:off x="457086" y="1447800"/>
            <a:ext cx="7161009" cy="895350"/>
          </a:xfrm>
          <a:prstGeom prst="roundRect">
            <a:avLst>
              <a:gd name="adj" fmla="val 8656"/>
            </a:avLst>
          </a:prstGeom>
          <a:blipFill rotWithShape="1">
            <a:blip r:embed="rId2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8" name="AutoShape 8"/>
          <p:cNvSpPr/>
          <p:nvPr>
            <p:custDataLst>
              <p:tags r:id="rId3"/>
            </p:custDataLst>
          </p:nvPr>
        </p:nvSpPr>
        <p:spPr>
          <a:xfrm>
            <a:off x="618970" y="1609725"/>
            <a:ext cx="380905" cy="381000"/>
          </a:xfrm>
          <a:prstGeom prst="ellipse">
            <a:avLst/>
          </a:prstGeom>
          <a:solidFill>
            <a:srgbClr val="F59E0B">
              <a:alpha val="10196"/>
            </a:srgbClr>
          </a:solidFill>
          <a:ln>
            <a:headEnd type="none"/>
            <a:tailEnd type="none"/>
          </a:ln>
        </p:spPr>
      </p:sp>
      <p:sp>
        <p:nvSpPr>
          <p:cNvPr id="9" name="AutoShape 9"/>
          <p:cNvSpPr/>
          <p:nvPr>
            <p:custDataLst>
              <p:tags r:id="rId4"/>
            </p:custDataLst>
          </p:nvPr>
        </p:nvSpPr>
        <p:spPr>
          <a:xfrm>
            <a:off x="726100" y="1704975"/>
            <a:ext cx="190452" cy="190500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4999" y="10000"/>
                </a:moveTo>
                <a:cubicBezTo>
                  <a:pt x="7759" y="10000"/>
                  <a:pt x="9998" y="7762"/>
                  <a:pt x="9998" y="5000"/>
                </a:cubicBezTo>
                <a:cubicBezTo>
                  <a:pt x="9998" y="2239"/>
                  <a:pt x="7760" y="1"/>
                  <a:pt x="4999" y="0"/>
                </a:cubicBezTo>
                <a:cubicBezTo>
                  <a:pt x="3673" y="0"/>
                  <a:pt x="2401" y="527"/>
                  <a:pt x="1463" y="1465"/>
                </a:cubicBezTo>
                <a:cubicBezTo>
                  <a:pt x="526" y="2402"/>
                  <a:pt x="-1" y="3674"/>
                  <a:pt x="0" y="5000"/>
                </a:cubicBezTo>
                <a:cubicBezTo>
                  <a:pt x="0" y="7761"/>
                  <a:pt x="2238" y="9999"/>
                  <a:pt x="4999" y="10000"/>
                </a:cubicBezTo>
                <a:close/>
                <a:moveTo>
                  <a:pt x="4999" y="1875"/>
                </a:moveTo>
                <a:cubicBezTo>
                  <a:pt x="6725" y="1875"/>
                  <a:pt x="8125" y="3274"/>
                  <a:pt x="8125" y="5000"/>
                </a:cubicBezTo>
                <a:cubicBezTo>
                  <a:pt x="8125" y="6725"/>
                  <a:pt x="6724" y="8125"/>
                  <a:pt x="4999" y="8125"/>
                </a:cubicBezTo>
                <a:cubicBezTo>
                  <a:pt x="3274" y="8125"/>
                  <a:pt x="1873" y="6725"/>
                  <a:pt x="1873" y="5000"/>
                </a:cubicBezTo>
                <a:cubicBezTo>
                  <a:pt x="1873" y="3275"/>
                  <a:pt x="3274" y="1875"/>
                  <a:pt x="4999" y="1875"/>
                </a:cubicBezTo>
                <a:close/>
              </a:path>
            </a:pathLst>
          </a:custGeom>
          <a:solidFill>
            <a:srgbClr val="F59E0B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0" name="AutoShape 10"/>
          <p:cNvSpPr/>
          <p:nvPr>
            <p:custDataLst>
              <p:tags r:id="rId5"/>
            </p:custDataLst>
          </p:nvPr>
        </p:nvSpPr>
        <p:spPr>
          <a:xfrm>
            <a:off x="726100" y="1704975"/>
            <a:ext cx="190452" cy="190500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7856" y="5235"/>
                </a:moveTo>
                <a:lnTo>
                  <a:pt x="7856" y="3810"/>
                </a:lnTo>
                <a:cubicBezTo>
                  <a:pt x="7854" y="1706"/>
                  <a:pt x="6576" y="2"/>
                  <a:pt x="4999" y="0"/>
                </a:cubicBezTo>
                <a:cubicBezTo>
                  <a:pt x="3422" y="2"/>
                  <a:pt x="2144" y="1706"/>
                  <a:pt x="2142" y="3810"/>
                </a:cubicBezTo>
                <a:lnTo>
                  <a:pt x="2142" y="5235"/>
                </a:lnTo>
                <a:cubicBezTo>
                  <a:pt x="846" y="5679"/>
                  <a:pt x="-44" y="7264"/>
                  <a:pt x="0" y="9048"/>
                </a:cubicBezTo>
                <a:lnTo>
                  <a:pt x="0" y="9524"/>
                </a:lnTo>
                <a:cubicBezTo>
                  <a:pt x="0" y="9787"/>
                  <a:pt x="160" y="10000"/>
                  <a:pt x="357" y="10000"/>
                </a:cubicBezTo>
                <a:lnTo>
                  <a:pt x="9641" y="10000"/>
                </a:lnTo>
                <a:cubicBezTo>
                  <a:pt x="9838" y="10000"/>
                  <a:pt x="9998" y="9787"/>
                  <a:pt x="9998" y="9524"/>
                </a:cubicBezTo>
                <a:lnTo>
                  <a:pt x="9998" y="9048"/>
                </a:lnTo>
                <a:cubicBezTo>
                  <a:pt x="10042" y="7264"/>
                  <a:pt x="9152" y="5679"/>
                  <a:pt x="7856" y="5235"/>
                </a:cubicBezTo>
                <a:close/>
                <a:moveTo>
                  <a:pt x="2857" y="3810"/>
                </a:moveTo>
                <a:cubicBezTo>
                  <a:pt x="2857" y="2233"/>
                  <a:pt x="3817" y="952"/>
                  <a:pt x="4999" y="952"/>
                </a:cubicBezTo>
                <a:cubicBezTo>
                  <a:pt x="6181" y="952"/>
                  <a:pt x="7141" y="2233"/>
                  <a:pt x="7141" y="3810"/>
                </a:cubicBezTo>
                <a:lnTo>
                  <a:pt x="7141" y="5235"/>
                </a:lnTo>
                <a:cubicBezTo>
                  <a:pt x="5845" y="5679"/>
                  <a:pt x="4955" y="7264"/>
                  <a:pt x="4999" y="9048"/>
                </a:cubicBezTo>
                <a:lnTo>
                  <a:pt x="4999" y="9524"/>
                </a:lnTo>
                <a:cubicBezTo>
                  <a:pt x="4999" y="9787"/>
                  <a:pt x="4839" y="10000"/>
                  <a:pt x="4642" y="10000"/>
                </a:cubicBezTo>
                <a:cubicBezTo>
                  <a:pt x="4445" y="10000"/>
                  <a:pt x="4285" y="9787"/>
                  <a:pt x="4285" y="9524"/>
                </a:cubicBezTo>
                <a:lnTo>
                  <a:pt x="4285" y="9048"/>
                </a:lnTo>
                <a:cubicBezTo>
                  <a:pt x="4329" y="7264"/>
                  <a:pt x="3438" y="5679"/>
                  <a:pt x="2142" y="5235"/>
                </a:cubicBezTo>
                <a:lnTo>
                  <a:pt x="2142" y="3810"/>
                </a:lnTo>
                <a:close/>
              </a:path>
            </a:pathLst>
          </a:custGeom>
          <a:solidFill>
            <a:srgbClr val="F59E0B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1" name="TextBox 11"/>
          <p:cNvSpPr txBox="1"/>
          <p:nvPr>
            <p:custDataLst>
              <p:tags r:id="rId6"/>
            </p:custDataLst>
          </p:nvPr>
        </p:nvSpPr>
        <p:spPr>
          <a:xfrm>
            <a:off x="1152237" y="1647825"/>
            <a:ext cx="6303974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FBBF2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身股（分红权）</a:t>
            </a:r>
            <a:endParaRPr lang="en-US" sz="1100"/>
          </a:p>
        </p:txBody>
      </p:sp>
      <p:sp>
        <p:nvSpPr>
          <p:cNvPr id="12" name="TextBox 12"/>
          <p:cNvSpPr txBox="1"/>
          <p:nvPr>
            <p:custDataLst>
              <p:tags r:id="rId7"/>
            </p:custDataLst>
          </p:nvPr>
        </p:nvSpPr>
        <p:spPr>
          <a:xfrm>
            <a:off x="1152237" y="1924050"/>
            <a:ext cx="6303974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D1D5D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新加入的城市合伙人先给虚拟股，不需要出钱，享受当年分红，业绩不达标自动取消，降低门槛。</a:t>
            </a:r>
            <a:endParaRPr lang="en-US" sz="1100"/>
          </a:p>
        </p:txBody>
      </p:sp>
      <p:sp>
        <p:nvSpPr>
          <p:cNvPr id="13" name="AutoShape 13"/>
          <p:cNvSpPr/>
          <p:nvPr>
            <p:custDataLst>
              <p:tags r:id="rId8"/>
            </p:custDataLst>
          </p:nvPr>
        </p:nvSpPr>
        <p:spPr>
          <a:xfrm>
            <a:off x="457086" y="2461171"/>
            <a:ext cx="7161009" cy="895350"/>
          </a:xfrm>
          <a:prstGeom prst="roundRect">
            <a:avLst>
              <a:gd name="adj" fmla="val 8654"/>
            </a:avLst>
          </a:prstGeom>
          <a:blipFill rotWithShape="1">
            <a:blip r:embed="rId9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4" name="AutoShape 14"/>
          <p:cNvSpPr/>
          <p:nvPr>
            <p:custDataLst>
              <p:tags r:id="rId10"/>
            </p:custDataLst>
          </p:nvPr>
        </p:nvSpPr>
        <p:spPr>
          <a:xfrm>
            <a:off x="618970" y="2623096"/>
            <a:ext cx="380905" cy="381000"/>
          </a:xfrm>
          <a:prstGeom prst="ellipse">
            <a:avLst/>
          </a:prstGeom>
          <a:solidFill>
            <a:srgbClr val="3B82F6">
              <a:alpha val="10196"/>
            </a:srgbClr>
          </a:solidFill>
          <a:ln>
            <a:headEnd type="none"/>
            <a:tailEnd type="none"/>
          </a:ln>
        </p:spPr>
      </p:sp>
      <p:sp>
        <p:nvSpPr>
          <p:cNvPr id="15" name="AutoShape 15"/>
          <p:cNvSpPr/>
          <p:nvPr>
            <p:custDataLst>
              <p:tags r:id="rId11"/>
            </p:custDataLst>
          </p:nvPr>
        </p:nvSpPr>
        <p:spPr>
          <a:xfrm>
            <a:off x="714196" y="2718346"/>
            <a:ext cx="190452" cy="190500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4999" y="10000"/>
                </a:moveTo>
                <a:cubicBezTo>
                  <a:pt x="7758" y="10000"/>
                  <a:pt x="9998" y="7760"/>
                  <a:pt x="9998" y="5000"/>
                </a:cubicBezTo>
                <a:cubicBezTo>
                  <a:pt x="9998" y="2240"/>
                  <a:pt x="7758" y="0"/>
                  <a:pt x="4999" y="0"/>
                </a:cubicBezTo>
                <a:cubicBezTo>
                  <a:pt x="2240" y="0"/>
                  <a:pt x="0" y="2240"/>
                  <a:pt x="0" y="5000"/>
                </a:cubicBezTo>
                <a:cubicBezTo>
                  <a:pt x="0" y="7760"/>
                  <a:pt x="2240" y="10000"/>
                  <a:pt x="4999" y="10000"/>
                </a:cubicBezTo>
                <a:close/>
                <a:moveTo>
                  <a:pt x="4218" y="6563"/>
                </a:moveTo>
                <a:lnTo>
                  <a:pt x="4687" y="6563"/>
                </a:lnTo>
                <a:lnTo>
                  <a:pt x="4687" y="5313"/>
                </a:lnTo>
                <a:lnTo>
                  <a:pt x="4218" y="5313"/>
                </a:lnTo>
                <a:cubicBezTo>
                  <a:pt x="3958" y="5313"/>
                  <a:pt x="3749" y="5104"/>
                  <a:pt x="3749" y="4844"/>
                </a:cubicBezTo>
                <a:cubicBezTo>
                  <a:pt x="3749" y="4585"/>
                  <a:pt x="3959" y="4375"/>
                  <a:pt x="4218" y="4375"/>
                </a:cubicBezTo>
                <a:lnTo>
                  <a:pt x="5155" y="4375"/>
                </a:lnTo>
                <a:cubicBezTo>
                  <a:pt x="5415" y="4375"/>
                  <a:pt x="5624" y="4584"/>
                  <a:pt x="5624" y="4844"/>
                </a:cubicBezTo>
                <a:lnTo>
                  <a:pt x="5624" y="6563"/>
                </a:lnTo>
                <a:lnTo>
                  <a:pt x="5780" y="6563"/>
                </a:lnTo>
                <a:cubicBezTo>
                  <a:pt x="6040" y="6563"/>
                  <a:pt x="6249" y="6771"/>
                  <a:pt x="6249" y="7031"/>
                </a:cubicBezTo>
                <a:cubicBezTo>
                  <a:pt x="6249" y="7290"/>
                  <a:pt x="6039" y="7500"/>
                  <a:pt x="5780" y="7500"/>
                </a:cubicBezTo>
                <a:lnTo>
                  <a:pt x="4218" y="7500"/>
                </a:lnTo>
                <a:cubicBezTo>
                  <a:pt x="3958" y="7500"/>
                  <a:pt x="3749" y="7291"/>
                  <a:pt x="3749" y="7031"/>
                </a:cubicBezTo>
                <a:cubicBezTo>
                  <a:pt x="3749" y="6773"/>
                  <a:pt x="3959" y="6563"/>
                  <a:pt x="4218" y="6563"/>
                </a:cubicBezTo>
                <a:close/>
              </a:path>
            </a:pathLst>
          </a:custGeom>
          <a:solidFill>
            <a:srgbClr val="60A5FA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6" name="TextBox 16"/>
          <p:cNvSpPr txBox="1"/>
          <p:nvPr>
            <p:custDataLst>
              <p:tags r:id="rId12"/>
            </p:custDataLst>
          </p:nvPr>
        </p:nvSpPr>
        <p:spPr>
          <a:xfrm>
            <a:off x="1152237" y="2661196"/>
            <a:ext cx="6303974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60A5F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银股（注册股）</a:t>
            </a:r>
            <a:endParaRPr lang="en-US" sz="1100"/>
          </a:p>
        </p:txBody>
      </p:sp>
      <p:sp>
        <p:nvSpPr>
          <p:cNvPr id="17" name="TextBox 17"/>
          <p:cNvSpPr txBox="1"/>
          <p:nvPr>
            <p:custDataLst>
              <p:tags r:id="rId13"/>
            </p:custDataLst>
          </p:nvPr>
        </p:nvSpPr>
        <p:spPr>
          <a:xfrm>
            <a:off x="1152237" y="2937421"/>
            <a:ext cx="6303974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D1D5D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连续 3 年业绩达标或一次性出资购买，将身股转化为工商注册的实股，成为真正股东。</a:t>
            </a:r>
            <a:endParaRPr lang="en-US" sz="1100"/>
          </a:p>
        </p:txBody>
      </p:sp>
      <p:sp>
        <p:nvSpPr>
          <p:cNvPr id="18" name="AutoShape 18"/>
          <p:cNvSpPr/>
          <p:nvPr>
            <p:custDataLst>
              <p:tags r:id="rId14"/>
            </p:custDataLst>
          </p:nvPr>
        </p:nvSpPr>
        <p:spPr>
          <a:xfrm>
            <a:off x="457086" y="3474691"/>
            <a:ext cx="7161009" cy="895350"/>
          </a:xfrm>
          <a:prstGeom prst="roundRect">
            <a:avLst>
              <a:gd name="adj" fmla="val 8656"/>
            </a:avLst>
          </a:prstGeom>
          <a:blipFill rotWithShape="1">
            <a:blip r:embed="rId2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9" name="AutoShape 19"/>
          <p:cNvSpPr/>
          <p:nvPr>
            <p:custDataLst>
              <p:tags r:id="rId15"/>
            </p:custDataLst>
          </p:nvPr>
        </p:nvSpPr>
        <p:spPr>
          <a:xfrm>
            <a:off x="618970" y="3636616"/>
            <a:ext cx="380905" cy="381000"/>
          </a:xfrm>
          <a:prstGeom prst="ellipse">
            <a:avLst/>
          </a:prstGeom>
          <a:solidFill>
            <a:srgbClr val="10B981">
              <a:alpha val="10196"/>
            </a:srgbClr>
          </a:solidFill>
          <a:ln>
            <a:headEnd type="none"/>
            <a:tailEnd type="none"/>
          </a:ln>
        </p:spPr>
      </p:sp>
      <p:sp>
        <p:nvSpPr>
          <p:cNvPr id="20" name="AutoShape 20"/>
          <p:cNvSpPr/>
          <p:nvPr>
            <p:custDataLst>
              <p:tags r:id="rId16"/>
            </p:custDataLst>
          </p:nvPr>
        </p:nvSpPr>
        <p:spPr>
          <a:xfrm>
            <a:off x="714196" y="3742449"/>
            <a:ext cx="190452" cy="190500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9571" y="1250"/>
                </a:moveTo>
                <a:lnTo>
                  <a:pt x="7768" y="1250"/>
                </a:lnTo>
                <a:lnTo>
                  <a:pt x="7768" y="469"/>
                </a:lnTo>
                <a:cubicBezTo>
                  <a:pt x="7768" y="209"/>
                  <a:pt x="7583" y="0"/>
                  <a:pt x="7352" y="0"/>
                </a:cubicBezTo>
                <a:lnTo>
                  <a:pt x="2636" y="0"/>
                </a:lnTo>
                <a:cubicBezTo>
                  <a:pt x="2405" y="0"/>
                  <a:pt x="2219" y="209"/>
                  <a:pt x="2219" y="469"/>
                </a:cubicBezTo>
                <a:lnTo>
                  <a:pt x="2219" y="1250"/>
                </a:lnTo>
                <a:lnTo>
                  <a:pt x="416" y="1250"/>
                </a:lnTo>
                <a:cubicBezTo>
                  <a:pt x="186" y="1250"/>
                  <a:pt x="0" y="1459"/>
                  <a:pt x="0" y="1719"/>
                </a:cubicBezTo>
                <a:lnTo>
                  <a:pt x="0" y="2812"/>
                </a:lnTo>
                <a:cubicBezTo>
                  <a:pt x="0" y="3020"/>
                  <a:pt x="118" y="3199"/>
                  <a:pt x="283" y="3268"/>
                </a:cubicBezTo>
                <a:lnTo>
                  <a:pt x="3612" y="4674"/>
                </a:lnTo>
                <a:lnTo>
                  <a:pt x="3612" y="9063"/>
                </a:lnTo>
                <a:cubicBezTo>
                  <a:pt x="3612" y="9580"/>
                  <a:pt x="3985" y="10000"/>
                  <a:pt x="4444" y="10000"/>
                </a:cubicBezTo>
                <a:lnTo>
                  <a:pt x="5554" y="10000"/>
                </a:lnTo>
                <a:cubicBezTo>
                  <a:pt x="6013" y="10000"/>
                  <a:pt x="6386" y="9580"/>
                  <a:pt x="6386" y="9063"/>
                </a:cubicBezTo>
                <a:lnTo>
                  <a:pt x="6386" y="4674"/>
                </a:lnTo>
                <a:lnTo>
                  <a:pt x="9715" y="3268"/>
                </a:lnTo>
                <a:cubicBezTo>
                  <a:pt x="9880" y="3199"/>
                  <a:pt x="9998" y="3020"/>
                  <a:pt x="9998" y="2812"/>
                </a:cubicBezTo>
                <a:lnTo>
                  <a:pt x="9998" y="1719"/>
                </a:lnTo>
                <a:cubicBezTo>
                  <a:pt x="9998" y="1459"/>
                  <a:pt x="9812" y="1250"/>
                  <a:pt x="9582" y="1250"/>
                </a:cubicBezTo>
                <a:close/>
              </a:path>
            </a:pathLst>
          </a:custGeom>
          <a:solidFill>
            <a:srgbClr val="34D399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1" name="TextBox 21"/>
          <p:cNvSpPr txBox="1"/>
          <p:nvPr>
            <p:custDataLst>
              <p:tags r:id="rId17"/>
            </p:custDataLst>
          </p:nvPr>
        </p:nvSpPr>
        <p:spPr>
          <a:xfrm>
            <a:off x="1152237" y="3674716"/>
            <a:ext cx="6303974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34D39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上市期权（暴富机制）</a:t>
            </a:r>
            <a:endParaRPr lang="en-US" sz="1100"/>
          </a:p>
        </p:txBody>
      </p:sp>
      <p:sp>
        <p:nvSpPr>
          <p:cNvPr id="22" name="TextBox 22"/>
          <p:cNvSpPr txBox="1"/>
          <p:nvPr>
            <p:custDataLst>
              <p:tags r:id="rId18"/>
            </p:custDataLst>
          </p:nvPr>
        </p:nvSpPr>
        <p:spPr>
          <a:xfrm>
            <a:off x="1152237" y="3950941"/>
            <a:ext cx="6303974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D1D5D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集团上市前启动期权池，对赌协议：城市年营收达 1 亿，合伙人获集团上市主体 0.1% 期权。</a:t>
            </a:r>
            <a:endParaRPr lang="en-US" sz="1100"/>
          </a:p>
        </p:txBody>
      </p:sp>
      <p:sp>
        <p:nvSpPr>
          <p:cNvPr id="23" name="AutoShape 23"/>
          <p:cNvSpPr/>
          <p:nvPr>
            <p:custDataLst>
              <p:tags r:id="rId19"/>
            </p:custDataLst>
          </p:nvPr>
        </p:nvSpPr>
        <p:spPr>
          <a:xfrm>
            <a:off x="457086" y="4488061"/>
            <a:ext cx="7161009" cy="895350"/>
          </a:xfrm>
          <a:prstGeom prst="roundRect">
            <a:avLst>
              <a:gd name="adj" fmla="val 8654"/>
            </a:avLst>
          </a:prstGeom>
          <a:blipFill rotWithShape="1">
            <a:blip r:embed="rId9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4" name="AutoShape 24"/>
          <p:cNvSpPr/>
          <p:nvPr>
            <p:custDataLst>
              <p:tags r:id="rId20"/>
            </p:custDataLst>
          </p:nvPr>
        </p:nvSpPr>
        <p:spPr>
          <a:xfrm>
            <a:off x="618970" y="4649986"/>
            <a:ext cx="380905" cy="381000"/>
          </a:xfrm>
          <a:prstGeom prst="ellipse">
            <a:avLst/>
          </a:prstGeom>
          <a:solidFill>
            <a:srgbClr val="F43F5E">
              <a:alpha val="10196"/>
            </a:srgbClr>
          </a:solidFill>
          <a:ln>
            <a:headEnd type="none"/>
            <a:tailEnd type="none"/>
          </a:ln>
        </p:spPr>
      </p:sp>
      <p:sp>
        <p:nvSpPr>
          <p:cNvPr id="25" name="AutoShape 25"/>
          <p:cNvSpPr/>
          <p:nvPr>
            <p:custDataLst>
              <p:tags r:id="rId21"/>
            </p:custDataLst>
          </p:nvPr>
        </p:nvSpPr>
        <p:spPr>
          <a:xfrm>
            <a:off x="738003" y="4745236"/>
            <a:ext cx="190452" cy="190500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3703" y="1000"/>
                </a:moveTo>
                <a:cubicBezTo>
                  <a:pt x="3703" y="448"/>
                  <a:pt x="4201" y="0"/>
                  <a:pt x="4814" y="0"/>
                </a:cubicBezTo>
                <a:lnTo>
                  <a:pt x="5554" y="0"/>
                </a:lnTo>
                <a:cubicBezTo>
                  <a:pt x="6168" y="0"/>
                  <a:pt x="6665" y="448"/>
                  <a:pt x="6665" y="1000"/>
                </a:cubicBezTo>
                <a:lnTo>
                  <a:pt x="6665" y="8333"/>
                </a:lnTo>
                <a:cubicBezTo>
                  <a:pt x="6665" y="8885"/>
                  <a:pt x="6168" y="9333"/>
                  <a:pt x="5554" y="9333"/>
                </a:cubicBezTo>
                <a:lnTo>
                  <a:pt x="4814" y="9333"/>
                </a:lnTo>
                <a:cubicBezTo>
                  <a:pt x="4201" y="9333"/>
                  <a:pt x="3703" y="8885"/>
                  <a:pt x="3703" y="8333"/>
                </a:cubicBezTo>
                <a:lnTo>
                  <a:pt x="3703" y="1000"/>
                </a:lnTo>
                <a:close/>
                <a:moveTo>
                  <a:pt x="0" y="5000"/>
                </a:moveTo>
                <a:cubicBezTo>
                  <a:pt x="0" y="4448"/>
                  <a:pt x="498" y="4000"/>
                  <a:pt x="1111" y="4000"/>
                </a:cubicBezTo>
                <a:lnTo>
                  <a:pt x="1851" y="4000"/>
                </a:lnTo>
                <a:cubicBezTo>
                  <a:pt x="2465" y="4000"/>
                  <a:pt x="2962" y="4448"/>
                  <a:pt x="2962" y="5000"/>
                </a:cubicBezTo>
                <a:lnTo>
                  <a:pt x="2962" y="9000"/>
                </a:lnTo>
                <a:cubicBezTo>
                  <a:pt x="2962" y="9552"/>
                  <a:pt x="2465" y="10000"/>
                  <a:pt x="1851" y="10000"/>
                </a:cubicBezTo>
                <a:lnTo>
                  <a:pt x="1111" y="10000"/>
                </a:lnTo>
                <a:cubicBezTo>
                  <a:pt x="498" y="10000"/>
                  <a:pt x="0" y="9552"/>
                  <a:pt x="0" y="9000"/>
                </a:cubicBezTo>
                <a:lnTo>
                  <a:pt x="0" y="5000"/>
                </a:lnTo>
                <a:close/>
                <a:moveTo>
                  <a:pt x="7036" y="5000"/>
                </a:moveTo>
                <a:cubicBezTo>
                  <a:pt x="7036" y="4448"/>
                  <a:pt x="7533" y="4000"/>
                  <a:pt x="8147" y="4000"/>
                </a:cubicBezTo>
                <a:lnTo>
                  <a:pt x="8887" y="4000"/>
                </a:lnTo>
                <a:cubicBezTo>
                  <a:pt x="9500" y="4000"/>
                  <a:pt x="9998" y="4448"/>
                  <a:pt x="9998" y="5000"/>
                </a:cubicBezTo>
                <a:lnTo>
                  <a:pt x="9998" y="9000"/>
                </a:lnTo>
                <a:cubicBezTo>
                  <a:pt x="9998" y="9552"/>
                  <a:pt x="9500" y="10000"/>
                  <a:pt x="8887" y="10000"/>
                </a:cubicBezTo>
                <a:lnTo>
                  <a:pt x="8147" y="10000"/>
                </a:lnTo>
                <a:cubicBezTo>
                  <a:pt x="7533" y="10000"/>
                  <a:pt x="7036" y="9552"/>
                  <a:pt x="7036" y="9000"/>
                </a:cubicBezTo>
                <a:lnTo>
                  <a:pt x="7036" y="5000"/>
                </a:lnTo>
                <a:close/>
              </a:path>
            </a:pathLst>
          </a:custGeom>
          <a:solidFill>
            <a:srgbClr val="FB7185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6" name="TextBox 26"/>
          <p:cNvSpPr txBox="1"/>
          <p:nvPr>
            <p:custDataLst>
              <p:tags r:id="rId22"/>
            </p:custDataLst>
          </p:nvPr>
        </p:nvSpPr>
        <p:spPr>
          <a:xfrm>
            <a:off x="1152237" y="4688086"/>
            <a:ext cx="6303974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FB7185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财富测算</a:t>
            </a:r>
            <a:endParaRPr lang="en-US" sz="1100"/>
          </a:p>
        </p:txBody>
      </p:sp>
      <p:sp>
        <p:nvSpPr>
          <p:cNvPr id="27" name="TextBox 27"/>
          <p:cNvSpPr txBox="1"/>
          <p:nvPr>
            <p:custDataLst>
              <p:tags r:id="rId23"/>
            </p:custDataLst>
          </p:nvPr>
        </p:nvSpPr>
        <p:spPr>
          <a:xfrm>
            <a:off x="1152237" y="4964311"/>
            <a:ext cx="6303974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D1D5D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假设无限聚合上市市值达到 1000 亿，0.1% 的期权价值就是 1 个亿，用子公司业绩换母公司股票。</a:t>
            </a:r>
            <a:endParaRPr lang="en-US" sz="1100"/>
          </a:p>
        </p:txBody>
      </p:sp>
      <p:sp>
        <p:nvSpPr>
          <p:cNvPr id="28" name="AutoShape 28"/>
          <p:cNvSpPr/>
          <p:nvPr>
            <p:custDataLst>
              <p:tags r:id="rId24"/>
            </p:custDataLst>
          </p:nvPr>
        </p:nvSpPr>
        <p:spPr>
          <a:xfrm>
            <a:off x="457086" y="5501580"/>
            <a:ext cx="7161009" cy="895350"/>
          </a:xfrm>
          <a:prstGeom prst="roundRect">
            <a:avLst>
              <a:gd name="adj" fmla="val 8654"/>
            </a:avLst>
          </a:prstGeom>
          <a:blipFill rotWithShape="1">
            <a:blip r:embed="rId9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9" name="AutoShape 29"/>
          <p:cNvSpPr/>
          <p:nvPr>
            <p:custDataLst>
              <p:tags r:id="rId25"/>
            </p:custDataLst>
          </p:nvPr>
        </p:nvSpPr>
        <p:spPr>
          <a:xfrm>
            <a:off x="618970" y="5663505"/>
            <a:ext cx="380905" cy="381000"/>
          </a:xfrm>
          <a:prstGeom prst="ellipse">
            <a:avLst/>
          </a:prstGeom>
          <a:solidFill>
            <a:srgbClr val="8B5CF6">
              <a:alpha val="10196"/>
            </a:srgbClr>
          </a:solidFill>
          <a:ln>
            <a:headEnd type="none"/>
            <a:tailEnd type="none"/>
          </a:ln>
        </p:spPr>
      </p:sp>
      <p:sp>
        <p:nvSpPr>
          <p:cNvPr id="30" name="AutoShape 30"/>
          <p:cNvSpPr/>
          <p:nvPr>
            <p:custDataLst>
              <p:tags r:id="rId26"/>
            </p:custDataLst>
          </p:nvPr>
        </p:nvSpPr>
        <p:spPr>
          <a:xfrm>
            <a:off x="714196" y="5758755"/>
            <a:ext cx="190452" cy="190500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4999" y="0"/>
                </a:moveTo>
                <a:cubicBezTo>
                  <a:pt x="2238" y="0"/>
                  <a:pt x="0" y="2239"/>
                  <a:pt x="0" y="5000"/>
                </a:cubicBezTo>
                <a:cubicBezTo>
                  <a:pt x="0" y="7760"/>
                  <a:pt x="2240" y="10000"/>
                  <a:pt x="4999" y="10000"/>
                </a:cubicBezTo>
                <a:cubicBezTo>
                  <a:pt x="7758" y="10000"/>
                  <a:pt x="9998" y="7760"/>
                  <a:pt x="9998" y="5000"/>
                </a:cubicBezTo>
                <a:cubicBezTo>
                  <a:pt x="9998" y="2240"/>
                  <a:pt x="7758" y="0"/>
                  <a:pt x="4999" y="0"/>
                </a:cubicBezTo>
                <a:close/>
                <a:moveTo>
                  <a:pt x="4999" y="8929"/>
                </a:moveTo>
                <a:cubicBezTo>
                  <a:pt x="2834" y="8929"/>
                  <a:pt x="1071" y="7165"/>
                  <a:pt x="1071" y="5000"/>
                </a:cubicBezTo>
                <a:cubicBezTo>
                  <a:pt x="1071" y="2832"/>
                  <a:pt x="2831" y="1071"/>
                  <a:pt x="4999" y="1071"/>
                </a:cubicBezTo>
                <a:cubicBezTo>
                  <a:pt x="7168" y="1071"/>
                  <a:pt x="8927" y="2830"/>
                  <a:pt x="8927" y="5000"/>
                </a:cubicBezTo>
                <a:cubicBezTo>
                  <a:pt x="8927" y="7170"/>
                  <a:pt x="7168" y="8929"/>
                  <a:pt x="4999" y="8929"/>
                </a:cubicBezTo>
                <a:close/>
                <a:moveTo>
                  <a:pt x="4642" y="3929"/>
                </a:moveTo>
                <a:cubicBezTo>
                  <a:pt x="4642" y="3732"/>
                  <a:pt x="4481" y="3571"/>
                  <a:pt x="4285" y="3571"/>
                </a:cubicBezTo>
                <a:cubicBezTo>
                  <a:pt x="4088" y="3571"/>
                  <a:pt x="3928" y="3731"/>
                  <a:pt x="3928" y="3929"/>
                </a:cubicBezTo>
                <a:lnTo>
                  <a:pt x="3928" y="7143"/>
                </a:lnTo>
                <a:cubicBezTo>
                  <a:pt x="3928" y="7339"/>
                  <a:pt x="4088" y="7500"/>
                  <a:pt x="4285" y="7500"/>
                </a:cubicBezTo>
                <a:cubicBezTo>
                  <a:pt x="4482" y="7500"/>
                  <a:pt x="4642" y="7340"/>
                  <a:pt x="4642" y="7143"/>
                </a:cubicBezTo>
                <a:lnTo>
                  <a:pt x="4642" y="3929"/>
                </a:lnTo>
                <a:close/>
                <a:moveTo>
                  <a:pt x="5356" y="8929"/>
                </a:moveTo>
                <a:cubicBezTo>
                  <a:pt x="5356" y="9323"/>
                  <a:pt x="5036" y="9643"/>
                  <a:pt x="4642" y="9643"/>
                </a:cubicBezTo>
                <a:cubicBezTo>
                  <a:pt x="4248" y="9643"/>
                  <a:pt x="3928" y="9323"/>
                  <a:pt x="3928" y="8929"/>
                </a:cubicBezTo>
                <a:cubicBezTo>
                  <a:pt x="3928" y="8534"/>
                  <a:pt x="4248" y="8214"/>
                  <a:pt x="4642" y="8214"/>
                </a:cubicBezTo>
                <a:cubicBezTo>
                  <a:pt x="5036" y="8214"/>
                  <a:pt x="5356" y="8534"/>
                  <a:pt x="5356" y="8929"/>
                </a:cubicBezTo>
                <a:close/>
              </a:path>
            </a:pathLst>
          </a:custGeom>
          <a:solidFill>
            <a:srgbClr val="A78BFA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1" name="TextBox 31"/>
          <p:cNvSpPr txBox="1"/>
          <p:nvPr>
            <p:custDataLst>
              <p:tags r:id="rId27"/>
            </p:custDataLst>
          </p:nvPr>
        </p:nvSpPr>
        <p:spPr>
          <a:xfrm>
            <a:off x="1152237" y="5701605"/>
            <a:ext cx="6303974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A78BF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动态机制</a:t>
            </a:r>
            <a:endParaRPr lang="en-US" sz="1100"/>
          </a:p>
        </p:txBody>
      </p:sp>
      <p:sp>
        <p:nvSpPr>
          <p:cNvPr id="32" name="TextBox 32"/>
          <p:cNvSpPr txBox="1"/>
          <p:nvPr>
            <p:custDataLst>
              <p:tags r:id="rId28"/>
            </p:custDataLst>
          </p:nvPr>
        </p:nvSpPr>
        <p:spPr>
          <a:xfrm>
            <a:off x="1152237" y="5977830"/>
            <a:ext cx="6303974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D1D5D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根据合伙人发展阶段提供不同权益，从分红到实股再到资本增值，全生命周期激励。</a:t>
            </a:r>
            <a:endParaRPr lang="en-US" sz="1100"/>
          </a:p>
        </p:txBody>
      </p:sp>
      <p:sp>
        <p:nvSpPr>
          <p:cNvPr id="33" name="AutoShape 33"/>
          <p:cNvSpPr/>
          <p:nvPr/>
        </p:nvSpPr>
        <p:spPr>
          <a:xfrm>
            <a:off x="7922819" y="1447800"/>
            <a:ext cx="3809048" cy="4648200"/>
          </a:xfrm>
          <a:prstGeom prst="roundRect">
            <a:avLst>
              <a:gd name="adj" fmla="val 720"/>
            </a:avLst>
          </a:prstGeom>
          <a:blipFill rotWithShape="1">
            <a:blip r:embed="rId29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pic>
        <p:nvPicPr>
          <p:cNvPr id="34" name="Picture 34"/>
          <p:cNvPicPr>
            <a:picLocks noChangeAspect="1"/>
          </p:cNvPicPr>
          <p:nvPr/>
        </p:nvPicPr>
        <p:blipFill>
          <a:blip r:embed="rId30">
            <a:alphaModFix amt="100000"/>
          </a:blip>
          <a:srcRect t="4209" b="4209"/>
          <a:stretch>
            <a:fillRect/>
          </a:stretch>
        </p:blipFill>
        <p:spPr>
          <a:xfrm>
            <a:off x="7932341" y="1457325"/>
            <a:ext cx="3790003" cy="46291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5" name="AutoShape 35"/>
          <p:cNvSpPr/>
          <p:nvPr/>
        </p:nvSpPr>
        <p:spPr>
          <a:xfrm>
            <a:off x="7932341" y="1457325"/>
            <a:ext cx="3790003" cy="4629150"/>
          </a:xfrm>
          <a:prstGeom prst="rect">
            <a:avLst/>
          </a:prstGeom>
          <a:gradFill>
            <a:gsLst>
              <a:gs pos="0">
                <a:srgbClr val="0F172A">
                  <a:alpha val="80000"/>
                </a:srgbClr>
              </a:gs>
              <a:gs pos="50000">
                <a:srgbClr val="0F172A">
                  <a:alpha val="0"/>
                </a:srgbClr>
              </a:gs>
              <a:gs pos="100000">
                <a:srgbClr val="0F172A">
                  <a:alpha val="0"/>
                </a:srgbClr>
              </a:gs>
            </a:gsLst>
            <a:lin ang="0"/>
          </a:gradFill>
          <a:ln>
            <a:headEnd type="none"/>
            <a:tailEnd type="none"/>
          </a:ln>
        </p:spPr>
      </p:sp>
      <p:sp>
        <p:nvSpPr>
          <p:cNvPr id="36" name="TextBox 36"/>
          <p:cNvSpPr txBox="1"/>
          <p:nvPr/>
        </p:nvSpPr>
        <p:spPr>
          <a:xfrm>
            <a:off x="8694151" y="6229350"/>
            <a:ext cx="3037716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1"/>
          <a:lstStyle/>
          <a:p>
            <a:pPr algn="ctr">
              <a:defRPr/>
            </a:pPr>
            <a:r>
              <a:rPr lang="en-US" sz="1100" b="0" i="1" strike="noStrike">
                <a:solidFill>
                  <a:srgbClr val="9CA3A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从身股到银股，最终实现期权财富自由</a:t>
            </a:r>
            <a:endParaRPr lang="en-US" sz="11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" name="AutoShape 3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F172A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4" name="TextBox 4"/>
          <p:cNvSpPr txBox="1"/>
          <p:nvPr/>
        </p:nvSpPr>
        <p:spPr>
          <a:xfrm>
            <a:off x="457086" y="447675"/>
            <a:ext cx="11274781" cy="3905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2700" b="1" i="0" strike="noStrike">
                <a:solidFill>
                  <a:srgbClr val="FBBF24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财富测算：如何打造亿万富翁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457086" y="1047750"/>
            <a:ext cx="457086" cy="38100"/>
          </a:xfrm>
          <a:prstGeom prst="roundRect">
            <a:avLst>
              <a:gd name="adj" fmla="val 50000"/>
            </a:avLst>
          </a:prstGeom>
          <a:solidFill>
            <a:srgbClr val="F59E0B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6" name="TextBox 6"/>
          <p:cNvSpPr txBox="1"/>
          <p:nvPr/>
        </p:nvSpPr>
        <p:spPr>
          <a:xfrm>
            <a:off x="1028442" y="933450"/>
            <a:ext cx="2971057" cy="2571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8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用子公司业绩换母公司股票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57086" y="1447800"/>
            <a:ext cx="5894501" cy="895350"/>
          </a:xfrm>
          <a:prstGeom prst="roundRect">
            <a:avLst>
              <a:gd name="adj" fmla="val 8692"/>
            </a:avLst>
          </a:prstGeom>
          <a:blipFill rotWithShape="1">
            <a:blip r:embed="rId2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8" name="AutoShape 8"/>
          <p:cNvSpPr/>
          <p:nvPr/>
        </p:nvSpPr>
        <p:spPr>
          <a:xfrm>
            <a:off x="647537" y="1689498"/>
            <a:ext cx="190452" cy="190500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1638" y="5724"/>
                </a:moveTo>
                <a:cubicBezTo>
                  <a:pt x="4791" y="5724"/>
                  <a:pt x="7351" y="7640"/>
                  <a:pt x="7351" y="10000"/>
                </a:cubicBezTo>
                <a:close/>
                <a:moveTo>
                  <a:pt x="9998" y="5032"/>
                </a:moveTo>
                <a:lnTo>
                  <a:pt x="923" y="1760"/>
                </a:lnTo>
                <a:lnTo>
                  <a:pt x="0" y="1069"/>
                </a:lnTo>
                <a:lnTo>
                  <a:pt x="1428" y="2138"/>
                </a:lnTo>
                <a:lnTo>
                  <a:pt x="4285" y="0"/>
                </a:lnTo>
                <a:close/>
              </a:path>
            </a:pathLst>
          </a:custGeom>
          <a:solidFill>
            <a:srgbClr val="F59E0B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9" name="TextBox 9"/>
          <p:cNvSpPr txBox="1"/>
          <p:nvPr/>
        </p:nvSpPr>
        <p:spPr>
          <a:xfrm>
            <a:off x="952261" y="1689498"/>
            <a:ext cx="2681361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FEF3C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触发条件</a:t>
            </a:r>
            <a:endParaRPr lang="en-US" sz="1100"/>
          </a:p>
        </p:txBody>
      </p:sp>
      <p:sp>
        <p:nvSpPr>
          <p:cNvPr id="10" name="TextBox 10"/>
          <p:cNvSpPr txBox="1"/>
          <p:nvPr/>
        </p:nvSpPr>
        <p:spPr>
          <a:xfrm>
            <a:off x="952261" y="1965721"/>
            <a:ext cx="2900382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9CA3A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城市年营收达到 1 亿元人民币，触发对赌协议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57086" y="2457450"/>
            <a:ext cx="5894501" cy="895350"/>
          </a:xfrm>
          <a:prstGeom prst="roundRect">
            <a:avLst>
              <a:gd name="adj" fmla="val 8692"/>
            </a:avLst>
          </a:prstGeom>
          <a:blipFill rotWithShape="1">
            <a:blip r:embed="rId3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2" name="AutoShape 12"/>
          <p:cNvSpPr/>
          <p:nvPr/>
        </p:nvSpPr>
        <p:spPr>
          <a:xfrm>
            <a:off x="647537" y="2699148"/>
            <a:ext cx="190452" cy="190500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1638" y="5724"/>
                </a:moveTo>
                <a:cubicBezTo>
                  <a:pt x="4791" y="5724"/>
                  <a:pt x="7351" y="7640"/>
                  <a:pt x="7351" y="10000"/>
                </a:cubicBezTo>
                <a:close/>
                <a:moveTo>
                  <a:pt x="9998" y="5032"/>
                </a:moveTo>
                <a:lnTo>
                  <a:pt x="923" y="1760"/>
                </a:lnTo>
                <a:lnTo>
                  <a:pt x="0" y="1069"/>
                </a:lnTo>
                <a:lnTo>
                  <a:pt x="1428" y="2138"/>
                </a:lnTo>
                <a:lnTo>
                  <a:pt x="4285" y="0"/>
                </a:lnTo>
                <a:close/>
              </a:path>
            </a:pathLst>
          </a:custGeom>
          <a:solidFill>
            <a:srgbClr val="3B82F6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3" name="TextBox 13"/>
          <p:cNvSpPr txBox="1"/>
          <p:nvPr/>
        </p:nvSpPr>
        <p:spPr>
          <a:xfrm>
            <a:off x="952261" y="2699148"/>
            <a:ext cx="2644461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DBEAF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奖励机制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952261" y="2975373"/>
            <a:ext cx="2863482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9CA3A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该城市合伙人获得集团上市主体 0.1% 的期权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457086" y="3467100"/>
            <a:ext cx="5894501" cy="895350"/>
          </a:xfrm>
          <a:prstGeom prst="roundRect">
            <a:avLst>
              <a:gd name="adj" fmla="val 8692"/>
            </a:avLst>
          </a:prstGeom>
          <a:blipFill rotWithShape="1">
            <a:blip r:embed="rId4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6" name="AutoShape 16"/>
          <p:cNvSpPr/>
          <p:nvPr/>
        </p:nvSpPr>
        <p:spPr>
          <a:xfrm>
            <a:off x="647537" y="3708798"/>
            <a:ext cx="190452" cy="190500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1638" y="5724"/>
                </a:moveTo>
                <a:cubicBezTo>
                  <a:pt x="4791" y="5724"/>
                  <a:pt x="7351" y="7640"/>
                  <a:pt x="7351" y="10000"/>
                </a:cubicBezTo>
                <a:close/>
                <a:moveTo>
                  <a:pt x="9998" y="5032"/>
                </a:moveTo>
                <a:lnTo>
                  <a:pt x="923" y="1760"/>
                </a:lnTo>
                <a:lnTo>
                  <a:pt x="0" y="1069"/>
                </a:lnTo>
                <a:lnTo>
                  <a:pt x="1428" y="2138"/>
                </a:lnTo>
                <a:lnTo>
                  <a:pt x="4285" y="0"/>
                </a:lnTo>
                <a:close/>
              </a:path>
            </a:pathLst>
          </a:custGeom>
          <a:solidFill>
            <a:srgbClr val="10B981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7" name="TextBox 17"/>
          <p:cNvSpPr txBox="1"/>
          <p:nvPr/>
        </p:nvSpPr>
        <p:spPr>
          <a:xfrm>
            <a:off x="952261" y="3708798"/>
            <a:ext cx="2637170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D1FAE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市值假设</a:t>
            </a:r>
            <a:endParaRPr lang="en-US" sz="1100"/>
          </a:p>
        </p:txBody>
      </p:sp>
      <p:sp>
        <p:nvSpPr>
          <p:cNvPr id="18" name="TextBox 18"/>
          <p:cNvSpPr txBox="1"/>
          <p:nvPr/>
        </p:nvSpPr>
        <p:spPr>
          <a:xfrm>
            <a:off x="952261" y="3985021"/>
            <a:ext cx="2856191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9CA3A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无限聚合集团上市市值达到 1000 亿元人民币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457086" y="4476750"/>
            <a:ext cx="5894501" cy="895350"/>
          </a:xfrm>
          <a:prstGeom prst="roundRect">
            <a:avLst>
              <a:gd name="adj" fmla="val 8692"/>
            </a:avLst>
          </a:prstGeom>
          <a:blipFill rotWithShape="1">
            <a:blip r:embed="rId5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0" name="AutoShape 20"/>
          <p:cNvSpPr/>
          <p:nvPr/>
        </p:nvSpPr>
        <p:spPr>
          <a:xfrm>
            <a:off x="647537" y="4718448"/>
            <a:ext cx="190452" cy="190500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1638" y="5724"/>
                </a:moveTo>
                <a:cubicBezTo>
                  <a:pt x="4791" y="5724"/>
                  <a:pt x="7351" y="7640"/>
                  <a:pt x="7351" y="10000"/>
                </a:cubicBezTo>
                <a:close/>
                <a:moveTo>
                  <a:pt x="9998" y="5032"/>
                </a:moveTo>
                <a:lnTo>
                  <a:pt x="923" y="1760"/>
                </a:lnTo>
                <a:lnTo>
                  <a:pt x="0" y="1069"/>
                </a:lnTo>
                <a:lnTo>
                  <a:pt x="1428" y="2138"/>
                </a:lnTo>
                <a:lnTo>
                  <a:pt x="4285" y="0"/>
                </a:lnTo>
                <a:close/>
              </a:path>
            </a:pathLst>
          </a:custGeom>
          <a:solidFill>
            <a:srgbClr val="F43F5E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1" name="TextBox 21"/>
          <p:cNvSpPr txBox="1"/>
          <p:nvPr/>
        </p:nvSpPr>
        <p:spPr>
          <a:xfrm>
            <a:off x="952261" y="4718448"/>
            <a:ext cx="1852596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FFE4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期权价值</a:t>
            </a:r>
            <a:endParaRPr lang="en-US" sz="1100"/>
          </a:p>
        </p:txBody>
      </p:sp>
      <p:sp>
        <p:nvSpPr>
          <p:cNvPr id="22" name="TextBox 22"/>
          <p:cNvSpPr txBox="1"/>
          <p:nvPr/>
        </p:nvSpPr>
        <p:spPr>
          <a:xfrm>
            <a:off x="952261" y="4994673"/>
            <a:ext cx="2004958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9CA3A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0.1% × 1000 亿 = </a:t>
            </a:r>
            <a:r>
              <a:rPr sz="1100" b="1" i="0" strike="noStrike">
                <a:solidFill>
                  <a:srgbClr val="FB718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 亿元人民币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457086" y="5486400"/>
            <a:ext cx="5894501" cy="914400"/>
          </a:xfrm>
          <a:prstGeom prst="roundRect">
            <a:avLst>
              <a:gd name="adj" fmla="val 8333"/>
            </a:avLst>
          </a:prstGeom>
          <a:blipFill rotWithShape="1">
            <a:blip r:embed="rId6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4" name="AutoShape 24"/>
          <p:cNvSpPr/>
          <p:nvPr/>
        </p:nvSpPr>
        <p:spPr>
          <a:xfrm>
            <a:off x="618970" y="5737623"/>
            <a:ext cx="190452" cy="190500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5332" y="0"/>
                </a:moveTo>
                <a:lnTo>
                  <a:pt x="5332" y="769"/>
                </a:lnTo>
                <a:lnTo>
                  <a:pt x="5332" y="0"/>
                </a:lnTo>
                <a:close/>
                <a:moveTo>
                  <a:pt x="8436" y="2121"/>
                </a:moveTo>
                <a:lnTo>
                  <a:pt x="7965" y="2665"/>
                </a:lnTo>
                <a:lnTo>
                  <a:pt x="8436" y="2121"/>
                </a:lnTo>
                <a:close/>
                <a:moveTo>
                  <a:pt x="9998" y="5385"/>
                </a:moveTo>
                <a:lnTo>
                  <a:pt x="9331" y="5385"/>
                </a:lnTo>
                <a:lnTo>
                  <a:pt x="9998" y="5385"/>
                </a:lnTo>
                <a:close/>
                <a:moveTo>
                  <a:pt x="1366" y="2665"/>
                </a:moveTo>
                <a:lnTo>
                  <a:pt x="895" y="2121"/>
                </a:lnTo>
                <a:lnTo>
                  <a:pt x="1366" y="2665"/>
                </a:lnTo>
                <a:close/>
                <a:moveTo>
                  <a:pt x="1333" y="5385"/>
                </a:moveTo>
                <a:lnTo>
                  <a:pt x="0" y="5385"/>
                </a:lnTo>
                <a:lnTo>
                  <a:pt x="667" y="5385"/>
                </a:lnTo>
                <a:close/>
                <a:moveTo>
                  <a:pt x="3333" y="10000"/>
                </a:moveTo>
                <a:lnTo>
                  <a:pt x="3333" y="9231"/>
                </a:lnTo>
                <a:lnTo>
                  <a:pt x="5999" y="9231"/>
                </a:lnTo>
                <a:lnTo>
                  <a:pt x="5999" y="10000"/>
                </a:lnTo>
                <a:close/>
                <a:moveTo>
                  <a:pt x="5999" y="8462"/>
                </a:moveTo>
                <a:cubicBezTo>
                  <a:pt x="6009" y="8200"/>
                  <a:pt x="6137" y="7965"/>
                  <a:pt x="6317" y="7801"/>
                </a:cubicBezTo>
                <a:cubicBezTo>
                  <a:pt x="6497" y="7965"/>
                  <a:pt x="6625" y="8200"/>
                  <a:pt x="6634" y="8462"/>
                </a:cubicBezTo>
                <a:lnTo>
                  <a:pt x="9301" y="8462"/>
                </a:lnTo>
                <a:close/>
              </a:path>
            </a:pathLst>
          </a:custGeom>
          <a:solidFill>
            <a:srgbClr val="FBBF24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5" name="TextBox 25"/>
          <p:cNvSpPr txBox="1"/>
          <p:nvPr/>
        </p:nvSpPr>
        <p:spPr>
          <a:xfrm>
            <a:off x="923694" y="5737623"/>
            <a:ext cx="4799400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FDE68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核心逻辑</a:t>
            </a:r>
            <a:endParaRPr lang="en-US" sz="1100"/>
          </a:p>
        </p:txBody>
      </p:sp>
      <p:sp>
        <p:nvSpPr>
          <p:cNvPr id="26" name="TextBox 26"/>
          <p:cNvSpPr txBox="1"/>
          <p:nvPr/>
        </p:nvSpPr>
        <p:spPr>
          <a:xfrm>
            <a:off x="923694" y="6013846"/>
            <a:ext cx="5189827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存量对赌、增量分红，让合伙人在为自己赚钱的同时，顺便把集团的市值推向万亿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6658244" y="1447800"/>
            <a:ext cx="5075556" cy="4953000"/>
          </a:xfrm>
          <a:prstGeom prst="roundRect">
            <a:avLst>
              <a:gd name="adj" fmla="val 426"/>
            </a:avLst>
          </a:prstGeom>
          <a:blipFill rotWithShape="1">
            <a:blip r:embed="rId7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8" name="TextBox 28"/>
          <p:cNvSpPr txBox="1"/>
          <p:nvPr/>
        </p:nvSpPr>
        <p:spPr>
          <a:xfrm>
            <a:off x="7957040" y="1714500"/>
            <a:ext cx="3536760" cy="2095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1"/>
          <a:lstStyle/>
          <a:p>
            <a:pPr algn="ctr">
              <a:defRPr/>
            </a:pPr>
            <a:r>
              <a:rPr lang="en-US" sz="1500" b="1" i="0" strike="noStrike">
                <a:solidFill>
                  <a:srgbClr val="E5E7E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合伙人财富增值路径（示例）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6896311" y="5924550"/>
            <a:ext cx="4597490" cy="9525"/>
          </a:xfrm>
          <a:prstGeom prst="line">
            <a:avLst/>
          </a:prstGeom>
          <a:ln w="9525">
            <a:solidFill>
              <a:srgbClr val="334155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30" name="TextBox 30"/>
          <p:cNvSpPr txBox="1"/>
          <p:nvPr/>
        </p:nvSpPr>
        <p:spPr>
          <a:xfrm>
            <a:off x="6896311" y="5924550"/>
            <a:ext cx="4597490" cy="2381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1"/>
          <a:lstStyle/>
          <a:p>
            <a:pPr algn="ctr">
              <a:defRPr/>
            </a:pPr>
            <a:r>
              <a:rPr lang="en-US" sz="900" b="0" i="0" strike="noStrike">
                <a:solidFill>
                  <a:srgbClr val="6B72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期权变现是财富跃迁的关键节点</a:t>
            </a:r>
            <a:endParaRPr lang="en-US" sz="1100"/>
          </a:p>
        </p:txBody>
      </p:sp>
      <p:graphicFrame>
        <p:nvGraphicFramePr>
          <p:cNvPr id="31" name="Chart 31"/>
          <p:cNvGraphicFramePr>
            <a:graphicFrameLocks noGrp="1"/>
          </p:cNvGraphicFramePr>
          <p:nvPr/>
        </p:nvGraphicFramePr>
        <p:xfrm>
          <a:off x="6896311" y="2105025"/>
          <a:ext cx="4597490" cy="37433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" name="AutoShape 3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gradFill>
            <a:gsLst>
              <a:gs pos="0">
                <a:srgbClr val="0F172A">
                  <a:alpha val="100000"/>
                </a:srgbClr>
              </a:gs>
              <a:gs pos="50000">
                <a:srgbClr val="1E293B">
                  <a:alpha val="100000"/>
                </a:srgbClr>
              </a:gs>
              <a:gs pos="100000">
                <a:srgbClr val="000000">
                  <a:alpha val="100000"/>
                </a:srgbClr>
              </a:gs>
            </a:gsLst>
            <a:lin ang="8100000"/>
          </a:gradFill>
          <a:ln>
            <a:headEnd type="none"/>
            <a:tailEnd type="none"/>
          </a:ln>
        </p:spPr>
      </p:sp>
      <p:sp>
        <p:nvSpPr>
          <p:cNvPr id="4" name="TextBox 4"/>
          <p:cNvSpPr txBox="1"/>
          <p:nvPr/>
        </p:nvSpPr>
        <p:spPr>
          <a:xfrm>
            <a:off x="457086" y="447675"/>
            <a:ext cx="11274781" cy="3905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2700" b="1" i="0" strike="noStrike">
                <a:solidFill>
                  <a:srgbClr val="FBBF24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总部赋能体系：</a:t>
            </a:r>
            <a:r>
              <a:rPr sz="2700" b="1" i="0" strike="noStrike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三大中台资源垄断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457086" y="914400"/>
            <a:ext cx="914171" cy="38100"/>
          </a:xfrm>
          <a:prstGeom prst="roundRect">
            <a:avLst>
              <a:gd name="adj" fmla="val 50000"/>
            </a:avLst>
          </a:prstGeom>
          <a:solidFill>
            <a:srgbClr val="F59E0B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6" name="TextBox 6"/>
          <p:cNvSpPr txBox="1"/>
          <p:nvPr/>
        </p:nvSpPr>
        <p:spPr>
          <a:xfrm>
            <a:off x="457086" y="1057275"/>
            <a:ext cx="11274781" cy="2095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5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中央厨房模式 · 确保统一与捆绑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57086" y="1524000"/>
            <a:ext cx="3837615" cy="4876800"/>
          </a:xfrm>
          <a:prstGeom prst="roundRect">
            <a:avLst>
              <a:gd name="adj" fmla="val 709"/>
            </a:avLst>
          </a:prstGeom>
          <a:blipFill rotWithShape="1">
            <a:blip r:embed="rId1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 amt="100000"/>
          </a:blip>
          <a:srcRect t="2331" b="2331"/>
          <a:stretch>
            <a:fillRect/>
          </a:stretch>
        </p:blipFill>
        <p:spPr>
          <a:xfrm>
            <a:off x="466608" y="1533525"/>
            <a:ext cx="3820504" cy="48577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9" name="AutoShape 9"/>
          <p:cNvSpPr/>
          <p:nvPr/>
        </p:nvSpPr>
        <p:spPr>
          <a:xfrm>
            <a:off x="466608" y="5934075"/>
            <a:ext cx="3820504" cy="457200"/>
          </a:xfrm>
          <a:prstGeom prst="rect">
            <a:avLst/>
          </a:prstGeom>
          <a:gradFill>
            <a:gsLst>
              <a:gs pos="0">
                <a:srgbClr val="000000">
                  <a:alpha val="90196"/>
                </a:srgbClr>
              </a:gs>
              <a:gs pos="100000">
                <a:srgbClr val="000000">
                  <a:alpha val="0"/>
                </a:srgbClr>
              </a:gs>
            </a:gsLst>
            <a:lin ang="0"/>
          </a:gradFill>
          <a:ln>
            <a:headEnd type="none"/>
            <a:tailEnd type="none"/>
          </a:ln>
        </p:spPr>
      </p:sp>
      <p:sp>
        <p:nvSpPr>
          <p:cNvPr id="10" name="TextBox 10"/>
          <p:cNvSpPr txBox="1"/>
          <p:nvPr/>
        </p:nvSpPr>
        <p:spPr>
          <a:xfrm>
            <a:off x="618970" y="6086475"/>
            <a:ext cx="3515780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1"/>
          <a:lstStyle/>
          <a:p>
            <a:pPr algn="ctr">
              <a:defRPr/>
            </a:pPr>
            <a:r>
              <a:rPr lang="en-US" sz="9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数字化生态核心架构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601359" y="1524000"/>
            <a:ext cx="7132442" cy="1524000"/>
          </a:xfrm>
          <a:prstGeom prst="roundRect">
            <a:avLst>
              <a:gd name="adj" fmla="val 3000"/>
            </a:avLst>
          </a:prstGeom>
          <a:blipFill rotWithShape="1">
            <a:blip r:embed="rId3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2" name="AutoShape 12"/>
          <p:cNvSpPr/>
          <p:nvPr/>
        </p:nvSpPr>
        <p:spPr>
          <a:xfrm>
            <a:off x="4801334" y="1724025"/>
            <a:ext cx="304724" cy="304800"/>
          </a:xfrm>
          <a:prstGeom prst="ellipse">
            <a:avLst/>
          </a:prstGeom>
          <a:solidFill>
            <a:srgbClr val="F59E0B">
              <a:alpha val="20000"/>
            </a:srgbClr>
          </a:solidFill>
          <a:ln>
            <a:headEnd type="none"/>
            <a:tailEnd type="none"/>
          </a:ln>
        </p:spPr>
      </p:sp>
      <p:sp>
        <p:nvSpPr>
          <p:cNvPr id="13" name="AutoShape 13"/>
          <p:cNvSpPr/>
          <p:nvPr/>
        </p:nvSpPr>
        <p:spPr>
          <a:xfrm>
            <a:off x="4901768" y="1830321"/>
            <a:ext cx="103707" cy="92207"/>
          </a:xfrm>
          <a:custGeom>
            <a:avLst/>
            <a:gdLst/>
            <a:ahLst/>
            <a:cxnLst/>
            <a:rect l="l" t="t" r="r" b="b"/>
            <a:pathLst>
              <a:path w="11247" h="10000">
                <a:moveTo>
                  <a:pt x="4842" y="1250"/>
                </a:moveTo>
                <a:lnTo>
                  <a:pt x="6405" y="1250"/>
                </a:lnTo>
                <a:lnTo>
                  <a:pt x="6405" y="2321"/>
                </a:lnTo>
                <a:lnTo>
                  <a:pt x="4842" y="2321"/>
                </a:lnTo>
                <a:lnTo>
                  <a:pt x="4842" y="1250"/>
                </a:lnTo>
                <a:close/>
                <a:moveTo>
                  <a:pt x="4686" y="0"/>
                </a:moveTo>
                <a:cubicBezTo>
                  <a:pt x="4169" y="0"/>
                  <a:pt x="3749" y="480"/>
                  <a:pt x="3749" y="1071"/>
                </a:cubicBezTo>
                <a:lnTo>
                  <a:pt x="3749" y="2500"/>
                </a:lnTo>
                <a:cubicBezTo>
                  <a:pt x="3749" y="3092"/>
                  <a:pt x="4169" y="3571"/>
                  <a:pt x="4686" y="3571"/>
                </a:cubicBezTo>
                <a:lnTo>
                  <a:pt x="4999" y="3571"/>
                </a:lnTo>
                <a:lnTo>
                  <a:pt x="4999" y="4286"/>
                </a:lnTo>
                <a:lnTo>
                  <a:pt x="625" y="4286"/>
                </a:lnTo>
                <a:cubicBezTo>
                  <a:pt x="279" y="4286"/>
                  <a:pt x="0" y="4605"/>
                  <a:pt x="0" y="5000"/>
                </a:cubicBezTo>
                <a:cubicBezTo>
                  <a:pt x="0" y="5394"/>
                  <a:pt x="280" y="5714"/>
                  <a:pt x="625" y="5714"/>
                </a:cubicBezTo>
                <a:lnTo>
                  <a:pt x="2499" y="5714"/>
                </a:lnTo>
                <a:lnTo>
                  <a:pt x="2499" y="6429"/>
                </a:lnTo>
                <a:lnTo>
                  <a:pt x="2187" y="6429"/>
                </a:lnTo>
                <a:cubicBezTo>
                  <a:pt x="1669" y="6429"/>
                  <a:pt x="1250" y="6908"/>
                  <a:pt x="1250" y="7500"/>
                </a:cubicBezTo>
                <a:lnTo>
                  <a:pt x="1250" y="8929"/>
                </a:lnTo>
                <a:cubicBezTo>
                  <a:pt x="1250" y="9520"/>
                  <a:pt x="1669" y="10000"/>
                  <a:pt x="2187" y="10000"/>
                </a:cubicBezTo>
                <a:lnTo>
                  <a:pt x="4061" y="10000"/>
                </a:lnTo>
                <a:cubicBezTo>
                  <a:pt x="4579" y="10000"/>
                  <a:pt x="4999" y="9520"/>
                  <a:pt x="4999" y="8929"/>
                </a:cubicBezTo>
                <a:lnTo>
                  <a:pt x="4999" y="7500"/>
                </a:lnTo>
                <a:cubicBezTo>
                  <a:pt x="4999" y="6908"/>
                  <a:pt x="4579" y="6429"/>
                  <a:pt x="4061" y="6429"/>
                </a:cubicBezTo>
                <a:lnTo>
                  <a:pt x="3749" y="6429"/>
                </a:lnTo>
                <a:lnTo>
                  <a:pt x="3749" y="5714"/>
                </a:lnTo>
                <a:lnTo>
                  <a:pt x="7498" y="5714"/>
                </a:lnTo>
                <a:lnTo>
                  <a:pt x="7498" y="6429"/>
                </a:lnTo>
                <a:lnTo>
                  <a:pt x="7186" y="6429"/>
                </a:lnTo>
                <a:cubicBezTo>
                  <a:pt x="6668" y="6429"/>
                  <a:pt x="6248" y="6908"/>
                  <a:pt x="6248" y="7500"/>
                </a:cubicBezTo>
                <a:lnTo>
                  <a:pt x="6248" y="8929"/>
                </a:lnTo>
                <a:cubicBezTo>
                  <a:pt x="6248" y="9520"/>
                  <a:pt x="6668" y="10000"/>
                  <a:pt x="7186" y="10000"/>
                </a:cubicBezTo>
                <a:lnTo>
                  <a:pt x="9060" y="10000"/>
                </a:lnTo>
                <a:cubicBezTo>
                  <a:pt x="9578" y="10000"/>
                  <a:pt x="9997" y="9520"/>
                  <a:pt x="9997" y="8929"/>
                </a:cubicBezTo>
                <a:lnTo>
                  <a:pt x="9997" y="7500"/>
                </a:lnTo>
                <a:cubicBezTo>
                  <a:pt x="9997" y="6908"/>
                  <a:pt x="9578" y="6429"/>
                  <a:pt x="9060" y="6429"/>
                </a:cubicBezTo>
                <a:lnTo>
                  <a:pt x="8748" y="6429"/>
                </a:lnTo>
                <a:lnTo>
                  <a:pt x="8748" y="5714"/>
                </a:lnTo>
                <a:lnTo>
                  <a:pt x="10622" y="5714"/>
                </a:lnTo>
                <a:cubicBezTo>
                  <a:pt x="10968" y="5714"/>
                  <a:pt x="11247" y="5395"/>
                  <a:pt x="11247" y="5000"/>
                </a:cubicBezTo>
                <a:cubicBezTo>
                  <a:pt x="11247" y="4606"/>
                  <a:pt x="10967" y="4286"/>
                  <a:pt x="10622" y="4286"/>
                </a:cubicBezTo>
                <a:lnTo>
                  <a:pt x="6248" y="4286"/>
                </a:lnTo>
                <a:lnTo>
                  <a:pt x="6248" y="3571"/>
                </a:lnTo>
                <a:lnTo>
                  <a:pt x="6561" y="3571"/>
                </a:lnTo>
                <a:cubicBezTo>
                  <a:pt x="7078" y="3571"/>
                  <a:pt x="7498" y="3092"/>
                  <a:pt x="7498" y="2500"/>
                </a:cubicBezTo>
                <a:lnTo>
                  <a:pt x="7498" y="1071"/>
                </a:lnTo>
                <a:cubicBezTo>
                  <a:pt x="7498" y="480"/>
                  <a:pt x="7078" y="0"/>
                  <a:pt x="6561" y="0"/>
                </a:cubicBezTo>
                <a:lnTo>
                  <a:pt x="4686" y="0"/>
                </a:lnTo>
                <a:close/>
                <a:moveTo>
                  <a:pt x="8748" y="7679"/>
                </a:moveTo>
                <a:lnTo>
                  <a:pt x="8904" y="7679"/>
                </a:lnTo>
                <a:lnTo>
                  <a:pt x="8904" y="8750"/>
                </a:lnTo>
                <a:lnTo>
                  <a:pt x="7342" y="8750"/>
                </a:lnTo>
                <a:lnTo>
                  <a:pt x="7342" y="7679"/>
                </a:lnTo>
                <a:lnTo>
                  <a:pt x="8748" y="7679"/>
                </a:lnTo>
                <a:close/>
                <a:moveTo>
                  <a:pt x="3749" y="7679"/>
                </a:moveTo>
                <a:lnTo>
                  <a:pt x="3905" y="7679"/>
                </a:lnTo>
                <a:lnTo>
                  <a:pt x="3905" y="8750"/>
                </a:lnTo>
                <a:lnTo>
                  <a:pt x="2343" y="8750"/>
                </a:lnTo>
                <a:lnTo>
                  <a:pt x="2343" y="7679"/>
                </a:lnTo>
                <a:lnTo>
                  <a:pt x="3749" y="7679"/>
                </a:lnTo>
                <a:close/>
              </a:path>
            </a:pathLst>
          </a:custGeom>
          <a:solidFill>
            <a:srgbClr val="FBBF24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4" name="TextBox 14"/>
          <p:cNvSpPr txBox="1"/>
          <p:nvPr/>
        </p:nvSpPr>
        <p:spPr>
          <a:xfrm>
            <a:off x="5220330" y="1781175"/>
            <a:ext cx="1485975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FEF3C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数字化 SaaS 中台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4801334" y="2157753"/>
            <a:ext cx="88977" cy="101713"/>
          </a:xfrm>
          <a:custGeom>
            <a:avLst/>
            <a:gdLst/>
            <a:ahLst/>
            <a:cxnLst/>
            <a:rect l="l" t="t" r="r" b="b"/>
            <a:pathLst>
              <a:path w="8748" h="10000">
                <a:moveTo>
                  <a:pt x="8604" y="2"/>
                </a:moveTo>
                <a:cubicBezTo>
                  <a:pt x="8894" y="256"/>
                  <a:pt x="8958" y="744"/>
                  <a:pt x="8748" y="1093"/>
                </a:cubicBezTo>
                <a:lnTo>
                  <a:pt x="3570" y="9680"/>
                </a:lnTo>
                <a:cubicBezTo>
                  <a:pt x="3459" y="9866"/>
                  <a:pt x="3287" y="9980"/>
                  <a:pt x="3097" y="10000"/>
                </a:cubicBezTo>
                <a:cubicBezTo>
                  <a:pt x="2908" y="10018"/>
                  <a:pt x="2723" y="9935"/>
                  <a:pt x="2589" y="9773"/>
                </a:cubicBezTo>
                <a:lnTo>
                  <a:pt x="0" y="6650"/>
                </a:lnTo>
                <a:cubicBezTo>
                  <a:pt x="-253" y="6345"/>
                  <a:pt x="-253" y="5850"/>
                  <a:pt x="0" y="5545"/>
                </a:cubicBezTo>
                <a:cubicBezTo>
                  <a:pt x="253" y="5240"/>
                  <a:pt x="663" y="5240"/>
                  <a:pt x="916" y="5545"/>
                </a:cubicBezTo>
                <a:lnTo>
                  <a:pt x="2969" y="8021"/>
                </a:lnTo>
                <a:lnTo>
                  <a:pt x="7702" y="173"/>
                </a:lnTo>
                <a:cubicBezTo>
                  <a:pt x="7913" y="-176"/>
                  <a:pt x="8317" y="-254"/>
                  <a:pt x="8606" y="0"/>
                </a:cubicBezTo>
                <a:close/>
              </a:path>
            </a:pathLst>
          </a:custGeom>
          <a:solidFill>
            <a:srgbClr val="10B981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6" name="TextBox 16"/>
          <p:cNvSpPr txBox="1"/>
          <p:nvPr/>
        </p:nvSpPr>
        <p:spPr>
          <a:xfrm>
            <a:off x="4966492" y="2122884"/>
            <a:ext cx="3751911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开发超级系统，统一管理所有城市的会员、活动与财务数据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4801334" y="2450647"/>
            <a:ext cx="88977" cy="101713"/>
          </a:xfrm>
          <a:custGeom>
            <a:avLst/>
            <a:gdLst/>
            <a:ahLst/>
            <a:cxnLst/>
            <a:rect l="l" t="t" r="r" b="b"/>
            <a:pathLst>
              <a:path w="8748" h="10000">
                <a:moveTo>
                  <a:pt x="8604" y="2"/>
                </a:moveTo>
                <a:cubicBezTo>
                  <a:pt x="8894" y="256"/>
                  <a:pt x="8958" y="744"/>
                  <a:pt x="8748" y="1093"/>
                </a:cubicBezTo>
                <a:lnTo>
                  <a:pt x="3570" y="9680"/>
                </a:lnTo>
                <a:cubicBezTo>
                  <a:pt x="3459" y="9866"/>
                  <a:pt x="3287" y="9980"/>
                  <a:pt x="3097" y="10000"/>
                </a:cubicBezTo>
                <a:cubicBezTo>
                  <a:pt x="2908" y="10018"/>
                  <a:pt x="2723" y="9935"/>
                  <a:pt x="2589" y="9773"/>
                </a:cubicBezTo>
                <a:lnTo>
                  <a:pt x="0" y="6650"/>
                </a:lnTo>
                <a:cubicBezTo>
                  <a:pt x="-253" y="6345"/>
                  <a:pt x="-253" y="5850"/>
                  <a:pt x="0" y="5545"/>
                </a:cubicBezTo>
                <a:cubicBezTo>
                  <a:pt x="253" y="5240"/>
                  <a:pt x="663" y="5240"/>
                  <a:pt x="916" y="5545"/>
                </a:cubicBezTo>
                <a:lnTo>
                  <a:pt x="2969" y="8021"/>
                </a:lnTo>
                <a:lnTo>
                  <a:pt x="7702" y="173"/>
                </a:lnTo>
                <a:cubicBezTo>
                  <a:pt x="7913" y="-176"/>
                  <a:pt x="8317" y="-254"/>
                  <a:pt x="8606" y="0"/>
                </a:cubicBezTo>
                <a:close/>
              </a:path>
            </a:pathLst>
          </a:custGeom>
          <a:solidFill>
            <a:srgbClr val="10B981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8" name="TextBox 18"/>
          <p:cNvSpPr txBox="1"/>
          <p:nvPr/>
        </p:nvSpPr>
        <p:spPr>
          <a:xfrm>
            <a:off x="4966492" y="2415777"/>
            <a:ext cx="4323269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数据强制上传总部，确保用户资产归属集团，规避合伙人私有化风险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4801334" y="2743540"/>
            <a:ext cx="88977" cy="101713"/>
          </a:xfrm>
          <a:custGeom>
            <a:avLst/>
            <a:gdLst/>
            <a:ahLst/>
            <a:cxnLst/>
            <a:rect l="l" t="t" r="r" b="b"/>
            <a:pathLst>
              <a:path w="8748" h="10000">
                <a:moveTo>
                  <a:pt x="8604" y="2"/>
                </a:moveTo>
                <a:cubicBezTo>
                  <a:pt x="8894" y="256"/>
                  <a:pt x="8958" y="744"/>
                  <a:pt x="8748" y="1093"/>
                </a:cubicBezTo>
                <a:lnTo>
                  <a:pt x="3570" y="9680"/>
                </a:lnTo>
                <a:cubicBezTo>
                  <a:pt x="3459" y="9866"/>
                  <a:pt x="3287" y="9980"/>
                  <a:pt x="3097" y="10000"/>
                </a:cubicBezTo>
                <a:cubicBezTo>
                  <a:pt x="2908" y="10018"/>
                  <a:pt x="2723" y="9935"/>
                  <a:pt x="2589" y="9773"/>
                </a:cubicBezTo>
                <a:lnTo>
                  <a:pt x="0" y="6650"/>
                </a:lnTo>
                <a:cubicBezTo>
                  <a:pt x="-253" y="6345"/>
                  <a:pt x="-253" y="5850"/>
                  <a:pt x="0" y="5545"/>
                </a:cubicBezTo>
                <a:cubicBezTo>
                  <a:pt x="253" y="5240"/>
                  <a:pt x="663" y="5240"/>
                  <a:pt x="916" y="5545"/>
                </a:cubicBezTo>
                <a:lnTo>
                  <a:pt x="2969" y="8021"/>
                </a:lnTo>
                <a:lnTo>
                  <a:pt x="7702" y="173"/>
                </a:lnTo>
                <a:cubicBezTo>
                  <a:pt x="7913" y="-176"/>
                  <a:pt x="8317" y="-254"/>
                  <a:pt x="8606" y="0"/>
                </a:cubicBezTo>
                <a:close/>
              </a:path>
            </a:pathLst>
          </a:custGeom>
          <a:solidFill>
            <a:srgbClr val="10B981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0" name="TextBox 20"/>
          <p:cNvSpPr txBox="1"/>
          <p:nvPr/>
        </p:nvSpPr>
        <p:spPr>
          <a:xfrm>
            <a:off x="4966492" y="2708671"/>
            <a:ext cx="3456710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通过数据透明化，实现集团层面的远程监控与高效协同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4601359" y="3200400"/>
            <a:ext cx="7132442" cy="1524000"/>
          </a:xfrm>
          <a:prstGeom prst="roundRect">
            <a:avLst>
              <a:gd name="adj" fmla="val 3000"/>
            </a:avLst>
          </a:prstGeom>
          <a:blipFill rotWithShape="1">
            <a:blip r:embed="rId3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2" name="AutoShape 22"/>
          <p:cNvSpPr/>
          <p:nvPr/>
        </p:nvSpPr>
        <p:spPr>
          <a:xfrm>
            <a:off x="4801334" y="3400425"/>
            <a:ext cx="304724" cy="304800"/>
          </a:xfrm>
          <a:prstGeom prst="ellipse">
            <a:avLst/>
          </a:prstGeom>
          <a:solidFill>
            <a:srgbClr val="3B82F6">
              <a:alpha val="20000"/>
            </a:srgbClr>
          </a:solidFill>
          <a:ln>
            <a:headEnd type="none"/>
            <a:tailEnd type="none"/>
          </a:ln>
        </p:spPr>
      </p:sp>
      <p:sp>
        <p:nvSpPr>
          <p:cNvPr id="23" name="AutoShape 23"/>
          <p:cNvSpPr/>
          <p:nvPr/>
        </p:nvSpPr>
        <p:spPr>
          <a:xfrm>
            <a:off x="4901768" y="3506721"/>
            <a:ext cx="103707" cy="92207"/>
          </a:xfrm>
          <a:custGeom>
            <a:avLst/>
            <a:gdLst/>
            <a:ahLst/>
            <a:cxnLst/>
            <a:rect l="l" t="t" r="r" b="b"/>
            <a:pathLst>
              <a:path w="11247" h="10000">
                <a:moveTo>
                  <a:pt x="4604" y="120"/>
                </a:moveTo>
                <a:cubicBezTo>
                  <a:pt x="4477" y="6"/>
                  <a:pt x="4292" y="-41"/>
                  <a:pt x="4117" y="2"/>
                </a:cubicBezTo>
                <a:cubicBezTo>
                  <a:pt x="3943" y="43"/>
                  <a:pt x="3808" y="165"/>
                  <a:pt x="3764" y="320"/>
                </a:cubicBezTo>
                <a:lnTo>
                  <a:pt x="3445" y="1433"/>
                </a:lnTo>
                <a:cubicBezTo>
                  <a:pt x="3423" y="1514"/>
                  <a:pt x="3329" y="1562"/>
                  <a:pt x="3240" y="1538"/>
                </a:cubicBezTo>
                <a:lnTo>
                  <a:pt x="1996" y="1228"/>
                </a:lnTo>
                <a:cubicBezTo>
                  <a:pt x="1821" y="1183"/>
                  <a:pt x="1634" y="1228"/>
                  <a:pt x="1508" y="1340"/>
                </a:cubicBezTo>
                <a:cubicBezTo>
                  <a:pt x="1380" y="1454"/>
                  <a:pt x="1331" y="1620"/>
                  <a:pt x="1381" y="1775"/>
                </a:cubicBezTo>
                <a:lnTo>
                  <a:pt x="1732" y="2880"/>
                </a:lnTo>
                <a:cubicBezTo>
                  <a:pt x="1757" y="2960"/>
                  <a:pt x="1703" y="3043"/>
                  <a:pt x="1614" y="3063"/>
                </a:cubicBezTo>
                <a:lnTo>
                  <a:pt x="360" y="3346"/>
                </a:lnTo>
                <a:cubicBezTo>
                  <a:pt x="185" y="3385"/>
                  <a:pt x="48" y="3507"/>
                  <a:pt x="0" y="3662"/>
                </a:cubicBezTo>
                <a:cubicBezTo>
                  <a:pt x="-47" y="3817"/>
                  <a:pt x="4" y="3983"/>
                  <a:pt x="133" y="4095"/>
                </a:cubicBezTo>
                <a:lnTo>
                  <a:pt x="1058" y="4896"/>
                </a:lnTo>
                <a:cubicBezTo>
                  <a:pt x="1125" y="4953"/>
                  <a:pt x="1125" y="5049"/>
                  <a:pt x="1058" y="5108"/>
                </a:cubicBezTo>
                <a:lnTo>
                  <a:pt x="135" y="5909"/>
                </a:lnTo>
                <a:cubicBezTo>
                  <a:pt x="6" y="6021"/>
                  <a:pt x="-46" y="6186"/>
                  <a:pt x="2" y="6341"/>
                </a:cubicBezTo>
                <a:cubicBezTo>
                  <a:pt x="49" y="6497"/>
                  <a:pt x="186" y="6618"/>
                  <a:pt x="362" y="6657"/>
                </a:cubicBezTo>
                <a:lnTo>
                  <a:pt x="1614" y="6940"/>
                </a:lnTo>
                <a:cubicBezTo>
                  <a:pt x="1705" y="6961"/>
                  <a:pt x="1759" y="7044"/>
                  <a:pt x="1732" y="7123"/>
                </a:cubicBezTo>
                <a:lnTo>
                  <a:pt x="1381" y="8227"/>
                </a:lnTo>
                <a:cubicBezTo>
                  <a:pt x="1331" y="8382"/>
                  <a:pt x="1381" y="8549"/>
                  <a:pt x="1508" y="8661"/>
                </a:cubicBezTo>
                <a:cubicBezTo>
                  <a:pt x="1635" y="8775"/>
                  <a:pt x="1822" y="8818"/>
                  <a:pt x="1996" y="8774"/>
                </a:cubicBezTo>
                <a:lnTo>
                  <a:pt x="3240" y="8462"/>
                </a:lnTo>
                <a:cubicBezTo>
                  <a:pt x="3329" y="8440"/>
                  <a:pt x="3423" y="8488"/>
                  <a:pt x="3445" y="8567"/>
                </a:cubicBezTo>
                <a:lnTo>
                  <a:pt x="3764" y="9680"/>
                </a:lnTo>
                <a:cubicBezTo>
                  <a:pt x="3807" y="9835"/>
                  <a:pt x="3944" y="9957"/>
                  <a:pt x="4119" y="10000"/>
                </a:cubicBezTo>
                <a:cubicBezTo>
                  <a:pt x="4293" y="10041"/>
                  <a:pt x="4479" y="9996"/>
                  <a:pt x="4606" y="9882"/>
                </a:cubicBezTo>
                <a:lnTo>
                  <a:pt x="5506" y="9059"/>
                </a:lnTo>
                <a:cubicBezTo>
                  <a:pt x="5570" y="9000"/>
                  <a:pt x="5679" y="9000"/>
                  <a:pt x="5745" y="9059"/>
                </a:cubicBezTo>
                <a:lnTo>
                  <a:pt x="6643" y="9882"/>
                </a:lnTo>
                <a:cubicBezTo>
                  <a:pt x="6770" y="9996"/>
                  <a:pt x="6955" y="10043"/>
                  <a:pt x="7130" y="10000"/>
                </a:cubicBezTo>
                <a:cubicBezTo>
                  <a:pt x="7305" y="9958"/>
                  <a:pt x="7441" y="9836"/>
                  <a:pt x="7486" y="9680"/>
                </a:cubicBezTo>
                <a:lnTo>
                  <a:pt x="7804" y="8569"/>
                </a:lnTo>
                <a:cubicBezTo>
                  <a:pt x="7827" y="8488"/>
                  <a:pt x="7920" y="8440"/>
                  <a:pt x="8010" y="8464"/>
                </a:cubicBezTo>
                <a:lnTo>
                  <a:pt x="9253" y="8776"/>
                </a:lnTo>
                <a:cubicBezTo>
                  <a:pt x="9428" y="8820"/>
                  <a:pt x="9615" y="8776"/>
                  <a:pt x="9742" y="8663"/>
                </a:cubicBezTo>
                <a:cubicBezTo>
                  <a:pt x="9869" y="8550"/>
                  <a:pt x="9918" y="8383"/>
                  <a:pt x="9868" y="8229"/>
                </a:cubicBezTo>
                <a:lnTo>
                  <a:pt x="9517" y="7123"/>
                </a:lnTo>
                <a:cubicBezTo>
                  <a:pt x="9492" y="7044"/>
                  <a:pt x="9546" y="6961"/>
                  <a:pt x="9636" y="6940"/>
                </a:cubicBezTo>
                <a:lnTo>
                  <a:pt x="10887" y="6657"/>
                </a:lnTo>
                <a:cubicBezTo>
                  <a:pt x="11062" y="6619"/>
                  <a:pt x="11199" y="6497"/>
                  <a:pt x="11247" y="6341"/>
                </a:cubicBezTo>
                <a:cubicBezTo>
                  <a:pt x="11294" y="6186"/>
                  <a:pt x="11243" y="6021"/>
                  <a:pt x="11114" y="5909"/>
                </a:cubicBezTo>
                <a:lnTo>
                  <a:pt x="10189" y="5108"/>
                </a:lnTo>
                <a:cubicBezTo>
                  <a:pt x="10122" y="5051"/>
                  <a:pt x="10122" y="4955"/>
                  <a:pt x="10189" y="4896"/>
                </a:cubicBezTo>
                <a:lnTo>
                  <a:pt x="11114" y="4095"/>
                </a:lnTo>
                <a:cubicBezTo>
                  <a:pt x="11243" y="3982"/>
                  <a:pt x="11295" y="3818"/>
                  <a:pt x="11247" y="3662"/>
                </a:cubicBezTo>
                <a:cubicBezTo>
                  <a:pt x="11200" y="3507"/>
                  <a:pt x="11063" y="3386"/>
                  <a:pt x="10887" y="3346"/>
                </a:cubicBezTo>
                <a:lnTo>
                  <a:pt x="9636" y="3063"/>
                </a:lnTo>
                <a:cubicBezTo>
                  <a:pt x="9544" y="3043"/>
                  <a:pt x="9490" y="2960"/>
                  <a:pt x="9517" y="2880"/>
                </a:cubicBezTo>
                <a:lnTo>
                  <a:pt x="9868" y="1775"/>
                </a:lnTo>
                <a:cubicBezTo>
                  <a:pt x="9918" y="1620"/>
                  <a:pt x="9868" y="1453"/>
                  <a:pt x="9742" y="1340"/>
                </a:cubicBezTo>
                <a:cubicBezTo>
                  <a:pt x="9614" y="1227"/>
                  <a:pt x="9427" y="1184"/>
                  <a:pt x="9253" y="1228"/>
                </a:cubicBezTo>
                <a:lnTo>
                  <a:pt x="8010" y="1540"/>
                </a:lnTo>
                <a:cubicBezTo>
                  <a:pt x="7920" y="1562"/>
                  <a:pt x="7827" y="1514"/>
                  <a:pt x="7804" y="1435"/>
                </a:cubicBezTo>
                <a:lnTo>
                  <a:pt x="7486" y="320"/>
                </a:lnTo>
                <a:cubicBezTo>
                  <a:pt x="7442" y="165"/>
                  <a:pt x="7305" y="43"/>
                  <a:pt x="7130" y="0"/>
                </a:cubicBezTo>
                <a:cubicBezTo>
                  <a:pt x="6956" y="-41"/>
                  <a:pt x="6770" y="4"/>
                  <a:pt x="6643" y="118"/>
                </a:cubicBezTo>
                <a:lnTo>
                  <a:pt x="5743" y="943"/>
                </a:lnTo>
                <a:cubicBezTo>
                  <a:pt x="5679" y="1002"/>
                  <a:pt x="5570" y="1002"/>
                  <a:pt x="5504" y="943"/>
                </a:cubicBezTo>
                <a:lnTo>
                  <a:pt x="4604" y="120"/>
                </a:lnTo>
                <a:close/>
              </a:path>
            </a:pathLst>
          </a:custGeom>
          <a:solidFill>
            <a:srgbClr val="60A5FA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4" name="TextBox 24"/>
          <p:cNvSpPr txBox="1"/>
          <p:nvPr/>
        </p:nvSpPr>
        <p:spPr>
          <a:xfrm>
            <a:off x="5220330" y="3457575"/>
            <a:ext cx="1304599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DBEAF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品牌与标准中台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4801334" y="3834153"/>
            <a:ext cx="88977" cy="101713"/>
          </a:xfrm>
          <a:custGeom>
            <a:avLst/>
            <a:gdLst/>
            <a:ahLst/>
            <a:cxnLst/>
            <a:rect l="l" t="t" r="r" b="b"/>
            <a:pathLst>
              <a:path w="8748" h="10000">
                <a:moveTo>
                  <a:pt x="8604" y="2"/>
                </a:moveTo>
                <a:cubicBezTo>
                  <a:pt x="8894" y="256"/>
                  <a:pt x="8958" y="744"/>
                  <a:pt x="8748" y="1093"/>
                </a:cubicBezTo>
                <a:lnTo>
                  <a:pt x="3570" y="9680"/>
                </a:lnTo>
                <a:cubicBezTo>
                  <a:pt x="3459" y="9866"/>
                  <a:pt x="3287" y="9980"/>
                  <a:pt x="3097" y="10000"/>
                </a:cubicBezTo>
                <a:cubicBezTo>
                  <a:pt x="2908" y="10018"/>
                  <a:pt x="2723" y="9935"/>
                  <a:pt x="2589" y="9773"/>
                </a:cubicBezTo>
                <a:lnTo>
                  <a:pt x="0" y="6650"/>
                </a:lnTo>
                <a:cubicBezTo>
                  <a:pt x="-253" y="6345"/>
                  <a:pt x="-253" y="5850"/>
                  <a:pt x="0" y="5545"/>
                </a:cubicBezTo>
                <a:cubicBezTo>
                  <a:pt x="253" y="5240"/>
                  <a:pt x="663" y="5240"/>
                  <a:pt x="916" y="5545"/>
                </a:cubicBezTo>
                <a:lnTo>
                  <a:pt x="2969" y="8021"/>
                </a:lnTo>
                <a:lnTo>
                  <a:pt x="7702" y="173"/>
                </a:lnTo>
                <a:cubicBezTo>
                  <a:pt x="7913" y="-176"/>
                  <a:pt x="8317" y="-254"/>
                  <a:pt x="8606" y="0"/>
                </a:cubicBezTo>
                <a:close/>
              </a:path>
            </a:pathLst>
          </a:custGeom>
          <a:solidFill>
            <a:srgbClr val="10B981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6" name="TextBox 26"/>
          <p:cNvSpPr txBox="1"/>
          <p:nvPr/>
        </p:nvSpPr>
        <p:spPr>
          <a:xfrm>
            <a:off x="4966335" y="3799205"/>
            <a:ext cx="3945255" cy="1428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输出“无限聚合”核心价值观、标准化课程体系及认证培训导师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4801334" y="4127047"/>
            <a:ext cx="88977" cy="101713"/>
          </a:xfrm>
          <a:custGeom>
            <a:avLst/>
            <a:gdLst/>
            <a:ahLst/>
            <a:cxnLst/>
            <a:rect l="l" t="t" r="r" b="b"/>
            <a:pathLst>
              <a:path w="8748" h="10000">
                <a:moveTo>
                  <a:pt x="8604" y="2"/>
                </a:moveTo>
                <a:cubicBezTo>
                  <a:pt x="8894" y="256"/>
                  <a:pt x="8958" y="744"/>
                  <a:pt x="8748" y="1093"/>
                </a:cubicBezTo>
                <a:lnTo>
                  <a:pt x="3570" y="9680"/>
                </a:lnTo>
                <a:cubicBezTo>
                  <a:pt x="3459" y="9866"/>
                  <a:pt x="3287" y="9980"/>
                  <a:pt x="3097" y="10000"/>
                </a:cubicBezTo>
                <a:cubicBezTo>
                  <a:pt x="2908" y="10018"/>
                  <a:pt x="2723" y="9935"/>
                  <a:pt x="2589" y="9773"/>
                </a:cubicBezTo>
                <a:lnTo>
                  <a:pt x="0" y="6650"/>
                </a:lnTo>
                <a:cubicBezTo>
                  <a:pt x="-253" y="6345"/>
                  <a:pt x="-253" y="5850"/>
                  <a:pt x="0" y="5545"/>
                </a:cubicBezTo>
                <a:cubicBezTo>
                  <a:pt x="253" y="5240"/>
                  <a:pt x="663" y="5240"/>
                  <a:pt x="916" y="5545"/>
                </a:cubicBezTo>
                <a:lnTo>
                  <a:pt x="2969" y="8021"/>
                </a:lnTo>
                <a:lnTo>
                  <a:pt x="7702" y="173"/>
                </a:lnTo>
                <a:cubicBezTo>
                  <a:pt x="7913" y="-176"/>
                  <a:pt x="8317" y="-254"/>
                  <a:pt x="8606" y="0"/>
                </a:cubicBezTo>
                <a:close/>
              </a:path>
            </a:pathLst>
          </a:custGeom>
          <a:solidFill>
            <a:srgbClr val="10B981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8" name="TextBox 28"/>
          <p:cNvSpPr txBox="1"/>
          <p:nvPr/>
        </p:nvSpPr>
        <p:spPr>
          <a:xfrm>
            <a:off x="4966492" y="4092177"/>
            <a:ext cx="4323269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各城市强制使用总部教材，导师必须通过总部认证，确保执行不走样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4801334" y="4419940"/>
            <a:ext cx="88977" cy="101713"/>
          </a:xfrm>
          <a:custGeom>
            <a:avLst/>
            <a:gdLst/>
            <a:ahLst/>
            <a:cxnLst/>
            <a:rect l="l" t="t" r="r" b="b"/>
            <a:pathLst>
              <a:path w="8748" h="10000">
                <a:moveTo>
                  <a:pt x="8604" y="2"/>
                </a:moveTo>
                <a:cubicBezTo>
                  <a:pt x="8894" y="256"/>
                  <a:pt x="8958" y="744"/>
                  <a:pt x="8748" y="1093"/>
                </a:cubicBezTo>
                <a:lnTo>
                  <a:pt x="3570" y="9680"/>
                </a:lnTo>
                <a:cubicBezTo>
                  <a:pt x="3459" y="9866"/>
                  <a:pt x="3287" y="9980"/>
                  <a:pt x="3097" y="10000"/>
                </a:cubicBezTo>
                <a:cubicBezTo>
                  <a:pt x="2908" y="10018"/>
                  <a:pt x="2723" y="9935"/>
                  <a:pt x="2589" y="9773"/>
                </a:cubicBezTo>
                <a:lnTo>
                  <a:pt x="0" y="6650"/>
                </a:lnTo>
                <a:cubicBezTo>
                  <a:pt x="-253" y="6345"/>
                  <a:pt x="-253" y="5850"/>
                  <a:pt x="0" y="5545"/>
                </a:cubicBezTo>
                <a:cubicBezTo>
                  <a:pt x="253" y="5240"/>
                  <a:pt x="663" y="5240"/>
                  <a:pt x="916" y="5545"/>
                </a:cubicBezTo>
                <a:lnTo>
                  <a:pt x="2969" y="8021"/>
                </a:lnTo>
                <a:lnTo>
                  <a:pt x="7702" y="173"/>
                </a:lnTo>
                <a:cubicBezTo>
                  <a:pt x="7913" y="-176"/>
                  <a:pt x="8317" y="-254"/>
                  <a:pt x="8606" y="0"/>
                </a:cubicBezTo>
                <a:close/>
              </a:path>
            </a:pathLst>
          </a:custGeom>
          <a:solidFill>
            <a:srgbClr val="10B981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0" name="TextBox 30"/>
          <p:cNvSpPr txBox="1"/>
          <p:nvPr/>
        </p:nvSpPr>
        <p:spPr>
          <a:xfrm>
            <a:off x="4966335" y="4385310"/>
            <a:ext cx="4029075" cy="1333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这是“统一思想”的关键举措，确保全球服务标准的高度一致性</a:t>
            </a:r>
            <a:endParaRPr lang="en-US" sz="1100"/>
          </a:p>
        </p:txBody>
      </p:sp>
      <p:sp>
        <p:nvSpPr>
          <p:cNvPr id="31" name="AutoShape 31"/>
          <p:cNvSpPr/>
          <p:nvPr/>
        </p:nvSpPr>
        <p:spPr>
          <a:xfrm>
            <a:off x="4601359" y="4876800"/>
            <a:ext cx="7132442" cy="1524000"/>
          </a:xfrm>
          <a:prstGeom prst="roundRect">
            <a:avLst>
              <a:gd name="adj" fmla="val 3000"/>
            </a:avLst>
          </a:prstGeom>
          <a:blipFill rotWithShape="1">
            <a:blip r:embed="rId3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32" name="AutoShape 32"/>
          <p:cNvSpPr/>
          <p:nvPr/>
        </p:nvSpPr>
        <p:spPr>
          <a:xfrm>
            <a:off x="4801334" y="5076825"/>
            <a:ext cx="304724" cy="304800"/>
          </a:xfrm>
          <a:prstGeom prst="ellipse">
            <a:avLst/>
          </a:prstGeom>
          <a:solidFill>
            <a:srgbClr val="10B981">
              <a:alpha val="20000"/>
            </a:srgbClr>
          </a:solidFill>
          <a:ln>
            <a:headEnd type="none"/>
            <a:tailEnd type="none"/>
          </a:ln>
        </p:spPr>
      </p:sp>
      <p:sp>
        <p:nvSpPr>
          <p:cNvPr id="33" name="AutoShape 33"/>
          <p:cNvSpPr/>
          <p:nvPr/>
        </p:nvSpPr>
        <p:spPr>
          <a:xfrm>
            <a:off x="4901768" y="5183121"/>
            <a:ext cx="103707" cy="92207"/>
          </a:xfrm>
          <a:custGeom>
            <a:avLst/>
            <a:gdLst/>
            <a:ahLst/>
            <a:cxnLst/>
            <a:rect l="l" t="t" r="r" b="b"/>
            <a:pathLst>
              <a:path w="11247" h="10000">
                <a:moveTo>
                  <a:pt x="5251" y="1187"/>
                </a:moveTo>
                <a:lnTo>
                  <a:pt x="2974" y="4079"/>
                </a:lnTo>
                <a:cubicBezTo>
                  <a:pt x="2884" y="4193"/>
                  <a:pt x="2888" y="4370"/>
                  <a:pt x="2984" y="4479"/>
                </a:cubicBezTo>
                <a:cubicBezTo>
                  <a:pt x="3579" y="5160"/>
                  <a:pt x="4546" y="5160"/>
                  <a:pt x="5141" y="4479"/>
                </a:cubicBezTo>
                <a:lnTo>
                  <a:pt x="5762" y="3769"/>
                </a:lnTo>
                <a:cubicBezTo>
                  <a:pt x="5844" y="3676"/>
                  <a:pt x="5948" y="3624"/>
                  <a:pt x="6053" y="3615"/>
                </a:cubicBezTo>
                <a:cubicBezTo>
                  <a:pt x="6186" y="3602"/>
                  <a:pt x="6323" y="3653"/>
                  <a:pt x="6424" y="3769"/>
                </a:cubicBezTo>
                <a:lnTo>
                  <a:pt x="9872" y="7677"/>
                </a:lnTo>
                <a:lnTo>
                  <a:pt x="11247" y="6427"/>
                </a:lnTo>
                <a:lnTo>
                  <a:pt x="11247" y="0"/>
                </a:lnTo>
                <a:lnTo>
                  <a:pt x="9060" y="1428"/>
                </a:lnTo>
                <a:lnTo>
                  <a:pt x="8595" y="1073"/>
                </a:lnTo>
                <a:cubicBezTo>
                  <a:pt x="8287" y="839"/>
                  <a:pt x="7926" y="714"/>
                  <a:pt x="7555" y="714"/>
                </a:cubicBezTo>
                <a:lnTo>
                  <a:pt x="6180" y="714"/>
                </a:lnTo>
                <a:cubicBezTo>
                  <a:pt x="6159" y="714"/>
                  <a:pt x="6135" y="714"/>
                  <a:pt x="6114" y="716"/>
                </a:cubicBezTo>
                <a:cubicBezTo>
                  <a:pt x="5784" y="736"/>
                  <a:pt x="5473" y="906"/>
                  <a:pt x="5251" y="1187"/>
                </a:cubicBezTo>
                <a:close/>
                <a:moveTo>
                  <a:pt x="2277" y="3363"/>
                </a:moveTo>
                <a:lnTo>
                  <a:pt x="4362" y="714"/>
                </a:lnTo>
                <a:lnTo>
                  <a:pt x="3589" y="714"/>
                </a:lnTo>
                <a:cubicBezTo>
                  <a:pt x="3091" y="714"/>
                  <a:pt x="2615" y="940"/>
                  <a:pt x="2263" y="1341"/>
                </a:cubicBezTo>
                <a:lnTo>
                  <a:pt x="2187" y="1428"/>
                </a:lnTo>
                <a:lnTo>
                  <a:pt x="0" y="0"/>
                </a:lnTo>
                <a:lnTo>
                  <a:pt x="0" y="6427"/>
                </a:lnTo>
                <a:lnTo>
                  <a:pt x="3054" y="9335"/>
                </a:lnTo>
                <a:cubicBezTo>
                  <a:pt x="3503" y="9763"/>
                  <a:pt x="4069" y="9998"/>
                  <a:pt x="4653" y="9998"/>
                </a:cubicBezTo>
                <a:lnTo>
                  <a:pt x="4960" y="9998"/>
                </a:lnTo>
                <a:lnTo>
                  <a:pt x="4823" y="9842"/>
                </a:lnTo>
                <a:cubicBezTo>
                  <a:pt x="4639" y="9632"/>
                  <a:pt x="4639" y="9293"/>
                  <a:pt x="4823" y="9085"/>
                </a:cubicBezTo>
                <a:cubicBezTo>
                  <a:pt x="5006" y="8876"/>
                  <a:pt x="5302" y="8876"/>
                  <a:pt x="5485" y="9085"/>
                </a:cubicBezTo>
                <a:lnTo>
                  <a:pt x="6285" y="10000"/>
                </a:lnTo>
                <a:lnTo>
                  <a:pt x="6461" y="10000"/>
                </a:lnTo>
                <a:cubicBezTo>
                  <a:pt x="6834" y="10000"/>
                  <a:pt x="7199" y="9904"/>
                  <a:pt x="7531" y="9726"/>
                </a:cubicBezTo>
                <a:lnTo>
                  <a:pt x="7010" y="9127"/>
                </a:lnTo>
                <a:cubicBezTo>
                  <a:pt x="6826" y="8918"/>
                  <a:pt x="6826" y="8578"/>
                  <a:pt x="7010" y="8371"/>
                </a:cubicBezTo>
                <a:cubicBezTo>
                  <a:pt x="7193" y="8162"/>
                  <a:pt x="7489" y="8162"/>
                  <a:pt x="7672" y="8371"/>
                </a:cubicBezTo>
                <a:lnTo>
                  <a:pt x="8297" y="9085"/>
                </a:lnTo>
                <a:lnTo>
                  <a:pt x="8638" y="8694"/>
                </a:lnTo>
                <a:cubicBezTo>
                  <a:pt x="8812" y="8496"/>
                  <a:pt x="8863" y="8208"/>
                  <a:pt x="8787" y="7956"/>
                </a:cubicBezTo>
                <a:lnTo>
                  <a:pt x="6094" y="4903"/>
                </a:lnTo>
                <a:lnTo>
                  <a:pt x="5803" y="5235"/>
                </a:lnTo>
                <a:cubicBezTo>
                  <a:pt x="4841" y="6336"/>
                  <a:pt x="3282" y="6336"/>
                  <a:pt x="2320" y="5235"/>
                </a:cubicBezTo>
                <a:cubicBezTo>
                  <a:pt x="1871" y="4722"/>
                  <a:pt x="1853" y="3899"/>
                  <a:pt x="2277" y="3361"/>
                </a:cubicBezTo>
                <a:close/>
              </a:path>
            </a:pathLst>
          </a:custGeom>
          <a:solidFill>
            <a:srgbClr val="34D399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4" name="TextBox 34"/>
          <p:cNvSpPr txBox="1"/>
          <p:nvPr/>
        </p:nvSpPr>
        <p:spPr>
          <a:xfrm>
            <a:off x="5220330" y="5133975"/>
            <a:ext cx="1485529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D1FAE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资本与供应链中台</a:t>
            </a:r>
            <a:endParaRPr lang="en-US" sz="1100"/>
          </a:p>
        </p:txBody>
      </p:sp>
      <p:sp>
        <p:nvSpPr>
          <p:cNvPr id="35" name="AutoShape 35"/>
          <p:cNvSpPr/>
          <p:nvPr/>
        </p:nvSpPr>
        <p:spPr>
          <a:xfrm>
            <a:off x="4801334" y="5510553"/>
            <a:ext cx="88977" cy="101713"/>
          </a:xfrm>
          <a:custGeom>
            <a:avLst/>
            <a:gdLst/>
            <a:ahLst/>
            <a:cxnLst/>
            <a:rect l="l" t="t" r="r" b="b"/>
            <a:pathLst>
              <a:path w="8748" h="10000">
                <a:moveTo>
                  <a:pt x="8604" y="2"/>
                </a:moveTo>
                <a:cubicBezTo>
                  <a:pt x="8894" y="256"/>
                  <a:pt x="8958" y="744"/>
                  <a:pt x="8748" y="1093"/>
                </a:cubicBezTo>
                <a:lnTo>
                  <a:pt x="3570" y="9680"/>
                </a:lnTo>
                <a:cubicBezTo>
                  <a:pt x="3459" y="9866"/>
                  <a:pt x="3287" y="9980"/>
                  <a:pt x="3097" y="10000"/>
                </a:cubicBezTo>
                <a:cubicBezTo>
                  <a:pt x="2908" y="10018"/>
                  <a:pt x="2723" y="9935"/>
                  <a:pt x="2589" y="9773"/>
                </a:cubicBezTo>
                <a:lnTo>
                  <a:pt x="0" y="6650"/>
                </a:lnTo>
                <a:cubicBezTo>
                  <a:pt x="-253" y="6345"/>
                  <a:pt x="-253" y="5850"/>
                  <a:pt x="0" y="5545"/>
                </a:cubicBezTo>
                <a:cubicBezTo>
                  <a:pt x="253" y="5240"/>
                  <a:pt x="663" y="5240"/>
                  <a:pt x="916" y="5545"/>
                </a:cubicBezTo>
                <a:lnTo>
                  <a:pt x="2969" y="8021"/>
                </a:lnTo>
                <a:lnTo>
                  <a:pt x="7702" y="173"/>
                </a:lnTo>
                <a:cubicBezTo>
                  <a:pt x="7913" y="-176"/>
                  <a:pt x="8317" y="-254"/>
                  <a:pt x="8606" y="0"/>
                </a:cubicBezTo>
                <a:close/>
              </a:path>
            </a:pathLst>
          </a:custGeom>
          <a:solidFill>
            <a:srgbClr val="10B981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6" name="TextBox 36"/>
          <p:cNvSpPr txBox="1"/>
          <p:nvPr/>
        </p:nvSpPr>
        <p:spPr>
          <a:xfrm>
            <a:off x="4966492" y="5475685"/>
            <a:ext cx="3638979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总部负责对接全国性及世界 500 强、政府级大型项目资源</a:t>
            </a:r>
            <a:endParaRPr lang="en-US" sz="1100"/>
          </a:p>
        </p:txBody>
      </p:sp>
      <p:sp>
        <p:nvSpPr>
          <p:cNvPr id="37" name="AutoShape 37"/>
          <p:cNvSpPr/>
          <p:nvPr/>
        </p:nvSpPr>
        <p:spPr>
          <a:xfrm>
            <a:off x="4801334" y="5803447"/>
            <a:ext cx="88977" cy="101713"/>
          </a:xfrm>
          <a:custGeom>
            <a:avLst/>
            <a:gdLst/>
            <a:ahLst/>
            <a:cxnLst/>
            <a:rect l="l" t="t" r="r" b="b"/>
            <a:pathLst>
              <a:path w="8748" h="10000">
                <a:moveTo>
                  <a:pt x="8604" y="2"/>
                </a:moveTo>
                <a:cubicBezTo>
                  <a:pt x="8894" y="256"/>
                  <a:pt x="8958" y="744"/>
                  <a:pt x="8748" y="1093"/>
                </a:cubicBezTo>
                <a:lnTo>
                  <a:pt x="3570" y="9680"/>
                </a:lnTo>
                <a:cubicBezTo>
                  <a:pt x="3459" y="9866"/>
                  <a:pt x="3287" y="9980"/>
                  <a:pt x="3097" y="10000"/>
                </a:cubicBezTo>
                <a:cubicBezTo>
                  <a:pt x="2908" y="10018"/>
                  <a:pt x="2723" y="9935"/>
                  <a:pt x="2589" y="9773"/>
                </a:cubicBezTo>
                <a:lnTo>
                  <a:pt x="0" y="6650"/>
                </a:lnTo>
                <a:cubicBezTo>
                  <a:pt x="-253" y="6345"/>
                  <a:pt x="-253" y="5850"/>
                  <a:pt x="0" y="5545"/>
                </a:cubicBezTo>
                <a:cubicBezTo>
                  <a:pt x="253" y="5240"/>
                  <a:pt x="663" y="5240"/>
                  <a:pt x="916" y="5545"/>
                </a:cubicBezTo>
                <a:lnTo>
                  <a:pt x="2969" y="8021"/>
                </a:lnTo>
                <a:lnTo>
                  <a:pt x="7702" y="173"/>
                </a:lnTo>
                <a:cubicBezTo>
                  <a:pt x="7913" y="-176"/>
                  <a:pt x="8317" y="-254"/>
                  <a:pt x="8606" y="0"/>
                </a:cubicBezTo>
                <a:close/>
              </a:path>
            </a:pathLst>
          </a:custGeom>
          <a:solidFill>
            <a:srgbClr val="10B981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8" name="TextBox 38"/>
          <p:cNvSpPr txBox="1"/>
          <p:nvPr/>
        </p:nvSpPr>
        <p:spPr>
          <a:xfrm>
            <a:off x="4966335" y="5768340"/>
            <a:ext cx="4132580" cy="21018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项目分发给各城市落地，建立“离开总部无好项目”的依赖关系</a:t>
            </a:r>
            <a:endParaRPr lang="en-US" sz="1100"/>
          </a:p>
        </p:txBody>
      </p:sp>
      <p:sp>
        <p:nvSpPr>
          <p:cNvPr id="39" name="AutoShape 39"/>
          <p:cNvSpPr/>
          <p:nvPr/>
        </p:nvSpPr>
        <p:spPr>
          <a:xfrm>
            <a:off x="4801334" y="6096340"/>
            <a:ext cx="88977" cy="101713"/>
          </a:xfrm>
          <a:custGeom>
            <a:avLst/>
            <a:gdLst/>
            <a:ahLst/>
            <a:cxnLst/>
            <a:rect l="l" t="t" r="r" b="b"/>
            <a:pathLst>
              <a:path w="8748" h="10000">
                <a:moveTo>
                  <a:pt x="8604" y="2"/>
                </a:moveTo>
                <a:cubicBezTo>
                  <a:pt x="8894" y="256"/>
                  <a:pt x="8958" y="744"/>
                  <a:pt x="8748" y="1093"/>
                </a:cubicBezTo>
                <a:lnTo>
                  <a:pt x="3570" y="9680"/>
                </a:lnTo>
                <a:cubicBezTo>
                  <a:pt x="3459" y="9866"/>
                  <a:pt x="3287" y="9980"/>
                  <a:pt x="3097" y="10000"/>
                </a:cubicBezTo>
                <a:cubicBezTo>
                  <a:pt x="2908" y="10018"/>
                  <a:pt x="2723" y="9935"/>
                  <a:pt x="2589" y="9773"/>
                </a:cubicBezTo>
                <a:lnTo>
                  <a:pt x="0" y="6650"/>
                </a:lnTo>
                <a:cubicBezTo>
                  <a:pt x="-253" y="6345"/>
                  <a:pt x="-253" y="5850"/>
                  <a:pt x="0" y="5545"/>
                </a:cubicBezTo>
                <a:cubicBezTo>
                  <a:pt x="253" y="5240"/>
                  <a:pt x="663" y="5240"/>
                  <a:pt x="916" y="5545"/>
                </a:cubicBezTo>
                <a:lnTo>
                  <a:pt x="2969" y="8021"/>
                </a:lnTo>
                <a:lnTo>
                  <a:pt x="7702" y="173"/>
                </a:lnTo>
                <a:cubicBezTo>
                  <a:pt x="7913" y="-176"/>
                  <a:pt x="8317" y="-254"/>
                  <a:pt x="8606" y="0"/>
                </a:cubicBezTo>
                <a:close/>
              </a:path>
            </a:pathLst>
          </a:custGeom>
          <a:solidFill>
            <a:srgbClr val="10B981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40" name="TextBox 40"/>
          <p:cNvSpPr txBox="1"/>
          <p:nvPr/>
        </p:nvSpPr>
        <p:spPr>
          <a:xfrm>
            <a:off x="4966335" y="6061710"/>
            <a:ext cx="4095115" cy="18288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这是“利益捆绑”的核心，确保合伙人对总部资源的深度依赖</a:t>
            </a:r>
            <a:endParaRPr lang="en-US" sz="11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F172A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" name="AutoShape 3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gradFill>
            <a:gsLst>
              <a:gs pos="0">
                <a:srgbClr val="0F172A">
                  <a:alpha val="100000"/>
                </a:srgbClr>
              </a:gs>
              <a:gs pos="50000">
                <a:srgbClr val="1E293B">
                  <a:alpha val="100000"/>
                </a:srgbClr>
              </a:gs>
              <a:gs pos="100000">
                <a:srgbClr val="000000">
                  <a:alpha val="100000"/>
                </a:srgbClr>
              </a:gs>
            </a:gsLst>
            <a:lin ang="8100000"/>
          </a:gradFill>
          <a:ln>
            <a:headEnd type="none"/>
            <a:tailEnd type="none"/>
          </a:ln>
        </p:spPr>
      </p:sp>
      <p:sp>
        <p:nvSpPr>
          <p:cNvPr id="4" name="TextBox 4"/>
          <p:cNvSpPr txBox="1"/>
          <p:nvPr/>
        </p:nvSpPr>
        <p:spPr>
          <a:xfrm>
            <a:off x="457086" y="447675"/>
            <a:ext cx="11274781" cy="3905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2700" b="1" i="0" strike="noStrike">
                <a:solidFill>
                  <a:srgbClr val="FBBF24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运营场景：写字楼联创·独立子公司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457086" y="1047750"/>
            <a:ext cx="457086" cy="38100"/>
          </a:xfrm>
          <a:prstGeom prst="roundRect">
            <a:avLst>
              <a:gd name="adj" fmla="val 50000"/>
            </a:avLst>
          </a:prstGeom>
          <a:solidFill>
            <a:srgbClr val="F59E0B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6" name="TextBox 6"/>
          <p:cNvSpPr txBox="1"/>
          <p:nvPr/>
        </p:nvSpPr>
        <p:spPr>
          <a:xfrm>
            <a:off x="1028442" y="933450"/>
            <a:ext cx="3405824" cy="2571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8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灵活适配 · 快速扩张 · 风险隔离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57086" y="1447800"/>
            <a:ext cx="5894501" cy="895350"/>
          </a:xfrm>
          <a:prstGeom prst="roundRect">
            <a:avLst>
              <a:gd name="adj" fmla="val 8656"/>
            </a:avLst>
          </a:prstGeom>
          <a:blipFill rotWithShape="1">
            <a:blip r:embed="rId1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8" name="AutoShape 8"/>
          <p:cNvSpPr/>
          <p:nvPr/>
        </p:nvSpPr>
        <p:spPr>
          <a:xfrm>
            <a:off x="618970" y="1609725"/>
            <a:ext cx="380905" cy="381000"/>
          </a:xfrm>
          <a:prstGeom prst="ellipse">
            <a:avLst/>
          </a:prstGeom>
          <a:solidFill>
            <a:srgbClr val="F59E0B">
              <a:alpha val="10196"/>
            </a:srgbClr>
          </a:solidFill>
          <a:ln>
            <a:headEnd type="none"/>
            <a:tailEnd type="none"/>
          </a:ln>
        </p:spPr>
      </p:sp>
      <p:sp>
        <p:nvSpPr>
          <p:cNvPr id="9" name="AutoShape 9"/>
          <p:cNvSpPr/>
          <p:nvPr/>
        </p:nvSpPr>
        <p:spPr>
          <a:xfrm>
            <a:off x="742616" y="1711226"/>
            <a:ext cx="133466" cy="177998"/>
          </a:xfrm>
          <a:custGeom>
            <a:avLst/>
            <a:gdLst/>
            <a:ahLst/>
            <a:cxnLst/>
            <a:rect l="l" t="t" r="r" b="b"/>
            <a:pathLst>
              <a:path w="7498" h="10000">
                <a:moveTo>
                  <a:pt x="1250" y="0"/>
                </a:moveTo>
                <a:cubicBezTo>
                  <a:pt x="560" y="0"/>
                  <a:pt x="0" y="561"/>
                  <a:pt x="0" y="1250"/>
                </a:cubicBezTo>
                <a:lnTo>
                  <a:pt x="0" y="8750"/>
                </a:lnTo>
                <a:cubicBezTo>
                  <a:pt x="0" y="9439"/>
                  <a:pt x="560" y="10000"/>
                  <a:pt x="1250" y="10000"/>
                </a:cubicBezTo>
                <a:lnTo>
                  <a:pt x="6248" y="10000"/>
                </a:lnTo>
                <a:cubicBezTo>
                  <a:pt x="6938" y="10000"/>
                  <a:pt x="7498" y="9439"/>
                  <a:pt x="7498" y="8750"/>
                </a:cubicBezTo>
                <a:lnTo>
                  <a:pt x="7498" y="1250"/>
                </a:lnTo>
                <a:cubicBezTo>
                  <a:pt x="7498" y="561"/>
                  <a:pt x="6938" y="0"/>
                  <a:pt x="6248" y="0"/>
                </a:cubicBezTo>
                <a:lnTo>
                  <a:pt x="1250" y="0"/>
                </a:lnTo>
                <a:close/>
                <a:moveTo>
                  <a:pt x="3437" y="6875"/>
                </a:moveTo>
                <a:lnTo>
                  <a:pt x="4061" y="6875"/>
                </a:lnTo>
                <a:cubicBezTo>
                  <a:pt x="4407" y="6875"/>
                  <a:pt x="4686" y="7154"/>
                  <a:pt x="4686" y="7500"/>
                </a:cubicBezTo>
                <a:lnTo>
                  <a:pt x="4686" y="9063"/>
                </a:lnTo>
                <a:lnTo>
                  <a:pt x="2812" y="9063"/>
                </a:lnTo>
                <a:lnTo>
                  <a:pt x="2812" y="7500"/>
                </a:lnTo>
                <a:cubicBezTo>
                  <a:pt x="2812" y="7154"/>
                  <a:pt x="3091" y="6875"/>
                  <a:pt x="3437" y="6875"/>
                </a:cubicBezTo>
                <a:close/>
                <a:moveTo>
                  <a:pt x="1875" y="2188"/>
                </a:moveTo>
                <a:cubicBezTo>
                  <a:pt x="1875" y="2016"/>
                  <a:pt x="2015" y="1875"/>
                  <a:pt x="2187" y="1875"/>
                </a:cubicBezTo>
                <a:lnTo>
                  <a:pt x="2812" y="1875"/>
                </a:lnTo>
                <a:cubicBezTo>
                  <a:pt x="2984" y="1875"/>
                  <a:pt x="3124" y="2016"/>
                  <a:pt x="3124" y="2188"/>
                </a:cubicBezTo>
                <a:lnTo>
                  <a:pt x="3124" y="2813"/>
                </a:lnTo>
                <a:cubicBezTo>
                  <a:pt x="3124" y="2984"/>
                  <a:pt x="2984" y="3125"/>
                  <a:pt x="2812" y="3125"/>
                </a:cubicBezTo>
                <a:lnTo>
                  <a:pt x="2187" y="3125"/>
                </a:lnTo>
                <a:cubicBezTo>
                  <a:pt x="2015" y="3125"/>
                  <a:pt x="1875" y="2984"/>
                  <a:pt x="1875" y="2813"/>
                </a:cubicBezTo>
                <a:lnTo>
                  <a:pt x="1875" y="2188"/>
                </a:lnTo>
                <a:close/>
                <a:moveTo>
                  <a:pt x="4686" y="1875"/>
                </a:moveTo>
                <a:lnTo>
                  <a:pt x="5311" y="1875"/>
                </a:lnTo>
                <a:cubicBezTo>
                  <a:pt x="5483" y="1875"/>
                  <a:pt x="5624" y="2016"/>
                  <a:pt x="5624" y="2188"/>
                </a:cubicBezTo>
                <a:lnTo>
                  <a:pt x="5624" y="2813"/>
                </a:lnTo>
                <a:cubicBezTo>
                  <a:pt x="5624" y="2984"/>
                  <a:pt x="5483" y="3125"/>
                  <a:pt x="5311" y="3125"/>
                </a:cubicBezTo>
                <a:lnTo>
                  <a:pt x="4686" y="3125"/>
                </a:lnTo>
                <a:cubicBezTo>
                  <a:pt x="4514" y="3125"/>
                  <a:pt x="4374" y="2984"/>
                  <a:pt x="4374" y="2813"/>
                </a:cubicBezTo>
                <a:lnTo>
                  <a:pt x="4374" y="2188"/>
                </a:lnTo>
                <a:cubicBezTo>
                  <a:pt x="4374" y="2016"/>
                  <a:pt x="4514" y="1875"/>
                  <a:pt x="4686" y="1875"/>
                </a:cubicBezTo>
                <a:close/>
                <a:moveTo>
                  <a:pt x="1875" y="4688"/>
                </a:moveTo>
                <a:cubicBezTo>
                  <a:pt x="1875" y="4516"/>
                  <a:pt x="2015" y="4375"/>
                  <a:pt x="2187" y="4375"/>
                </a:cubicBezTo>
                <a:lnTo>
                  <a:pt x="2812" y="4375"/>
                </a:lnTo>
                <a:cubicBezTo>
                  <a:pt x="2984" y="4375"/>
                  <a:pt x="3124" y="4516"/>
                  <a:pt x="3124" y="4688"/>
                </a:cubicBezTo>
                <a:lnTo>
                  <a:pt x="3124" y="5313"/>
                </a:lnTo>
                <a:cubicBezTo>
                  <a:pt x="3124" y="5484"/>
                  <a:pt x="2984" y="5625"/>
                  <a:pt x="2812" y="5625"/>
                </a:cubicBezTo>
                <a:lnTo>
                  <a:pt x="2187" y="5625"/>
                </a:lnTo>
                <a:cubicBezTo>
                  <a:pt x="2015" y="5625"/>
                  <a:pt x="1875" y="5484"/>
                  <a:pt x="1875" y="5313"/>
                </a:cubicBezTo>
                <a:lnTo>
                  <a:pt x="1875" y="4688"/>
                </a:lnTo>
                <a:close/>
                <a:moveTo>
                  <a:pt x="4686" y="4375"/>
                </a:moveTo>
                <a:lnTo>
                  <a:pt x="5311" y="4375"/>
                </a:lnTo>
                <a:cubicBezTo>
                  <a:pt x="5483" y="4375"/>
                  <a:pt x="5624" y="4516"/>
                  <a:pt x="5624" y="4688"/>
                </a:cubicBezTo>
                <a:lnTo>
                  <a:pt x="5624" y="5313"/>
                </a:lnTo>
                <a:cubicBezTo>
                  <a:pt x="5624" y="5484"/>
                  <a:pt x="5483" y="5625"/>
                  <a:pt x="5311" y="5625"/>
                </a:cubicBezTo>
                <a:lnTo>
                  <a:pt x="4686" y="5625"/>
                </a:lnTo>
                <a:cubicBezTo>
                  <a:pt x="4514" y="5625"/>
                  <a:pt x="4374" y="5484"/>
                  <a:pt x="4374" y="5313"/>
                </a:cubicBezTo>
                <a:lnTo>
                  <a:pt x="4374" y="4688"/>
                </a:lnTo>
                <a:cubicBezTo>
                  <a:pt x="4374" y="4516"/>
                  <a:pt x="4514" y="4375"/>
                  <a:pt x="4686" y="4375"/>
                </a:cubicBezTo>
                <a:close/>
              </a:path>
            </a:pathLst>
          </a:custGeom>
          <a:solidFill>
            <a:srgbClr val="F59E0B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0" name="TextBox 10"/>
          <p:cNvSpPr txBox="1"/>
          <p:nvPr/>
        </p:nvSpPr>
        <p:spPr>
          <a:xfrm>
            <a:off x="1152237" y="1647825"/>
            <a:ext cx="5039399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FEF3C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办公选址</a:t>
            </a:r>
            <a:endParaRPr lang="en-US" sz="1100"/>
          </a:p>
        </p:txBody>
      </p:sp>
      <p:sp>
        <p:nvSpPr>
          <p:cNvPr id="11" name="TextBox 11"/>
          <p:cNvSpPr txBox="1"/>
          <p:nvPr/>
        </p:nvSpPr>
        <p:spPr>
          <a:xfrm>
            <a:off x="1152237" y="1924050"/>
            <a:ext cx="5332666" cy="335756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无限聚合的办公室都坐落在写字楼里边，确保商务形象与交通便利，便于对接政府与</a:t>
            </a:r>
            <a:endParaRPr lang="en-US" sz="1100"/>
          </a:p>
          <a:p>
            <a:pPr algn="l"/>
            <a:r>
              <a:rPr sz="11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大客户。</a:t>
            </a:r>
            <a:endParaRPr sz="1100" b="0" i="0" strike="noStrike">
              <a:solidFill>
                <a:srgbClr val="D1D5DB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AutoShape 12"/>
          <p:cNvSpPr/>
          <p:nvPr/>
        </p:nvSpPr>
        <p:spPr>
          <a:xfrm>
            <a:off x="457086" y="2461171"/>
            <a:ext cx="5894501" cy="895350"/>
          </a:xfrm>
          <a:prstGeom prst="roundRect">
            <a:avLst>
              <a:gd name="adj" fmla="val 8654"/>
            </a:avLst>
          </a:prstGeom>
          <a:blipFill rotWithShape="1">
            <a:blip r:embed="rId2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3" name="AutoShape 13"/>
          <p:cNvSpPr/>
          <p:nvPr/>
        </p:nvSpPr>
        <p:spPr>
          <a:xfrm>
            <a:off x="618970" y="2623096"/>
            <a:ext cx="380905" cy="381000"/>
          </a:xfrm>
          <a:prstGeom prst="ellipse">
            <a:avLst/>
          </a:prstGeom>
          <a:solidFill>
            <a:srgbClr val="3B82F6">
              <a:alpha val="10196"/>
            </a:srgbClr>
          </a:solidFill>
          <a:ln>
            <a:headEnd type="none"/>
            <a:tailEnd type="none"/>
          </a:ln>
        </p:spPr>
      </p:sp>
      <p:sp>
        <p:nvSpPr>
          <p:cNvPr id="14" name="AutoShape 14"/>
          <p:cNvSpPr/>
          <p:nvPr/>
        </p:nvSpPr>
        <p:spPr>
          <a:xfrm>
            <a:off x="742616" y="2754263"/>
            <a:ext cx="133466" cy="118666"/>
          </a:xfrm>
          <a:custGeom>
            <a:avLst/>
            <a:gdLst/>
            <a:ahLst/>
            <a:cxnLst/>
            <a:rect l="l" t="t" r="r" b="b"/>
            <a:pathLst>
              <a:path w="11247" h="10000">
                <a:moveTo>
                  <a:pt x="0" y="1429"/>
                </a:moveTo>
                <a:cubicBezTo>
                  <a:pt x="0" y="641"/>
                  <a:pt x="560" y="0"/>
                  <a:pt x="1250" y="0"/>
                </a:cubicBezTo>
                <a:lnTo>
                  <a:pt x="9997" y="0"/>
                </a:lnTo>
                <a:cubicBezTo>
                  <a:pt x="10687" y="0"/>
                  <a:pt x="11247" y="641"/>
                  <a:pt x="11247" y="1429"/>
                </a:cubicBezTo>
                <a:lnTo>
                  <a:pt x="0" y="1429"/>
                </a:lnTo>
                <a:close/>
                <a:moveTo>
                  <a:pt x="0" y="2500"/>
                </a:moveTo>
                <a:lnTo>
                  <a:pt x="11247" y="2500"/>
                </a:lnTo>
                <a:lnTo>
                  <a:pt x="11247" y="8571"/>
                </a:lnTo>
                <a:cubicBezTo>
                  <a:pt x="11247" y="9359"/>
                  <a:pt x="10687" y="10000"/>
                  <a:pt x="9997" y="10000"/>
                </a:cubicBezTo>
                <a:lnTo>
                  <a:pt x="1250" y="10000"/>
                </a:lnTo>
                <a:cubicBezTo>
                  <a:pt x="560" y="10000"/>
                  <a:pt x="0" y="9359"/>
                  <a:pt x="0" y="8571"/>
                </a:cubicBezTo>
                <a:lnTo>
                  <a:pt x="0" y="2500"/>
                </a:lnTo>
                <a:close/>
                <a:moveTo>
                  <a:pt x="4829" y="8571"/>
                </a:moveTo>
                <a:cubicBezTo>
                  <a:pt x="5223" y="8571"/>
                  <a:pt x="5518" y="8138"/>
                  <a:pt x="5266" y="7790"/>
                </a:cubicBezTo>
                <a:cubicBezTo>
                  <a:pt x="4979" y="7395"/>
                  <a:pt x="4546" y="7143"/>
                  <a:pt x="4061" y="7143"/>
                </a:cubicBezTo>
                <a:lnTo>
                  <a:pt x="2812" y="7143"/>
                </a:lnTo>
                <a:cubicBezTo>
                  <a:pt x="2328" y="7143"/>
                  <a:pt x="1894" y="7395"/>
                  <a:pt x="1607" y="7790"/>
                </a:cubicBezTo>
                <a:cubicBezTo>
                  <a:pt x="1355" y="8138"/>
                  <a:pt x="1650" y="8571"/>
                  <a:pt x="2044" y="8571"/>
                </a:cubicBezTo>
                <a:lnTo>
                  <a:pt x="4827" y="8571"/>
                </a:lnTo>
                <a:close/>
                <a:moveTo>
                  <a:pt x="3437" y="6250"/>
                </a:moveTo>
                <a:cubicBezTo>
                  <a:pt x="4040" y="6250"/>
                  <a:pt x="4530" y="5690"/>
                  <a:pt x="4530" y="5000"/>
                </a:cubicBezTo>
                <a:cubicBezTo>
                  <a:pt x="4530" y="4310"/>
                  <a:pt x="4040" y="3750"/>
                  <a:pt x="3437" y="3750"/>
                </a:cubicBezTo>
                <a:cubicBezTo>
                  <a:pt x="2833" y="3750"/>
                  <a:pt x="2343" y="4310"/>
                  <a:pt x="2343" y="5000"/>
                </a:cubicBezTo>
                <a:cubicBezTo>
                  <a:pt x="2343" y="5690"/>
                  <a:pt x="2833" y="6250"/>
                  <a:pt x="3437" y="6250"/>
                </a:cubicBezTo>
                <a:close/>
                <a:moveTo>
                  <a:pt x="7029" y="3929"/>
                </a:moveTo>
                <a:cubicBezTo>
                  <a:pt x="6770" y="3929"/>
                  <a:pt x="6561" y="4167"/>
                  <a:pt x="6561" y="4464"/>
                </a:cubicBezTo>
                <a:cubicBezTo>
                  <a:pt x="6561" y="4760"/>
                  <a:pt x="6771" y="5000"/>
                  <a:pt x="7029" y="5000"/>
                </a:cubicBezTo>
                <a:lnTo>
                  <a:pt x="9216" y="5000"/>
                </a:lnTo>
                <a:cubicBezTo>
                  <a:pt x="9476" y="5000"/>
                  <a:pt x="9685" y="4761"/>
                  <a:pt x="9685" y="4464"/>
                </a:cubicBezTo>
                <a:cubicBezTo>
                  <a:pt x="9685" y="4169"/>
                  <a:pt x="9475" y="3929"/>
                  <a:pt x="9216" y="3929"/>
                </a:cubicBezTo>
                <a:lnTo>
                  <a:pt x="7029" y="3929"/>
                </a:lnTo>
                <a:close/>
                <a:moveTo>
                  <a:pt x="7029" y="6071"/>
                </a:moveTo>
                <a:cubicBezTo>
                  <a:pt x="6770" y="6071"/>
                  <a:pt x="6561" y="6310"/>
                  <a:pt x="6561" y="6607"/>
                </a:cubicBezTo>
                <a:cubicBezTo>
                  <a:pt x="6561" y="6903"/>
                  <a:pt x="6771" y="7143"/>
                  <a:pt x="7029" y="7143"/>
                </a:cubicBezTo>
                <a:lnTo>
                  <a:pt x="9216" y="7143"/>
                </a:lnTo>
                <a:cubicBezTo>
                  <a:pt x="9476" y="7143"/>
                  <a:pt x="9685" y="6904"/>
                  <a:pt x="9685" y="6607"/>
                </a:cubicBezTo>
                <a:cubicBezTo>
                  <a:pt x="9685" y="6311"/>
                  <a:pt x="9475" y="6071"/>
                  <a:pt x="9216" y="6071"/>
                </a:cubicBezTo>
                <a:lnTo>
                  <a:pt x="7029" y="6071"/>
                </a:lnTo>
                <a:close/>
              </a:path>
            </a:pathLst>
          </a:custGeom>
          <a:solidFill>
            <a:srgbClr val="60A5FA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5" name="TextBox 15"/>
          <p:cNvSpPr txBox="1"/>
          <p:nvPr/>
        </p:nvSpPr>
        <p:spPr>
          <a:xfrm>
            <a:off x="1152237" y="2661196"/>
            <a:ext cx="5039399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DBEAF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独立法人</a:t>
            </a:r>
            <a:endParaRPr lang="en-US" sz="1100"/>
          </a:p>
        </p:txBody>
      </p:sp>
      <p:sp>
        <p:nvSpPr>
          <p:cNvPr id="16" name="TextBox 16"/>
          <p:cNvSpPr txBox="1"/>
          <p:nvPr/>
        </p:nvSpPr>
        <p:spPr>
          <a:xfrm>
            <a:off x="1152237" y="2937421"/>
            <a:ext cx="5189827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按区设计成立独立子公司，每个无限聚合联创办公室相对独立，拥有独立经营权。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457086" y="3474691"/>
            <a:ext cx="5894501" cy="895350"/>
          </a:xfrm>
          <a:prstGeom prst="roundRect">
            <a:avLst>
              <a:gd name="adj" fmla="val 8656"/>
            </a:avLst>
          </a:prstGeom>
          <a:blipFill rotWithShape="1">
            <a:blip r:embed="rId1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8" name="AutoShape 18"/>
          <p:cNvSpPr/>
          <p:nvPr/>
        </p:nvSpPr>
        <p:spPr>
          <a:xfrm>
            <a:off x="618970" y="3636616"/>
            <a:ext cx="380905" cy="381000"/>
          </a:xfrm>
          <a:prstGeom prst="ellipse">
            <a:avLst/>
          </a:prstGeom>
          <a:solidFill>
            <a:srgbClr val="10B981">
              <a:alpha val="10196"/>
            </a:srgbClr>
          </a:solidFill>
          <a:ln>
            <a:headEnd type="none"/>
            <a:tailEnd type="none"/>
          </a:ln>
        </p:spPr>
      </p:sp>
      <p:sp>
        <p:nvSpPr>
          <p:cNvPr id="19" name="AutoShape 19"/>
          <p:cNvSpPr/>
          <p:nvPr/>
        </p:nvSpPr>
        <p:spPr>
          <a:xfrm>
            <a:off x="742616" y="3760366"/>
            <a:ext cx="133466" cy="133499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1250" y="714"/>
                </a:moveTo>
                <a:cubicBezTo>
                  <a:pt x="1250" y="319"/>
                  <a:pt x="971" y="0"/>
                  <a:pt x="625" y="0"/>
                </a:cubicBezTo>
                <a:cubicBezTo>
                  <a:pt x="280" y="0"/>
                  <a:pt x="0" y="320"/>
                  <a:pt x="0" y="714"/>
                </a:cubicBezTo>
                <a:lnTo>
                  <a:pt x="0" y="8214"/>
                </a:lnTo>
                <a:cubicBezTo>
                  <a:pt x="0" y="9201"/>
                  <a:pt x="699" y="10000"/>
                  <a:pt x="1562" y="10000"/>
                </a:cubicBezTo>
                <a:lnTo>
                  <a:pt x="9373" y="10000"/>
                </a:lnTo>
                <a:cubicBezTo>
                  <a:pt x="9719" y="10000"/>
                  <a:pt x="9998" y="9681"/>
                  <a:pt x="9998" y="9286"/>
                </a:cubicBezTo>
                <a:cubicBezTo>
                  <a:pt x="9998" y="8891"/>
                  <a:pt x="9718" y="8571"/>
                  <a:pt x="9373" y="8571"/>
                </a:cubicBezTo>
                <a:lnTo>
                  <a:pt x="1562" y="8571"/>
                </a:lnTo>
                <a:cubicBezTo>
                  <a:pt x="1390" y="8571"/>
                  <a:pt x="1250" y="8411"/>
                  <a:pt x="1250" y="8214"/>
                </a:cubicBezTo>
                <a:lnTo>
                  <a:pt x="1250" y="714"/>
                </a:lnTo>
                <a:close/>
                <a:moveTo>
                  <a:pt x="9190" y="2647"/>
                </a:moveTo>
                <a:cubicBezTo>
                  <a:pt x="9434" y="2368"/>
                  <a:pt x="9434" y="1915"/>
                  <a:pt x="9190" y="1636"/>
                </a:cubicBezTo>
                <a:cubicBezTo>
                  <a:pt x="8945" y="1357"/>
                  <a:pt x="8549" y="1357"/>
                  <a:pt x="8305" y="1636"/>
                </a:cubicBezTo>
                <a:lnTo>
                  <a:pt x="6249" y="3989"/>
                </a:lnTo>
                <a:lnTo>
                  <a:pt x="5128" y="2710"/>
                </a:lnTo>
                <a:cubicBezTo>
                  <a:pt x="4884" y="2431"/>
                  <a:pt x="4487" y="2431"/>
                  <a:pt x="4243" y="2710"/>
                </a:cubicBezTo>
                <a:lnTo>
                  <a:pt x="2369" y="4853"/>
                </a:lnTo>
                <a:cubicBezTo>
                  <a:pt x="2125" y="5132"/>
                  <a:pt x="2125" y="5585"/>
                  <a:pt x="2369" y="5864"/>
                </a:cubicBezTo>
                <a:cubicBezTo>
                  <a:pt x="2613" y="6143"/>
                  <a:pt x="3009" y="6143"/>
                  <a:pt x="3253" y="5864"/>
                </a:cubicBezTo>
                <a:lnTo>
                  <a:pt x="4687" y="4225"/>
                </a:lnTo>
                <a:lnTo>
                  <a:pt x="5807" y="5507"/>
                </a:lnTo>
                <a:cubicBezTo>
                  <a:pt x="6052" y="5786"/>
                  <a:pt x="6448" y="5786"/>
                  <a:pt x="6692" y="5507"/>
                </a:cubicBezTo>
                <a:lnTo>
                  <a:pt x="9192" y="2650"/>
                </a:lnTo>
                <a:close/>
              </a:path>
            </a:pathLst>
          </a:custGeom>
          <a:solidFill>
            <a:srgbClr val="34D399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0" name="TextBox 20"/>
          <p:cNvSpPr txBox="1"/>
          <p:nvPr/>
        </p:nvSpPr>
        <p:spPr>
          <a:xfrm>
            <a:off x="1152237" y="3674716"/>
            <a:ext cx="5039399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D1FAE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发展路径</a:t>
            </a:r>
            <a:endParaRPr lang="en-US" sz="1100"/>
          </a:p>
        </p:txBody>
      </p:sp>
      <p:sp>
        <p:nvSpPr>
          <p:cNvPr id="21" name="TextBox 21"/>
          <p:cNvSpPr txBox="1"/>
          <p:nvPr/>
        </p:nvSpPr>
        <p:spPr>
          <a:xfrm>
            <a:off x="1152237" y="3950941"/>
            <a:ext cx="5046988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形成先后合伙人加入，逐渐发展壮大，新城市复制成熟模式，老城市深耕细作。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457086" y="4488061"/>
            <a:ext cx="5894501" cy="895350"/>
          </a:xfrm>
          <a:prstGeom prst="roundRect">
            <a:avLst>
              <a:gd name="adj" fmla="val 8654"/>
            </a:avLst>
          </a:prstGeom>
          <a:blipFill rotWithShape="1">
            <a:blip r:embed="rId2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3" name="AutoShape 23"/>
          <p:cNvSpPr/>
          <p:nvPr/>
        </p:nvSpPr>
        <p:spPr>
          <a:xfrm>
            <a:off x="618970" y="4649986"/>
            <a:ext cx="380905" cy="381000"/>
          </a:xfrm>
          <a:prstGeom prst="ellipse">
            <a:avLst/>
          </a:prstGeom>
          <a:solidFill>
            <a:srgbClr val="8B5CF6">
              <a:alpha val="10196"/>
            </a:srgbClr>
          </a:solidFill>
          <a:ln>
            <a:headEnd type="none"/>
            <a:tailEnd type="none"/>
          </a:ln>
        </p:spPr>
      </p:sp>
      <p:sp>
        <p:nvSpPr>
          <p:cNvPr id="24" name="AutoShape 24"/>
          <p:cNvSpPr/>
          <p:nvPr/>
        </p:nvSpPr>
        <p:spPr>
          <a:xfrm>
            <a:off x="742616" y="4773737"/>
            <a:ext cx="133466" cy="133499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2500" y="1875"/>
                </a:moveTo>
                <a:lnTo>
                  <a:pt x="2500" y="1563"/>
                </a:lnTo>
                <a:cubicBezTo>
                  <a:pt x="2500" y="699"/>
                  <a:pt x="4179" y="0"/>
                  <a:pt x="6249" y="0"/>
                </a:cubicBezTo>
                <a:cubicBezTo>
                  <a:pt x="8319" y="0"/>
                  <a:pt x="9998" y="699"/>
                  <a:pt x="9998" y="1563"/>
                </a:cubicBezTo>
                <a:lnTo>
                  <a:pt x="9998" y="1875"/>
                </a:lnTo>
                <a:cubicBezTo>
                  <a:pt x="9998" y="2473"/>
                  <a:pt x="9192" y="2992"/>
                  <a:pt x="8006" y="3256"/>
                </a:cubicBezTo>
                <a:cubicBezTo>
                  <a:pt x="7959" y="3201"/>
                  <a:pt x="7911" y="3148"/>
                  <a:pt x="7862" y="3100"/>
                </a:cubicBezTo>
                <a:cubicBezTo>
                  <a:pt x="7559" y="2801"/>
                  <a:pt x="7168" y="2574"/>
                  <a:pt x="6760" y="2406"/>
                </a:cubicBezTo>
                <a:cubicBezTo>
                  <a:pt x="5942" y="2064"/>
                  <a:pt x="4876" y="1877"/>
                  <a:pt x="3749" y="1877"/>
                </a:cubicBezTo>
                <a:cubicBezTo>
                  <a:pt x="3322" y="1877"/>
                  <a:pt x="2904" y="1904"/>
                  <a:pt x="2503" y="1957"/>
                </a:cubicBezTo>
                <a:cubicBezTo>
                  <a:pt x="2500" y="1932"/>
                  <a:pt x="2500" y="1904"/>
                  <a:pt x="2500" y="1877"/>
                </a:cubicBezTo>
                <a:close/>
                <a:moveTo>
                  <a:pt x="8436" y="6895"/>
                </a:moveTo>
                <a:lnTo>
                  <a:pt x="8436" y="5992"/>
                </a:lnTo>
                <a:cubicBezTo>
                  <a:pt x="8731" y="5916"/>
                  <a:pt x="9008" y="5826"/>
                  <a:pt x="9260" y="5721"/>
                </a:cubicBezTo>
                <a:cubicBezTo>
                  <a:pt x="9518" y="5613"/>
                  <a:pt x="9770" y="5482"/>
                  <a:pt x="9998" y="5324"/>
                </a:cubicBezTo>
                <a:lnTo>
                  <a:pt x="9998" y="5625"/>
                </a:lnTo>
                <a:cubicBezTo>
                  <a:pt x="9998" y="6148"/>
                  <a:pt x="9383" y="6611"/>
                  <a:pt x="8436" y="6895"/>
                </a:cubicBezTo>
                <a:close/>
                <a:moveTo>
                  <a:pt x="8436" y="5020"/>
                </a:moveTo>
                <a:lnTo>
                  <a:pt x="8436" y="4375"/>
                </a:lnTo>
                <a:cubicBezTo>
                  <a:pt x="8436" y="4287"/>
                  <a:pt x="8428" y="4203"/>
                  <a:pt x="8416" y="4121"/>
                </a:cubicBezTo>
                <a:cubicBezTo>
                  <a:pt x="8719" y="4045"/>
                  <a:pt x="9002" y="3953"/>
                  <a:pt x="9260" y="3844"/>
                </a:cubicBezTo>
                <a:cubicBezTo>
                  <a:pt x="9517" y="3733"/>
                  <a:pt x="9764" y="3600"/>
                  <a:pt x="9998" y="3447"/>
                </a:cubicBezTo>
                <a:lnTo>
                  <a:pt x="9998" y="3748"/>
                </a:lnTo>
                <a:cubicBezTo>
                  <a:pt x="9998" y="4271"/>
                  <a:pt x="9383" y="4734"/>
                  <a:pt x="8436" y="5018"/>
                </a:cubicBezTo>
                <a:close/>
                <a:moveTo>
                  <a:pt x="0" y="4688"/>
                </a:moveTo>
                <a:lnTo>
                  <a:pt x="0" y="4375"/>
                </a:lnTo>
                <a:cubicBezTo>
                  <a:pt x="0" y="3512"/>
                  <a:pt x="1679" y="2813"/>
                  <a:pt x="3749" y="2813"/>
                </a:cubicBezTo>
                <a:cubicBezTo>
                  <a:pt x="5819" y="2813"/>
                  <a:pt x="7499" y="3512"/>
                  <a:pt x="7499" y="4375"/>
                </a:cubicBezTo>
                <a:lnTo>
                  <a:pt x="7499" y="4688"/>
                </a:lnTo>
                <a:cubicBezTo>
                  <a:pt x="7499" y="5551"/>
                  <a:pt x="5819" y="6250"/>
                  <a:pt x="3749" y="6250"/>
                </a:cubicBezTo>
                <a:cubicBezTo>
                  <a:pt x="1679" y="6250"/>
                  <a:pt x="0" y="5551"/>
                  <a:pt x="0" y="4688"/>
                </a:cubicBezTo>
                <a:close/>
                <a:moveTo>
                  <a:pt x="7499" y="6563"/>
                </a:moveTo>
                <a:cubicBezTo>
                  <a:pt x="7499" y="7426"/>
                  <a:pt x="5819" y="8125"/>
                  <a:pt x="3749" y="8125"/>
                </a:cubicBezTo>
                <a:cubicBezTo>
                  <a:pt x="1679" y="8125"/>
                  <a:pt x="0" y="7426"/>
                  <a:pt x="0" y="6563"/>
                </a:cubicBezTo>
                <a:lnTo>
                  <a:pt x="0" y="6262"/>
                </a:lnTo>
                <a:cubicBezTo>
                  <a:pt x="227" y="6420"/>
                  <a:pt x="478" y="6549"/>
                  <a:pt x="738" y="6658"/>
                </a:cubicBezTo>
                <a:cubicBezTo>
                  <a:pt x="1556" y="7000"/>
                  <a:pt x="2623" y="7188"/>
                  <a:pt x="3749" y="7188"/>
                </a:cubicBezTo>
                <a:cubicBezTo>
                  <a:pt x="4876" y="7188"/>
                  <a:pt x="5942" y="6998"/>
                  <a:pt x="6760" y="6658"/>
                </a:cubicBezTo>
                <a:cubicBezTo>
                  <a:pt x="7018" y="6551"/>
                  <a:pt x="7270" y="6420"/>
                  <a:pt x="7499" y="6262"/>
                </a:cubicBezTo>
                <a:lnTo>
                  <a:pt x="7499" y="6563"/>
                </a:lnTo>
                <a:close/>
                <a:moveTo>
                  <a:pt x="7499" y="8137"/>
                </a:moveTo>
                <a:lnTo>
                  <a:pt x="7499" y="8438"/>
                </a:lnTo>
                <a:cubicBezTo>
                  <a:pt x="7499" y="9301"/>
                  <a:pt x="5819" y="10000"/>
                  <a:pt x="3749" y="10000"/>
                </a:cubicBezTo>
                <a:cubicBezTo>
                  <a:pt x="1679" y="10000"/>
                  <a:pt x="0" y="9301"/>
                  <a:pt x="0" y="8438"/>
                </a:cubicBezTo>
                <a:lnTo>
                  <a:pt x="0" y="8137"/>
                </a:lnTo>
                <a:cubicBezTo>
                  <a:pt x="227" y="8295"/>
                  <a:pt x="478" y="8424"/>
                  <a:pt x="738" y="8533"/>
                </a:cubicBezTo>
                <a:cubicBezTo>
                  <a:pt x="1556" y="8875"/>
                  <a:pt x="2623" y="9063"/>
                  <a:pt x="3749" y="9063"/>
                </a:cubicBezTo>
                <a:cubicBezTo>
                  <a:pt x="4876" y="9063"/>
                  <a:pt x="5942" y="8873"/>
                  <a:pt x="6760" y="8533"/>
                </a:cubicBezTo>
                <a:cubicBezTo>
                  <a:pt x="7018" y="8426"/>
                  <a:pt x="7270" y="8295"/>
                  <a:pt x="7499" y="8137"/>
                </a:cubicBezTo>
                <a:close/>
              </a:path>
            </a:pathLst>
          </a:custGeom>
          <a:solidFill>
            <a:srgbClr val="A78BFA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5" name="TextBox 25"/>
          <p:cNvSpPr txBox="1"/>
          <p:nvPr/>
        </p:nvSpPr>
        <p:spPr>
          <a:xfrm>
            <a:off x="1152237" y="4688086"/>
            <a:ext cx="5039399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EDE9F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资本路径</a:t>
            </a:r>
            <a:endParaRPr lang="en-US" sz="1100"/>
          </a:p>
        </p:txBody>
      </p:sp>
      <p:sp>
        <p:nvSpPr>
          <p:cNvPr id="26" name="TextBox 26"/>
          <p:cNvSpPr txBox="1"/>
          <p:nvPr/>
        </p:nvSpPr>
        <p:spPr>
          <a:xfrm>
            <a:off x="1152237" y="4964311"/>
            <a:ext cx="5039399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每个独立子公司可以独立规划上市，也可并入集团整体上市，路径灵活。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457086" y="5501580"/>
            <a:ext cx="5894501" cy="895350"/>
          </a:xfrm>
          <a:prstGeom prst="roundRect">
            <a:avLst>
              <a:gd name="adj" fmla="val 8654"/>
            </a:avLst>
          </a:prstGeom>
          <a:blipFill rotWithShape="1">
            <a:blip r:embed="rId2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8" name="AutoShape 28"/>
          <p:cNvSpPr/>
          <p:nvPr/>
        </p:nvSpPr>
        <p:spPr>
          <a:xfrm>
            <a:off x="618970" y="5663505"/>
            <a:ext cx="380905" cy="381000"/>
          </a:xfrm>
          <a:prstGeom prst="ellipse">
            <a:avLst/>
          </a:prstGeom>
          <a:solidFill>
            <a:srgbClr val="F43F5E">
              <a:alpha val="10196"/>
            </a:srgbClr>
          </a:solidFill>
          <a:ln>
            <a:headEnd type="none"/>
            <a:tailEnd type="none"/>
          </a:ln>
        </p:spPr>
      </p:sp>
      <p:sp>
        <p:nvSpPr>
          <p:cNvPr id="29" name="AutoShape 29"/>
          <p:cNvSpPr/>
          <p:nvPr/>
        </p:nvSpPr>
        <p:spPr>
          <a:xfrm>
            <a:off x="742616" y="5787257"/>
            <a:ext cx="133466" cy="133499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3749" y="714"/>
                </a:moveTo>
                <a:cubicBezTo>
                  <a:pt x="3749" y="319"/>
                  <a:pt x="4028" y="0"/>
                  <a:pt x="4374" y="0"/>
                </a:cubicBezTo>
                <a:lnTo>
                  <a:pt x="5624" y="0"/>
                </a:lnTo>
                <a:cubicBezTo>
                  <a:pt x="5970" y="0"/>
                  <a:pt x="6249" y="319"/>
                  <a:pt x="6249" y="714"/>
                </a:cubicBezTo>
                <a:lnTo>
                  <a:pt x="6249" y="2143"/>
                </a:lnTo>
                <a:cubicBezTo>
                  <a:pt x="6249" y="2538"/>
                  <a:pt x="5970" y="2857"/>
                  <a:pt x="5624" y="2857"/>
                </a:cubicBezTo>
                <a:lnTo>
                  <a:pt x="5468" y="2857"/>
                </a:lnTo>
                <a:lnTo>
                  <a:pt x="5468" y="4286"/>
                </a:lnTo>
                <a:lnTo>
                  <a:pt x="7811" y="4286"/>
                </a:lnTo>
                <a:cubicBezTo>
                  <a:pt x="8588" y="4286"/>
                  <a:pt x="9217" y="5004"/>
                  <a:pt x="9217" y="5893"/>
                </a:cubicBezTo>
                <a:lnTo>
                  <a:pt x="9217" y="7143"/>
                </a:lnTo>
                <a:lnTo>
                  <a:pt x="9373" y="7143"/>
                </a:lnTo>
                <a:cubicBezTo>
                  <a:pt x="9719" y="7143"/>
                  <a:pt x="9998" y="7462"/>
                  <a:pt x="9998" y="7857"/>
                </a:cubicBezTo>
                <a:lnTo>
                  <a:pt x="9998" y="9286"/>
                </a:lnTo>
                <a:cubicBezTo>
                  <a:pt x="9998" y="9681"/>
                  <a:pt x="9719" y="10000"/>
                  <a:pt x="9373" y="10000"/>
                </a:cubicBezTo>
                <a:lnTo>
                  <a:pt x="8123" y="10000"/>
                </a:lnTo>
                <a:cubicBezTo>
                  <a:pt x="7778" y="10000"/>
                  <a:pt x="7499" y="9681"/>
                  <a:pt x="7499" y="9286"/>
                </a:cubicBezTo>
                <a:lnTo>
                  <a:pt x="7499" y="7857"/>
                </a:lnTo>
                <a:cubicBezTo>
                  <a:pt x="7499" y="7462"/>
                  <a:pt x="7778" y="7143"/>
                  <a:pt x="8123" y="7143"/>
                </a:cubicBezTo>
                <a:lnTo>
                  <a:pt x="8280" y="7143"/>
                </a:lnTo>
                <a:lnTo>
                  <a:pt x="8280" y="5893"/>
                </a:lnTo>
                <a:cubicBezTo>
                  <a:pt x="8280" y="5596"/>
                  <a:pt x="8071" y="5357"/>
                  <a:pt x="7811" y="5357"/>
                </a:cubicBezTo>
                <a:lnTo>
                  <a:pt x="5468" y="5357"/>
                </a:lnTo>
                <a:lnTo>
                  <a:pt x="5468" y="7143"/>
                </a:lnTo>
                <a:lnTo>
                  <a:pt x="5624" y="7143"/>
                </a:lnTo>
                <a:cubicBezTo>
                  <a:pt x="5970" y="7143"/>
                  <a:pt x="6249" y="7462"/>
                  <a:pt x="6249" y="7857"/>
                </a:cubicBezTo>
                <a:lnTo>
                  <a:pt x="6249" y="9286"/>
                </a:lnTo>
                <a:cubicBezTo>
                  <a:pt x="6249" y="9681"/>
                  <a:pt x="5970" y="10000"/>
                  <a:pt x="5624" y="10000"/>
                </a:cubicBezTo>
                <a:lnTo>
                  <a:pt x="4374" y="10000"/>
                </a:lnTo>
                <a:cubicBezTo>
                  <a:pt x="4028" y="10000"/>
                  <a:pt x="3749" y="9681"/>
                  <a:pt x="3749" y="9286"/>
                </a:cubicBezTo>
                <a:lnTo>
                  <a:pt x="3749" y="7857"/>
                </a:lnTo>
                <a:cubicBezTo>
                  <a:pt x="3749" y="7462"/>
                  <a:pt x="4028" y="7143"/>
                  <a:pt x="4374" y="7143"/>
                </a:cubicBezTo>
                <a:lnTo>
                  <a:pt x="4530" y="7143"/>
                </a:lnTo>
                <a:lnTo>
                  <a:pt x="4530" y="5357"/>
                </a:lnTo>
                <a:lnTo>
                  <a:pt x="2187" y="5357"/>
                </a:lnTo>
                <a:cubicBezTo>
                  <a:pt x="1927" y="5357"/>
                  <a:pt x="1718" y="5596"/>
                  <a:pt x="1718" y="5893"/>
                </a:cubicBezTo>
                <a:lnTo>
                  <a:pt x="1718" y="7143"/>
                </a:lnTo>
                <a:lnTo>
                  <a:pt x="1875" y="7143"/>
                </a:lnTo>
                <a:cubicBezTo>
                  <a:pt x="2220" y="7143"/>
                  <a:pt x="2500" y="7462"/>
                  <a:pt x="2500" y="7857"/>
                </a:cubicBezTo>
                <a:lnTo>
                  <a:pt x="2500" y="9286"/>
                </a:lnTo>
                <a:cubicBezTo>
                  <a:pt x="2500" y="9681"/>
                  <a:pt x="2220" y="10000"/>
                  <a:pt x="1875" y="10000"/>
                </a:cubicBezTo>
                <a:lnTo>
                  <a:pt x="625" y="10000"/>
                </a:lnTo>
                <a:cubicBezTo>
                  <a:pt x="279" y="10000"/>
                  <a:pt x="0" y="9681"/>
                  <a:pt x="0" y="9286"/>
                </a:cubicBezTo>
                <a:lnTo>
                  <a:pt x="0" y="7857"/>
                </a:lnTo>
                <a:cubicBezTo>
                  <a:pt x="0" y="7462"/>
                  <a:pt x="279" y="7143"/>
                  <a:pt x="625" y="7143"/>
                </a:cubicBezTo>
                <a:lnTo>
                  <a:pt x="781" y="7143"/>
                </a:lnTo>
                <a:lnTo>
                  <a:pt x="781" y="5893"/>
                </a:lnTo>
                <a:cubicBezTo>
                  <a:pt x="781" y="5004"/>
                  <a:pt x="1410" y="4286"/>
                  <a:pt x="2187" y="4286"/>
                </a:cubicBezTo>
                <a:lnTo>
                  <a:pt x="4530" y="4286"/>
                </a:lnTo>
                <a:lnTo>
                  <a:pt x="4530" y="2857"/>
                </a:lnTo>
                <a:lnTo>
                  <a:pt x="4374" y="2857"/>
                </a:lnTo>
                <a:cubicBezTo>
                  <a:pt x="4028" y="2857"/>
                  <a:pt x="3749" y="2538"/>
                  <a:pt x="3749" y="2143"/>
                </a:cubicBezTo>
                <a:lnTo>
                  <a:pt x="3749" y="714"/>
                </a:lnTo>
                <a:close/>
              </a:path>
            </a:pathLst>
          </a:custGeom>
          <a:solidFill>
            <a:srgbClr val="FB7185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0" name="TextBox 30"/>
          <p:cNvSpPr txBox="1"/>
          <p:nvPr/>
        </p:nvSpPr>
        <p:spPr>
          <a:xfrm>
            <a:off x="1152237" y="5701605"/>
            <a:ext cx="5039399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FFE4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母子关系</a:t>
            </a:r>
            <a:endParaRPr lang="en-US" sz="1100"/>
          </a:p>
        </p:txBody>
      </p:sp>
      <p:sp>
        <p:nvSpPr>
          <p:cNvPr id="31" name="TextBox 31"/>
          <p:cNvSpPr txBox="1"/>
          <p:nvPr/>
        </p:nvSpPr>
        <p:spPr>
          <a:xfrm>
            <a:off x="1152237" y="5977830"/>
            <a:ext cx="5332666" cy="335756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无限聚合集团作为母公司控股，参股，根据具体情况具体设定，确保控制力与灵活性</a:t>
            </a:r>
            <a:endParaRPr lang="en-US" sz="1100"/>
          </a:p>
          <a:p>
            <a:pPr algn="l"/>
            <a:r>
              <a:rPr sz="11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平衡。</a:t>
            </a:r>
            <a:endParaRPr sz="1100" b="0" i="0" strike="noStrike">
              <a:solidFill>
                <a:srgbClr val="D1D5DB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2" name="AutoShape 32"/>
          <p:cNvSpPr/>
          <p:nvPr/>
        </p:nvSpPr>
        <p:spPr>
          <a:xfrm>
            <a:off x="6658244" y="1447800"/>
            <a:ext cx="5075556" cy="4953000"/>
          </a:xfrm>
          <a:prstGeom prst="roundRect">
            <a:avLst>
              <a:gd name="adj" fmla="val 426"/>
            </a:avLst>
          </a:prstGeom>
          <a:blipFill rotWithShape="1">
            <a:blip r:embed="rId3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pic>
        <p:nvPicPr>
          <p:cNvPr id="33" name="Picture 33"/>
          <p:cNvPicPr>
            <a:picLocks noChangeAspect="1"/>
          </p:cNvPicPr>
          <p:nvPr/>
        </p:nvPicPr>
        <p:blipFill>
          <a:blip r:embed="rId4">
            <a:alphaModFix amt="100000"/>
          </a:blip>
          <a:srcRect l="15877" r="15877"/>
          <a:stretch>
            <a:fillRect/>
          </a:stretch>
        </p:blipFill>
        <p:spPr>
          <a:xfrm>
            <a:off x="6667768" y="1457325"/>
            <a:ext cx="5054576" cy="49339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AutoShape 34"/>
          <p:cNvSpPr/>
          <p:nvPr/>
        </p:nvSpPr>
        <p:spPr>
          <a:xfrm>
            <a:off x="6667768" y="5629275"/>
            <a:ext cx="5054576" cy="762000"/>
          </a:xfrm>
          <a:prstGeom prst="rect">
            <a:avLst/>
          </a:prstGeom>
          <a:gradFill>
            <a:gsLst>
              <a:gs pos="0">
                <a:srgbClr val="000000">
                  <a:alpha val="90196"/>
                </a:srgbClr>
              </a:gs>
              <a:gs pos="100000">
                <a:srgbClr val="000000">
                  <a:alpha val="0"/>
                </a:srgbClr>
              </a:gs>
            </a:gsLst>
            <a:lin ang="0"/>
          </a:gradFill>
          <a:ln>
            <a:headEnd type="none"/>
            <a:tailEnd type="none"/>
          </a:ln>
        </p:spPr>
      </p:sp>
      <p:sp>
        <p:nvSpPr>
          <p:cNvPr id="35" name="AutoShape 35"/>
          <p:cNvSpPr/>
          <p:nvPr/>
        </p:nvSpPr>
        <p:spPr>
          <a:xfrm>
            <a:off x="6820130" y="6103342"/>
            <a:ext cx="88977" cy="118666"/>
          </a:xfrm>
          <a:custGeom>
            <a:avLst/>
            <a:gdLst/>
            <a:ahLst/>
            <a:cxnLst/>
            <a:rect l="l" t="t" r="r" b="b"/>
            <a:pathLst>
              <a:path w="7498" h="10000">
                <a:moveTo>
                  <a:pt x="2" y="3732"/>
                </a:moveTo>
                <a:cubicBezTo>
                  <a:pt x="2" y="1670"/>
                  <a:pt x="1681" y="0"/>
                  <a:pt x="3750" y="0"/>
                </a:cubicBezTo>
                <a:cubicBezTo>
                  <a:pt x="5819" y="0"/>
                  <a:pt x="7498" y="1670"/>
                  <a:pt x="7498" y="3732"/>
                </a:cubicBezTo>
                <a:cubicBezTo>
                  <a:pt x="7498" y="6092"/>
                  <a:pt x="5152" y="8922"/>
                  <a:pt x="4172" y="10000"/>
                </a:cubicBezTo>
                <a:cubicBezTo>
                  <a:pt x="3941" y="10253"/>
                  <a:pt x="3557" y="10253"/>
                  <a:pt x="3326" y="10000"/>
                </a:cubicBezTo>
                <a:cubicBezTo>
                  <a:pt x="2346" y="8922"/>
                  <a:pt x="0" y="6092"/>
                  <a:pt x="0" y="3732"/>
                </a:cubicBezTo>
                <a:close/>
                <a:moveTo>
                  <a:pt x="3750" y="5065"/>
                </a:moveTo>
                <a:cubicBezTo>
                  <a:pt x="4440" y="5065"/>
                  <a:pt x="4999" y="4498"/>
                  <a:pt x="4999" y="3799"/>
                </a:cubicBezTo>
                <a:cubicBezTo>
                  <a:pt x="4999" y="3100"/>
                  <a:pt x="4440" y="2533"/>
                  <a:pt x="3750" y="2533"/>
                </a:cubicBezTo>
                <a:cubicBezTo>
                  <a:pt x="3060" y="2533"/>
                  <a:pt x="2501" y="3100"/>
                  <a:pt x="2501" y="3799"/>
                </a:cubicBezTo>
                <a:cubicBezTo>
                  <a:pt x="2501" y="4498"/>
                  <a:pt x="3060" y="5065"/>
                  <a:pt x="3750" y="5065"/>
                </a:cubicBezTo>
                <a:close/>
              </a:path>
            </a:pathLst>
          </a:custGeom>
          <a:solidFill>
            <a:srgbClr val="F59E0B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6" name="TextBox 36"/>
          <p:cNvSpPr txBox="1"/>
          <p:nvPr/>
        </p:nvSpPr>
        <p:spPr>
          <a:xfrm>
            <a:off x="6985287" y="6096000"/>
            <a:ext cx="4584695" cy="1333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9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高端联合办公空间 · 现代化商务环境</a:t>
            </a:r>
            <a:endParaRPr lang="en-US" sz="11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>
              <a:alpha val="100000"/>
            </a:srgbClr>
          </a:solidFill>
          <a:ln>
            <a:headEnd type="none"/>
            <a:tailEnd type="none"/>
          </a:ln>
        </p:spPr>
      </p:sp>
      <p:pic>
        <p:nvPicPr>
          <p:cNvPr id="3" name="Picture 3"/>
          <p:cNvPicPr>
            <a:picLocks noChangeAspect="1"/>
          </p:cNvPicPr>
          <p:nvPr/>
        </p:nvPicPr>
        <p:blipFill>
          <a:blip r:embed="rId1">
            <a:alphaModFix amt="100000"/>
          </a:blip>
          <a:srcRect l="427" r="427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4" name="AutoShape 4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F172A">
              <a:alpha val="85098"/>
            </a:srgbClr>
          </a:solidFill>
          <a:ln>
            <a:headEnd type="none"/>
            <a:tailEnd type="none"/>
          </a:ln>
        </p:spPr>
      </p:sp>
      <p:sp>
        <p:nvSpPr>
          <p:cNvPr id="5" name="AutoShape 5"/>
          <p:cNvSpPr/>
          <p:nvPr/>
        </p:nvSpPr>
        <p:spPr>
          <a:xfrm>
            <a:off x="0" y="0"/>
            <a:ext cx="12188952" cy="1219200"/>
          </a:xfrm>
          <a:prstGeom prst="rect">
            <a:avLst/>
          </a:prstGeom>
          <a:gradFill>
            <a:gsLst>
              <a:gs pos="0">
                <a:srgbClr val="0F172A">
                  <a:alpha val="100000"/>
                </a:srgbClr>
              </a:gs>
              <a:gs pos="100000">
                <a:srgbClr val="0F172A">
                  <a:alpha val="0"/>
                </a:srgbClr>
              </a:gs>
            </a:gsLst>
            <a:lin ang="5400000"/>
          </a:gradFill>
          <a:ln>
            <a:headEnd type="none"/>
            <a:tailEnd type="none"/>
          </a:ln>
        </p:spPr>
      </p:sp>
      <p:sp>
        <p:nvSpPr>
          <p:cNvPr id="6" name="AutoShape 6"/>
          <p:cNvSpPr/>
          <p:nvPr/>
        </p:nvSpPr>
        <p:spPr>
          <a:xfrm>
            <a:off x="0" y="5638800"/>
            <a:ext cx="12188952" cy="1219200"/>
          </a:xfrm>
          <a:prstGeom prst="rect">
            <a:avLst/>
          </a:prstGeom>
          <a:gradFill>
            <a:gsLst>
              <a:gs pos="0">
                <a:srgbClr val="0F172A">
                  <a:alpha val="100000"/>
                </a:srgbClr>
              </a:gs>
              <a:gs pos="100000">
                <a:srgbClr val="0F172A">
                  <a:alpha val="0"/>
                </a:srgbClr>
              </a:gs>
            </a:gsLst>
            <a:lin ang="0"/>
          </a:gradFill>
          <a:ln>
            <a:headEnd type="none"/>
            <a:tailEnd type="none"/>
          </a:ln>
        </p:spPr>
      </p:sp>
      <p:sp>
        <p:nvSpPr>
          <p:cNvPr id="7" name="AutoShape 7"/>
          <p:cNvSpPr/>
          <p:nvPr/>
        </p:nvSpPr>
        <p:spPr>
          <a:xfrm>
            <a:off x="457086" y="457200"/>
            <a:ext cx="38090" cy="304800"/>
          </a:xfrm>
          <a:prstGeom prst="roundRect">
            <a:avLst>
              <a:gd name="adj" fmla="val 50000"/>
            </a:avLst>
          </a:prstGeom>
          <a:solidFill>
            <a:srgbClr val="F59E0B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8" name="TextBox 8"/>
          <p:cNvSpPr txBox="1"/>
          <p:nvPr/>
        </p:nvSpPr>
        <p:spPr>
          <a:xfrm>
            <a:off x="647537" y="514350"/>
            <a:ext cx="1528232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F59E0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Core Values</a:t>
            </a:r>
            <a:endParaRPr lang="en-US" sz="1100"/>
          </a:p>
        </p:txBody>
      </p:sp>
      <p:sp>
        <p:nvSpPr>
          <p:cNvPr id="9" name="TextBox 9"/>
          <p:cNvSpPr txBox="1"/>
          <p:nvPr/>
        </p:nvSpPr>
        <p:spPr>
          <a:xfrm>
            <a:off x="457086" y="828675"/>
            <a:ext cx="11274781" cy="3905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2700" b="1" i="0" strike="noStrike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文化价值观：</a:t>
            </a:r>
            <a:r>
              <a:rPr sz="2700" b="1" i="0" strike="noStrike">
                <a:solidFill>
                  <a:srgbClr val="FBBF24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聚合资本 · 赋能优秀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457086" y="1333500"/>
            <a:ext cx="9522" cy="266700"/>
          </a:xfrm>
          <a:prstGeom prst="line">
            <a:avLst/>
          </a:prstGeom>
          <a:ln w="19050">
            <a:solidFill>
              <a:srgbClr val="F59E0B">
                <a:alpha val="30196"/>
              </a:srgbClr>
            </a:solidFill>
            <a:prstDash val="solid"/>
            <a:headEnd type="none"/>
            <a:tailEnd type="none"/>
          </a:ln>
        </p:spPr>
      </p:sp>
      <p:sp>
        <p:nvSpPr>
          <p:cNvPr id="11" name="TextBox 11"/>
          <p:cNvSpPr txBox="1"/>
          <p:nvPr/>
        </p:nvSpPr>
        <p:spPr>
          <a:xfrm>
            <a:off x="628493" y="1362075"/>
            <a:ext cx="11103374" cy="2095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500" b="0" i="0" strike="noStrike">
                <a:solidFill>
                  <a:srgbClr val="9CA3A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精神内核 · 行为准则 · 全球共识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457086" y="1905000"/>
            <a:ext cx="4561335" cy="1943100"/>
          </a:xfrm>
          <a:prstGeom prst="roundRect">
            <a:avLst>
              <a:gd name="adj" fmla="val 2768"/>
            </a:avLst>
          </a:prstGeom>
          <a:blipFill rotWithShape="1">
            <a:blip r:embed="rId2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3" name="AutoShape 13"/>
          <p:cNvSpPr/>
          <p:nvPr/>
        </p:nvSpPr>
        <p:spPr>
          <a:xfrm>
            <a:off x="4415222" y="2130400"/>
            <a:ext cx="444439" cy="444550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2228" y="215"/>
                </a:moveTo>
                <a:cubicBezTo>
                  <a:pt x="2317" y="81"/>
                  <a:pt x="2461" y="0"/>
                  <a:pt x="2612" y="0"/>
                </a:cubicBezTo>
                <a:lnTo>
                  <a:pt x="7386" y="0"/>
                </a:lnTo>
                <a:cubicBezTo>
                  <a:pt x="7537" y="0"/>
                  <a:pt x="7681" y="79"/>
                  <a:pt x="7770" y="215"/>
                </a:cubicBezTo>
                <a:lnTo>
                  <a:pt x="9998" y="3547"/>
                </a:lnTo>
                <a:cubicBezTo>
                  <a:pt x="10133" y="3749"/>
                  <a:pt x="10119" y="4028"/>
                  <a:pt x="9968" y="4214"/>
                </a:cubicBezTo>
                <a:lnTo>
                  <a:pt x="5353" y="9827"/>
                </a:lnTo>
                <a:cubicBezTo>
                  <a:pt x="5264" y="9936"/>
                  <a:pt x="5134" y="10000"/>
                  <a:pt x="4999" y="10000"/>
                </a:cubicBezTo>
                <a:cubicBezTo>
                  <a:pt x="4864" y="10000"/>
                  <a:pt x="4735" y="9937"/>
                  <a:pt x="4645" y="9827"/>
                </a:cubicBezTo>
                <a:lnTo>
                  <a:pt x="30" y="4214"/>
                </a:lnTo>
                <a:cubicBezTo>
                  <a:pt x="-123" y="4028"/>
                  <a:pt x="-135" y="3749"/>
                  <a:pt x="0" y="3547"/>
                </a:cubicBezTo>
                <a:lnTo>
                  <a:pt x="2228" y="215"/>
                </a:lnTo>
                <a:close/>
                <a:moveTo>
                  <a:pt x="2994" y="1087"/>
                </a:moveTo>
                <a:cubicBezTo>
                  <a:pt x="2928" y="1142"/>
                  <a:pt x="2910" y="1241"/>
                  <a:pt x="2952" y="1318"/>
                </a:cubicBezTo>
                <a:lnTo>
                  <a:pt x="4094" y="3416"/>
                </a:lnTo>
                <a:lnTo>
                  <a:pt x="1166" y="3683"/>
                </a:lnTo>
                <a:cubicBezTo>
                  <a:pt x="1084" y="3690"/>
                  <a:pt x="1020" y="3767"/>
                  <a:pt x="1020" y="3859"/>
                </a:cubicBezTo>
                <a:cubicBezTo>
                  <a:pt x="1020" y="3950"/>
                  <a:pt x="1083" y="4026"/>
                  <a:pt x="1166" y="4034"/>
                </a:cubicBezTo>
                <a:lnTo>
                  <a:pt x="4985" y="4385"/>
                </a:lnTo>
                <a:cubicBezTo>
                  <a:pt x="4993" y="4385"/>
                  <a:pt x="5003" y="4385"/>
                  <a:pt x="5011" y="4385"/>
                </a:cubicBezTo>
                <a:lnTo>
                  <a:pt x="8830" y="4034"/>
                </a:lnTo>
                <a:cubicBezTo>
                  <a:pt x="8912" y="4028"/>
                  <a:pt x="8976" y="3951"/>
                  <a:pt x="8976" y="3859"/>
                </a:cubicBezTo>
                <a:cubicBezTo>
                  <a:pt x="8976" y="3768"/>
                  <a:pt x="8913" y="3692"/>
                  <a:pt x="8830" y="3683"/>
                </a:cubicBezTo>
                <a:lnTo>
                  <a:pt x="5902" y="3414"/>
                </a:lnTo>
                <a:lnTo>
                  <a:pt x="7044" y="1318"/>
                </a:lnTo>
                <a:cubicBezTo>
                  <a:pt x="7086" y="1241"/>
                  <a:pt x="7068" y="1140"/>
                  <a:pt x="7002" y="1087"/>
                </a:cubicBezTo>
                <a:cubicBezTo>
                  <a:pt x="6937" y="1034"/>
                  <a:pt x="6845" y="1043"/>
                  <a:pt x="6789" y="1109"/>
                </a:cubicBezTo>
                <a:lnTo>
                  <a:pt x="4999" y="3249"/>
                </a:lnTo>
                <a:lnTo>
                  <a:pt x="3207" y="1109"/>
                </a:lnTo>
                <a:cubicBezTo>
                  <a:pt x="3151" y="1044"/>
                  <a:pt x="3059" y="1035"/>
                  <a:pt x="2994" y="1087"/>
                </a:cubicBezTo>
                <a:close/>
              </a:path>
            </a:pathLst>
          </a:custGeom>
          <a:solidFill>
            <a:srgbClr val="F59E0B">
              <a:alpha val="10196"/>
            </a:srgbClr>
          </a:solidFill>
          <a:ln>
            <a:headEnd type="none"/>
            <a:tailEnd type="none"/>
          </a:ln>
        </p:spPr>
      </p:sp>
      <p:sp>
        <p:nvSpPr>
          <p:cNvPr id="14" name="AutoShape 14"/>
          <p:cNvSpPr/>
          <p:nvPr/>
        </p:nvSpPr>
        <p:spPr>
          <a:xfrm>
            <a:off x="695151" y="2143125"/>
            <a:ext cx="380905" cy="381000"/>
          </a:xfrm>
          <a:prstGeom prst="ellipse">
            <a:avLst/>
          </a:prstGeom>
          <a:blipFill rotWithShape="1">
            <a:blip r:embed="rId3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5" name="AutoShape 15"/>
          <p:cNvSpPr/>
          <p:nvPr/>
        </p:nvSpPr>
        <p:spPr>
          <a:xfrm>
            <a:off x="818797" y="2274292"/>
            <a:ext cx="133466" cy="118666"/>
          </a:xfrm>
          <a:custGeom>
            <a:avLst/>
            <a:gdLst/>
            <a:ahLst/>
            <a:cxnLst/>
            <a:rect l="l" t="t" r="r" b="b"/>
            <a:pathLst>
              <a:path w="11247" h="10000">
                <a:moveTo>
                  <a:pt x="6065" y="250"/>
                </a:moveTo>
                <a:cubicBezTo>
                  <a:pt x="5981" y="98"/>
                  <a:pt x="5810" y="0"/>
                  <a:pt x="5626" y="0"/>
                </a:cubicBezTo>
                <a:cubicBezTo>
                  <a:pt x="5440" y="0"/>
                  <a:pt x="5270" y="97"/>
                  <a:pt x="5186" y="250"/>
                </a:cubicBezTo>
                <a:lnTo>
                  <a:pt x="3675" y="3008"/>
                </a:lnTo>
                <a:lnTo>
                  <a:pt x="392" y="3493"/>
                </a:lnTo>
                <a:cubicBezTo>
                  <a:pt x="209" y="3520"/>
                  <a:pt x="57" y="3641"/>
                  <a:pt x="0" y="3805"/>
                </a:cubicBezTo>
                <a:cubicBezTo>
                  <a:pt x="-57" y="3969"/>
                  <a:pt x="-11" y="4149"/>
                  <a:pt x="119" y="4272"/>
                </a:cubicBezTo>
                <a:lnTo>
                  <a:pt x="2468" y="6461"/>
                </a:lnTo>
                <a:lnTo>
                  <a:pt x="1950" y="9518"/>
                </a:lnTo>
                <a:cubicBezTo>
                  <a:pt x="1922" y="9688"/>
                  <a:pt x="1998" y="9860"/>
                  <a:pt x="2148" y="9962"/>
                </a:cubicBezTo>
                <a:cubicBezTo>
                  <a:pt x="2297" y="10063"/>
                  <a:pt x="2496" y="10078"/>
                  <a:pt x="2661" y="10000"/>
                </a:cubicBezTo>
                <a:lnTo>
                  <a:pt x="5626" y="8597"/>
                </a:lnTo>
                <a:lnTo>
                  <a:pt x="8588" y="10000"/>
                </a:lnTo>
                <a:cubicBezTo>
                  <a:pt x="8752" y="10078"/>
                  <a:pt x="8952" y="10063"/>
                  <a:pt x="9101" y="9962"/>
                </a:cubicBezTo>
                <a:cubicBezTo>
                  <a:pt x="9252" y="9860"/>
                  <a:pt x="9328" y="9689"/>
                  <a:pt x="9299" y="9518"/>
                </a:cubicBezTo>
                <a:lnTo>
                  <a:pt x="8779" y="6461"/>
                </a:lnTo>
                <a:lnTo>
                  <a:pt x="11128" y="4272"/>
                </a:lnTo>
                <a:cubicBezTo>
                  <a:pt x="11259" y="4149"/>
                  <a:pt x="11304" y="3969"/>
                  <a:pt x="11247" y="3805"/>
                </a:cubicBezTo>
                <a:cubicBezTo>
                  <a:pt x="11190" y="3641"/>
                  <a:pt x="11038" y="3520"/>
                  <a:pt x="10855" y="3493"/>
                </a:cubicBezTo>
                <a:lnTo>
                  <a:pt x="7574" y="3008"/>
                </a:lnTo>
                <a:lnTo>
                  <a:pt x="6065" y="250"/>
                </a:lnTo>
                <a:close/>
              </a:path>
            </a:pathLst>
          </a:custGeom>
          <a:solidFill>
            <a:srgbClr val="FBBF24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6" name="TextBox 16"/>
          <p:cNvSpPr txBox="1"/>
          <p:nvPr/>
        </p:nvSpPr>
        <p:spPr>
          <a:xfrm>
            <a:off x="1190328" y="2200275"/>
            <a:ext cx="1009397" cy="2571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800" b="1" i="0" strike="noStrike">
                <a:solidFill>
                  <a:srgbClr val="FBBF24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核心文化</a:t>
            </a:r>
            <a:endParaRPr lang="en-US" sz="1100"/>
          </a:p>
        </p:txBody>
      </p:sp>
      <p:sp>
        <p:nvSpPr>
          <p:cNvPr id="17" name="TextBox 17"/>
          <p:cNvSpPr txBox="1"/>
          <p:nvPr/>
        </p:nvSpPr>
        <p:spPr>
          <a:xfrm>
            <a:off x="695151" y="3042048"/>
            <a:ext cx="4088328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ctr" anchorCtr="0"/>
          <a:lstStyle/>
          <a:p>
            <a:pPr algn="l">
              <a:defRPr/>
            </a:pPr>
            <a:r>
              <a:rPr lang="en-US" sz="1400" b="0" i="0" strike="noStrike">
                <a:solidFill>
                  <a:srgbClr val="E5E7E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聚合资本，赋能优秀，服务世界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457086" y="4076700"/>
            <a:ext cx="4561335" cy="1943100"/>
          </a:xfrm>
          <a:prstGeom prst="roundRect">
            <a:avLst>
              <a:gd name="adj" fmla="val 2768"/>
            </a:avLst>
          </a:prstGeom>
          <a:blipFill rotWithShape="1">
            <a:blip r:embed="rId2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9" name="AutoShape 19"/>
          <p:cNvSpPr/>
          <p:nvPr/>
        </p:nvSpPr>
        <p:spPr>
          <a:xfrm>
            <a:off x="4415222" y="4346555"/>
            <a:ext cx="444439" cy="355639"/>
          </a:xfrm>
          <a:custGeom>
            <a:avLst/>
            <a:gdLst/>
            <a:ahLst/>
            <a:cxnLst/>
            <a:rect l="l" t="t" r="r" b="b"/>
            <a:pathLst>
              <a:path w="12497" h="10000">
                <a:moveTo>
                  <a:pt x="0" y="5000"/>
                </a:moveTo>
                <a:cubicBezTo>
                  <a:pt x="0" y="2238"/>
                  <a:pt x="1398" y="0"/>
                  <a:pt x="3124" y="0"/>
                </a:cubicBezTo>
                <a:cubicBezTo>
                  <a:pt x="4108" y="0"/>
                  <a:pt x="5034" y="741"/>
                  <a:pt x="5624" y="2000"/>
                </a:cubicBezTo>
                <a:lnTo>
                  <a:pt x="6249" y="3334"/>
                </a:lnTo>
                <a:lnTo>
                  <a:pt x="6873" y="2000"/>
                </a:lnTo>
                <a:cubicBezTo>
                  <a:pt x="7463" y="741"/>
                  <a:pt x="8389" y="0"/>
                  <a:pt x="9373" y="0"/>
                </a:cubicBezTo>
                <a:cubicBezTo>
                  <a:pt x="11099" y="0"/>
                  <a:pt x="12497" y="2238"/>
                  <a:pt x="12497" y="5000"/>
                </a:cubicBezTo>
                <a:cubicBezTo>
                  <a:pt x="12497" y="7760"/>
                  <a:pt x="11097" y="10000"/>
                  <a:pt x="9373" y="10000"/>
                </a:cubicBezTo>
                <a:cubicBezTo>
                  <a:pt x="8389" y="10000"/>
                  <a:pt x="7463" y="9259"/>
                  <a:pt x="6873" y="8000"/>
                </a:cubicBezTo>
                <a:lnTo>
                  <a:pt x="6249" y="6666"/>
                </a:lnTo>
                <a:lnTo>
                  <a:pt x="5624" y="8000"/>
                </a:lnTo>
                <a:cubicBezTo>
                  <a:pt x="5034" y="9259"/>
                  <a:pt x="4108" y="10000"/>
                  <a:pt x="3124" y="10000"/>
                </a:cubicBezTo>
                <a:cubicBezTo>
                  <a:pt x="1398" y="10000"/>
                  <a:pt x="0" y="7762"/>
                  <a:pt x="0" y="5000"/>
                </a:cubicBezTo>
                <a:close/>
                <a:moveTo>
                  <a:pt x="5467" y="5000"/>
                </a:moveTo>
                <a:lnTo>
                  <a:pt x="4624" y="3200"/>
                </a:lnTo>
                <a:cubicBezTo>
                  <a:pt x="4270" y="2444"/>
                  <a:pt x="3714" y="2000"/>
                  <a:pt x="3124" y="2000"/>
                </a:cubicBezTo>
                <a:cubicBezTo>
                  <a:pt x="2089" y="2000"/>
                  <a:pt x="1250" y="3344"/>
                  <a:pt x="1250" y="5000"/>
                </a:cubicBezTo>
                <a:cubicBezTo>
                  <a:pt x="1250" y="6656"/>
                  <a:pt x="2090" y="8000"/>
                  <a:pt x="3124" y="8000"/>
                </a:cubicBezTo>
                <a:cubicBezTo>
                  <a:pt x="3714" y="8000"/>
                  <a:pt x="4270" y="7556"/>
                  <a:pt x="4624" y="6800"/>
                </a:cubicBezTo>
                <a:lnTo>
                  <a:pt x="5467" y="5000"/>
                </a:lnTo>
                <a:close/>
                <a:moveTo>
                  <a:pt x="7030" y="5000"/>
                </a:moveTo>
                <a:lnTo>
                  <a:pt x="7873" y="6800"/>
                </a:lnTo>
                <a:cubicBezTo>
                  <a:pt x="8227" y="7556"/>
                  <a:pt x="8783" y="8000"/>
                  <a:pt x="9373" y="8000"/>
                </a:cubicBezTo>
                <a:cubicBezTo>
                  <a:pt x="10408" y="8000"/>
                  <a:pt x="11247" y="6656"/>
                  <a:pt x="11247" y="5000"/>
                </a:cubicBezTo>
                <a:cubicBezTo>
                  <a:pt x="11247" y="3344"/>
                  <a:pt x="10407" y="2000"/>
                  <a:pt x="9373" y="2000"/>
                </a:cubicBezTo>
                <a:cubicBezTo>
                  <a:pt x="8783" y="2000"/>
                  <a:pt x="8227" y="2444"/>
                  <a:pt x="7873" y="3200"/>
                </a:cubicBezTo>
                <a:lnTo>
                  <a:pt x="7030" y="5000"/>
                </a:lnTo>
                <a:close/>
              </a:path>
            </a:pathLst>
          </a:custGeom>
          <a:solidFill>
            <a:srgbClr val="F59E0B">
              <a:alpha val="10196"/>
            </a:srgbClr>
          </a:solidFill>
          <a:ln>
            <a:headEnd type="none"/>
            <a:tailEnd type="none"/>
          </a:ln>
        </p:spPr>
      </p:sp>
      <p:sp>
        <p:nvSpPr>
          <p:cNvPr id="20" name="AutoShape 20"/>
          <p:cNvSpPr/>
          <p:nvPr/>
        </p:nvSpPr>
        <p:spPr>
          <a:xfrm>
            <a:off x="695151" y="4314825"/>
            <a:ext cx="380905" cy="381000"/>
          </a:xfrm>
          <a:prstGeom prst="ellipse">
            <a:avLst/>
          </a:prstGeom>
          <a:blipFill rotWithShape="1">
            <a:blip r:embed="rId3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1" name="AutoShape 21"/>
          <p:cNvSpPr/>
          <p:nvPr/>
        </p:nvSpPr>
        <p:spPr>
          <a:xfrm>
            <a:off x="818797" y="4438575"/>
            <a:ext cx="133466" cy="133499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2258" y="1094"/>
                </a:moveTo>
                <a:cubicBezTo>
                  <a:pt x="2258" y="490"/>
                  <a:pt x="2764" y="0"/>
                  <a:pt x="3386" y="0"/>
                </a:cubicBezTo>
                <a:lnTo>
                  <a:pt x="3870" y="0"/>
                </a:lnTo>
                <a:cubicBezTo>
                  <a:pt x="4227" y="0"/>
                  <a:pt x="4515" y="279"/>
                  <a:pt x="4515" y="625"/>
                </a:cubicBezTo>
                <a:lnTo>
                  <a:pt x="4515" y="9375"/>
                </a:lnTo>
                <a:cubicBezTo>
                  <a:pt x="4515" y="9721"/>
                  <a:pt x="4227" y="10000"/>
                  <a:pt x="3870" y="10000"/>
                </a:cubicBezTo>
                <a:lnTo>
                  <a:pt x="3225" y="10000"/>
                </a:lnTo>
                <a:cubicBezTo>
                  <a:pt x="2624" y="10000"/>
                  <a:pt x="2119" y="9602"/>
                  <a:pt x="1975" y="9063"/>
                </a:cubicBezTo>
                <a:cubicBezTo>
                  <a:pt x="1961" y="9063"/>
                  <a:pt x="1949" y="9063"/>
                  <a:pt x="1935" y="9063"/>
                </a:cubicBezTo>
                <a:cubicBezTo>
                  <a:pt x="1044" y="9063"/>
                  <a:pt x="323" y="8363"/>
                  <a:pt x="323" y="7500"/>
                </a:cubicBezTo>
                <a:cubicBezTo>
                  <a:pt x="323" y="7148"/>
                  <a:pt x="443" y="6824"/>
                  <a:pt x="645" y="6563"/>
                </a:cubicBezTo>
                <a:cubicBezTo>
                  <a:pt x="254" y="6277"/>
                  <a:pt x="0" y="5824"/>
                  <a:pt x="0" y="5313"/>
                </a:cubicBezTo>
                <a:cubicBezTo>
                  <a:pt x="0" y="4709"/>
                  <a:pt x="355" y="4184"/>
                  <a:pt x="871" y="3924"/>
                </a:cubicBezTo>
                <a:cubicBezTo>
                  <a:pt x="728" y="3689"/>
                  <a:pt x="645" y="3416"/>
                  <a:pt x="645" y="3125"/>
                </a:cubicBezTo>
                <a:cubicBezTo>
                  <a:pt x="645" y="2262"/>
                  <a:pt x="1367" y="1563"/>
                  <a:pt x="2258" y="1563"/>
                </a:cubicBezTo>
                <a:lnTo>
                  <a:pt x="2258" y="1094"/>
                </a:lnTo>
                <a:close/>
                <a:moveTo>
                  <a:pt x="7740" y="1094"/>
                </a:moveTo>
                <a:lnTo>
                  <a:pt x="7740" y="1563"/>
                </a:lnTo>
                <a:cubicBezTo>
                  <a:pt x="8631" y="1563"/>
                  <a:pt x="9353" y="2262"/>
                  <a:pt x="9353" y="3125"/>
                </a:cubicBezTo>
                <a:cubicBezTo>
                  <a:pt x="9353" y="3418"/>
                  <a:pt x="9270" y="3691"/>
                  <a:pt x="9127" y="3924"/>
                </a:cubicBezTo>
                <a:cubicBezTo>
                  <a:pt x="9645" y="4184"/>
                  <a:pt x="9998" y="4707"/>
                  <a:pt x="9998" y="5313"/>
                </a:cubicBezTo>
                <a:cubicBezTo>
                  <a:pt x="9998" y="5824"/>
                  <a:pt x="9744" y="6277"/>
                  <a:pt x="9353" y="6563"/>
                </a:cubicBezTo>
                <a:cubicBezTo>
                  <a:pt x="9555" y="6824"/>
                  <a:pt x="9675" y="7148"/>
                  <a:pt x="9675" y="7500"/>
                </a:cubicBezTo>
                <a:cubicBezTo>
                  <a:pt x="9675" y="8363"/>
                  <a:pt x="8954" y="9063"/>
                  <a:pt x="8063" y="9063"/>
                </a:cubicBezTo>
                <a:cubicBezTo>
                  <a:pt x="8049" y="9063"/>
                  <a:pt x="8037" y="9063"/>
                  <a:pt x="8023" y="9063"/>
                </a:cubicBezTo>
                <a:cubicBezTo>
                  <a:pt x="7879" y="9602"/>
                  <a:pt x="7374" y="10000"/>
                  <a:pt x="6773" y="10000"/>
                </a:cubicBezTo>
                <a:lnTo>
                  <a:pt x="6128" y="10000"/>
                </a:lnTo>
                <a:cubicBezTo>
                  <a:pt x="5771" y="10000"/>
                  <a:pt x="5483" y="9721"/>
                  <a:pt x="5483" y="9375"/>
                </a:cubicBezTo>
                <a:lnTo>
                  <a:pt x="5483" y="625"/>
                </a:lnTo>
                <a:cubicBezTo>
                  <a:pt x="5483" y="279"/>
                  <a:pt x="5771" y="0"/>
                  <a:pt x="6128" y="0"/>
                </a:cubicBezTo>
                <a:lnTo>
                  <a:pt x="6612" y="0"/>
                </a:lnTo>
                <a:cubicBezTo>
                  <a:pt x="7234" y="0"/>
                  <a:pt x="7740" y="490"/>
                  <a:pt x="7740" y="1094"/>
                </a:cubicBezTo>
                <a:close/>
              </a:path>
            </a:pathLst>
          </a:custGeom>
          <a:solidFill>
            <a:srgbClr val="FBBF24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2" name="TextBox 22"/>
          <p:cNvSpPr txBox="1"/>
          <p:nvPr/>
        </p:nvSpPr>
        <p:spPr>
          <a:xfrm>
            <a:off x="1190328" y="4371975"/>
            <a:ext cx="1009397" cy="2571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800" b="1" i="0" strike="noStrike">
                <a:solidFill>
                  <a:srgbClr val="FBBF24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哲学内核</a:t>
            </a:r>
            <a:endParaRPr lang="en-US" sz="1100"/>
          </a:p>
        </p:txBody>
      </p:sp>
      <p:sp>
        <p:nvSpPr>
          <p:cNvPr id="23" name="TextBox 23"/>
          <p:cNvSpPr txBox="1"/>
          <p:nvPr/>
        </p:nvSpPr>
        <p:spPr>
          <a:xfrm>
            <a:off x="695151" y="4886325"/>
            <a:ext cx="4285178" cy="4095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我们不是在建造一个更大的平台，而是在</a:t>
            </a:r>
            <a:r>
              <a:rPr sz="1200" b="0" i="0" strike="noStrike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拆除所有围墙</a:t>
            </a:r>
            <a:r>
              <a:rPr sz="12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，让</a:t>
            </a:r>
            <a:endParaRPr lang="en-US" sz="1100"/>
          </a:p>
          <a:p>
            <a:pPr algn="l"/>
            <a:r>
              <a:rPr sz="12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人才与资本自由流动。</a:t>
            </a:r>
            <a:endParaRPr sz="1200" b="0" i="0" strike="noStrike">
              <a:solidFill>
                <a:srgbClr val="D1D5DB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AutoShape 24"/>
          <p:cNvSpPr/>
          <p:nvPr/>
        </p:nvSpPr>
        <p:spPr>
          <a:xfrm>
            <a:off x="5250087" y="1905000"/>
            <a:ext cx="6484903" cy="1266825"/>
          </a:xfrm>
          <a:prstGeom prst="roundRect">
            <a:avLst>
              <a:gd name="adj" fmla="val 6496"/>
            </a:avLst>
          </a:prstGeom>
          <a:blipFill rotWithShape="1">
            <a:blip r:embed="rId4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5" name="AutoShape 25"/>
          <p:cNvSpPr/>
          <p:nvPr/>
        </p:nvSpPr>
        <p:spPr>
          <a:xfrm>
            <a:off x="5478630" y="2206600"/>
            <a:ext cx="177805" cy="177850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2500" y="1875"/>
                </a:moveTo>
                <a:lnTo>
                  <a:pt x="2500" y="1563"/>
                </a:lnTo>
                <a:cubicBezTo>
                  <a:pt x="2500" y="699"/>
                  <a:pt x="4179" y="0"/>
                  <a:pt x="6249" y="0"/>
                </a:cubicBezTo>
                <a:cubicBezTo>
                  <a:pt x="8319" y="0"/>
                  <a:pt x="9998" y="699"/>
                  <a:pt x="9998" y="1563"/>
                </a:cubicBezTo>
                <a:lnTo>
                  <a:pt x="9998" y="1875"/>
                </a:lnTo>
                <a:cubicBezTo>
                  <a:pt x="9998" y="2473"/>
                  <a:pt x="9192" y="2992"/>
                  <a:pt x="8006" y="3256"/>
                </a:cubicBezTo>
                <a:cubicBezTo>
                  <a:pt x="7959" y="3201"/>
                  <a:pt x="7911" y="3148"/>
                  <a:pt x="7862" y="3100"/>
                </a:cubicBezTo>
                <a:cubicBezTo>
                  <a:pt x="7559" y="2801"/>
                  <a:pt x="7168" y="2574"/>
                  <a:pt x="6760" y="2406"/>
                </a:cubicBezTo>
                <a:cubicBezTo>
                  <a:pt x="5942" y="2064"/>
                  <a:pt x="4876" y="1877"/>
                  <a:pt x="3749" y="1877"/>
                </a:cubicBezTo>
                <a:cubicBezTo>
                  <a:pt x="3322" y="1877"/>
                  <a:pt x="2904" y="1904"/>
                  <a:pt x="2503" y="1957"/>
                </a:cubicBezTo>
                <a:cubicBezTo>
                  <a:pt x="2500" y="1932"/>
                  <a:pt x="2500" y="1904"/>
                  <a:pt x="2500" y="1877"/>
                </a:cubicBezTo>
                <a:close/>
                <a:moveTo>
                  <a:pt x="8436" y="6895"/>
                </a:moveTo>
                <a:lnTo>
                  <a:pt x="8436" y="5992"/>
                </a:lnTo>
                <a:cubicBezTo>
                  <a:pt x="8731" y="5916"/>
                  <a:pt x="9008" y="5826"/>
                  <a:pt x="9260" y="5721"/>
                </a:cubicBezTo>
                <a:cubicBezTo>
                  <a:pt x="9518" y="5613"/>
                  <a:pt x="9770" y="5482"/>
                  <a:pt x="9998" y="5324"/>
                </a:cubicBezTo>
                <a:lnTo>
                  <a:pt x="9998" y="5625"/>
                </a:lnTo>
                <a:cubicBezTo>
                  <a:pt x="9998" y="6148"/>
                  <a:pt x="9383" y="6611"/>
                  <a:pt x="8436" y="6895"/>
                </a:cubicBezTo>
                <a:close/>
                <a:moveTo>
                  <a:pt x="8436" y="5020"/>
                </a:moveTo>
                <a:lnTo>
                  <a:pt x="8436" y="4375"/>
                </a:lnTo>
                <a:cubicBezTo>
                  <a:pt x="8436" y="4287"/>
                  <a:pt x="8428" y="4203"/>
                  <a:pt x="8416" y="4121"/>
                </a:cubicBezTo>
                <a:cubicBezTo>
                  <a:pt x="8719" y="4045"/>
                  <a:pt x="9002" y="3953"/>
                  <a:pt x="9260" y="3844"/>
                </a:cubicBezTo>
                <a:cubicBezTo>
                  <a:pt x="9517" y="3733"/>
                  <a:pt x="9764" y="3600"/>
                  <a:pt x="9998" y="3447"/>
                </a:cubicBezTo>
                <a:lnTo>
                  <a:pt x="9998" y="3748"/>
                </a:lnTo>
                <a:cubicBezTo>
                  <a:pt x="9998" y="4271"/>
                  <a:pt x="9383" y="4734"/>
                  <a:pt x="8436" y="5018"/>
                </a:cubicBezTo>
                <a:close/>
                <a:moveTo>
                  <a:pt x="0" y="4688"/>
                </a:moveTo>
                <a:lnTo>
                  <a:pt x="0" y="4375"/>
                </a:lnTo>
                <a:cubicBezTo>
                  <a:pt x="0" y="3512"/>
                  <a:pt x="1679" y="2813"/>
                  <a:pt x="3749" y="2813"/>
                </a:cubicBezTo>
                <a:cubicBezTo>
                  <a:pt x="5819" y="2813"/>
                  <a:pt x="7499" y="3512"/>
                  <a:pt x="7499" y="4375"/>
                </a:cubicBezTo>
                <a:lnTo>
                  <a:pt x="7499" y="4688"/>
                </a:lnTo>
                <a:cubicBezTo>
                  <a:pt x="7499" y="5551"/>
                  <a:pt x="5819" y="6250"/>
                  <a:pt x="3749" y="6250"/>
                </a:cubicBezTo>
                <a:cubicBezTo>
                  <a:pt x="1679" y="6250"/>
                  <a:pt x="0" y="5551"/>
                  <a:pt x="0" y="4688"/>
                </a:cubicBezTo>
                <a:close/>
                <a:moveTo>
                  <a:pt x="7499" y="6563"/>
                </a:moveTo>
                <a:cubicBezTo>
                  <a:pt x="7499" y="7426"/>
                  <a:pt x="5819" y="8125"/>
                  <a:pt x="3749" y="8125"/>
                </a:cubicBezTo>
                <a:cubicBezTo>
                  <a:pt x="1679" y="8125"/>
                  <a:pt x="0" y="7426"/>
                  <a:pt x="0" y="6563"/>
                </a:cubicBezTo>
                <a:lnTo>
                  <a:pt x="0" y="6262"/>
                </a:lnTo>
                <a:cubicBezTo>
                  <a:pt x="227" y="6420"/>
                  <a:pt x="478" y="6549"/>
                  <a:pt x="738" y="6658"/>
                </a:cubicBezTo>
                <a:cubicBezTo>
                  <a:pt x="1556" y="7000"/>
                  <a:pt x="2623" y="7188"/>
                  <a:pt x="3749" y="7188"/>
                </a:cubicBezTo>
                <a:cubicBezTo>
                  <a:pt x="4876" y="7188"/>
                  <a:pt x="5942" y="6998"/>
                  <a:pt x="6760" y="6658"/>
                </a:cubicBezTo>
                <a:cubicBezTo>
                  <a:pt x="7018" y="6551"/>
                  <a:pt x="7270" y="6420"/>
                  <a:pt x="7499" y="6262"/>
                </a:cubicBezTo>
                <a:lnTo>
                  <a:pt x="7499" y="6563"/>
                </a:lnTo>
                <a:close/>
                <a:moveTo>
                  <a:pt x="7499" y="8137"/>
                </a:moveTo>
                <a:lnTo>
                  <a:pt x="7499" y="8438"/>
                </a:lnTo>
                <a:cubicBezTo>
                  <a:pt x="7499" y="9301"/>
                  <a:pt x="5819" y="10000"/>
                  <a:pt x="3749" y="10000"/>
                </a:cubicBezTo>
                <a:cubicBezTo>
                  <a:pt x="1679" y="10000"/>
                  <a:pt x="0" y="9301"/>
                  <a:pt x="0" y="8438"/>
                </a:cubicBezTo>
                <a:lnTo>
                  <a:pt x="0" y="8137"/>
                </a:lnTo>
                <a:cubicBezTo>
                  <a:pt x="227" y="8295"/>
                  <a:pt x="478" y="8424"/>
                  <a:pt x="738" y="8533"/>
                </a:cubicBezTo>
                <a:cubicBezTo>
                  <a:pt x="1556" y="8875"/>
                  <a:pt x="2623" y="9063"/>
                  <a:pt x="3749" y="9063"/>
                </a:cubicBezTo>
                <a:cubicBezTo>
                  <a:pt x="4876" y="9063"/>
                  <a:pt x="5942" y="8873"/>
                  <a:pt x="6760" y="8533"/>
                </a:cubicBezTo>
                <a:cubicBezTo>
                  <a:pt x="7018" y="8426"/>
                  <a:pt x="7270" y="8295"/>
                  <a:pt x="7499" y="8137"/>
                </a:cubicBezTo>
                <a:close/>
              </a:path>
            </a:pathLst>
          </a:custGeom>
          <a:solidFill>
            <a:srgbClr val="60A5FA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6" name="TextBox 26"/>
          <p:cNvSpPr txBox="1"/>
          <p:nvPr/>
        </p:nvSpPr>
        <p:spPr>
          <a:xfrm>
            <a:off x="5808797" y="2133600"/>
            <a:ext cx="5722945" cy="2095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500" b="1" i="0" strike="noStrike">
                <a:solidFill>
                  <a:srgbClr val="60A5F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聚合资本</a:t>
            </a:r>
            <a:endParaRPr lang="en-US" sz="1100"/>
          </a:p>
        </p:txBody>
      </p:sp>
      <p:sp>
        <p:nvSpPr>
          <p:cNvPr id="27" name="TextBox 27"/>
          <p:cNvSpPr txBox="1"/>
          <p:nvPr/>
        </p:nvSpPr>
        <p:spPr>
          <a:xfrm>
            <a:off x="5808797" y="2466975"/>
            <a:ext cx="6094476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不仅仅是运营项目，更是</a:t>
            </a:r>
            <a:r>
              <a:rPr sz="1200" b="0" i="0" strike="noStrike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运营资本</a:t>
            </a:r>
            <a:r>
              <a:rPr sz="12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。让资金找到最好的项目，实现资本效率最大化。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5250087" y="3327350"/>
            <a:ext cx="6484903" cy="1266825"/>
          </a:xfrm>
          <a:prstGeom prst="roundRect">
            <a:avLst>
              <a:gd name="adj" fmla="val 6496"/>
            </a:avLst>
          </a:prstGeom>
          <a:blipFill rotWithShape="1">
            <a:blip r:embed="rId5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9" name="AutoShape 29"/>
          <p:cNvSpPr/>
          <p:nvPr/>
        </p:nvSpPr>
        <p:spPr>
          <a:xfrm>
            <a:off x="5478630" y="3638831"/>
            <a:ext cx="177805" cy="158088"/>
          </a:xfrm>
          <a:custGeom>
            <a:avLst/>
            <a:gdLst/>
            <a:ahLst/>
            <a:cxnLst/>
            <a:rect l="l" t="t" r="r" b="b"/>
            <a:pathLst>
              <a:path w="11247" h="10000">
                <a:moveTo>
                  <a:pt x="5251" y="1187"/>
                </a:moveTo>
                <a:lnTo>
                  <a:pt x="2974" y="4079"/>
                </a:lnTo>
                <a:cubicBezTo>
                  <a:pt x="2884" y="4193"/>
                  <a:pt x="2888" y="4370"/>
                  <a:pt x="2984" y="4479"/>
                </a:cubicBezTo>
                <a:cubicBezTo>
                  <a:pt x="3579" y="5160"/>
                  <a:pt x="4546" y="5160"/>
                  <a:pt x="5141" y="4479"/>
                </a:cubicBezTo>
                <a:lnTo>
                  <a:pt x="5762" y="3769"/>
                </a:lnTo>
                <a:cubicBezTo>
                  <a:pt x="5844" y="3676"/>
                  <a:pt x="5948" y="3624"/>
                  <a:pt x="6053" y="3615"/>
                </a:cubicBezTo>
                <a:cubicBezTo>
                  <a:pt x="6186" y="3602"/>
                  <a:pt x="6323" y="3653"/>
                  <a:pt x="6424" y="3769"/>
                </a:cubicBezTo>
                <a:lnTo>
                  <a:pt x="9872" y="7677"/>
                </a:lnTo>
                <a:lnTo>
                  <a:pt x="11247" y="6427"/>
                </a:lnTo>
                <a:lnTo>
                  <a:pt x="11247" y="0"/>
                </a:lnTo>
                <a:lnTo>
                  <a:pt x="9060" y="1428"/>
                </a:lnTo>
                <a:lnTo>
                  <a:pt x="8595" y="1073"/>
                </a:lnTo>
                <a:cubicBezTo>
                  <a:pt x="8287" y="839"/>
                  <a:pt x="7926" y="714"/>
                  <a:pt x="7555" y="714"/>
                </a:cubicBezTo>
                <a:lnTo>
                  <a:pt x="6180" y="714"/>
                </a:lnTo>
                <a:cubicBezTo>
                  <a:pt x="6159" y="714"/>
                  <a:pt x="6135" y="714"/>
                  <a:pt x="6114" y="716"/>
                </a:cubicBezTo>
                <a:cubicBezTo>
                  <a:pt x="5784" y="736"/>
                  <a:pt x="5473" y="906"/>
                  <a:pt x="5251" y="1187"/>
                </a:cubicBezTo>
                <a:close/>
                <a:moveTo>
                  <a:pt x="2277" y="3363"/>
                </a:moveTo>
                <a:lnTo>
                  <a:pt x="4362" y="714"/>
                </a:lnTo>
                <a:lnTo>
                  <a:pt x="3589" y="714"/>
                </a:lnTo>
                <a:cubicBezTo>
                  <a:pt x="3091" y="714"/>
                  <a:pt x="2615" y="940"/>
                  <a:pt x="2263" y="1341"/>
                </a:cubicBezTo>
                <a:lnTo>
                  <a:pt x="2187" y="1428"/>
                </a:lnTo>
                <a:lnTo>
                  <a:pt x="0" y="0"/>
                </a:lnTo>
                <a:lnTo>
                  <a:pt x="0" y="6427"/>
                </a:lnTo>
                <a:lnTo>
                  <a:pt x="3054" y="9335"/>
                </a:lnTo>
                <a:cubicBezTo>
                  <a:pt x="3503" y="9763"/>
                  <a:pt x="4069" y="9998"/>
                  <a:pt x="4653" y="9998"/>
                </a:cubicBezTo>
                <a:lnTo>
                  <a:pt x="4960" y="9998"/>
                </a:lnTo>
                <a:lnTo>
                  <a:pt x="4823" y="9842"/>
                </a:lnTo>
                <a:cubicBezTo>
                  <a:pt x="4639" y="9632"/>
                  <a:pt x="4639" y="9293"/>
                  <a:pt x="4823" y="9085"/>
                </a:cubicBezTo>
                <a:cubicBezTo>
                  <a:pt x="5006" y="8876"/>
                  <a:pt x="5302" y="8876"/>
                  <a:pt x="5485" y="9085"/>
                </a:cubicBezTo>
                <a:lnTo>
                  <a:pt x="6285" y="10000"/>
                </a:lnTo>
                <a:lnTo>
                  <a:pt x="6461" y="10000"/>
                </a:lnTo>
                <a:cubicBezTo>
                  <a:pt x="6834" y="10000"/>
                  <a:pt x="7199" y="9904"/>
                  <a:pt x="7531" y="9726"/>
                </a:cubicBezTo>
                <a:lnTo>
                  <a:pt x="7010" y="9127"/>
                </a:lnTo>
                <a:cubicBezTo>
                  <a:pt x="6826" y="8918"/>
                  <a:pt x="6826" y="8578"/>
                  <a:pt x="7010" y="8371"/>
                </a:cubicBezTo>
                <a:cubicBezTo>
                  <a:pt x="7193" y="8162"/>
                  <a:pt x="7489" y="8162"/>
                  <a:pt x="7672" y="8371"/>
                </a:cubicBezTo>
                <a:lnTo>
                  <a:pt x="8297" y="9085"/>
                </a:lnTo>
                <a:lnTo>
                  <a:pt x="8638" y="8694"/>
                </a:lnTo>
                <a:cubicBezTo>
                  <a:pt x="8812" y="8496"/>
                  <a:pt x="8863" y="8208"/>
                  <a:pt x="8787" y="7956"/>
                </a:cubicBezTo>
                <a:lnTo>
                  <a:pt x="6094" y="4903"/>
                </a:lnTo>
                <a:lnTo>
                  <a:pt x="5803" y="5235"/>
                </a:lnTo>
                <a:cubicBezTo>
                  <a:pt x="4841" y="6336"/>
                  <a:pt x="3282" y="6336"/>
                  <a:pt x="2320" y="5235"/>
                </a:cubicBezTo>
                <a:cubicBezTo>
                  <a:pt x="1871" y="4722"/>
                  <a:pt x="1853" y="3899"/>
                  <a:pt x="2277" y="3361"/>
                </a:cubicBezTo>
                <a:close/>
              </a:path>
            </a:pathLst>
          </a:custGeom>
          <a:solidFill>
            <a:srgbClr val="34D399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0" name="TextBox 30"/>
          <p:cNvSpPr txBox="1"/>
          <p:nvPr/>
        </p:nvSpPr>
        <p:spPr>
          <a:xfrm>
            <a:off x="5808797" y="3555950"/>
            <a:ext cx="5722945" cy="2095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500" b="1" i="0" strike="noStrike">
                <a:solidFill>
                  <a:srgbClr val="34D39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赋能优秀</a:t>
            </a:r>
            <a:endParaRPr lang="en-US" sz="1100"/>
          </a:p>
        </p:txBody>
      </p:sp>
      <p:sp>
        <p:nvSpPr>
          <p:cNvPr id="31" name="TextBox 31"/>
          <p:cNvSpPr txBox="1"/>
          <p:nvPr/>
        </p:nvSpPr>
        <p:spPr>
          <a:xfrm>
            <a:off x="5808797" y="3889325"/>
            <a:ext cx="5761185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只与最优秀的项目运营人才为合伙人，</a:t>
            </a:r>
            <a:r>
              <a:rPr sz="1200" b="0" i="0" strike="noStrike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互相成就</a:t>
            </a:r>
            <a:r>
              <a:rPr sz="12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，提供资源、系统、品牌支持。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5250087" y="4749850"/>
            <a:ext cx="6484903" cy="1266825"/>
          </a:xfrm>
          <a:prstGeom prst="roundRect">
            <a:avLst>
              <a:gd name="adj" fmla="val 6496"/>
            </a:avLst>
          </a:prstGeom>
          <a:blipFill rotWithShape="1">
            <a:blip r:embed="rId6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33" name="AutoShape 33"/>
          <p:cNvSpPr/>
          <p:nvPr/>
        </p:nvSpPr>
        <p:spPr>
          <a:xfrm>
            <a:off x="5478630" y="5051450"/>
            <a:ext cx="177805" cy="177850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1088" y="3900"/>
                </a:moveTo>
                <a:lnTo>
                  <a:pt x="1691" y="4504"/>
                </a:lnTo>
                <a:cubicBezTo>
                  <a:pt x="1808" y="4621"/>
                  <a:pt x="1966" y="4688"/>
                  <a:pt x="2132" y="4688"/>
                </a:cubicBezTo>
                <a:lnTo>
                  <a:pt x="2552" y="4688"/>
                </a:lnTo>
                <a:cubicBezTo>
                  <a:pt x="2718" y="4688"/>
                  <a:pt x="2876" y="4754"/>
                  <a:pt x="2994" y="4871"/>
                </a:cubicBezTo>
                <a:lnTo>
                  <a:pt x="3566" y="5443"/>
                </a:lnTo>
                <a:cubicBezTo>
                  <a:pt x="3683" y="5561"/>
                  <a:pt x="3749" y="5719"/>
                  <a:pt x="3749" y="5885"/>
                </a:cubicBezTo>
                <a:lnTo>
                  <a:pt x="3749" y="6617"/>
                </a:lnTo>
                <a:cubicBezTo>
                  <a:pt x="3749" y="6783"/>
                  <a:pt x="3816" y="6941"/>
                  <a:pt x="3933" y="7059"/>
                </a:cubicBezTo>
                <a:lnTo>
                  <a:pt x="4193" y="7318"/>
                </a:lnTo>
                <a:cubicBezTo>
                  <a:pt x="4310" y="7436"/>
                  <a:pt x="4376" y="7594"/>
                  <a:pt x="4376" y="7760"/>
                </a:cubicBezTo>
                <a:lnTo>
                  <a:pt x="4376" y="8125"/>
                </a:lnTo>
                <a:cubicBezTo>
                  <a:pt x="4376" y="8471"/>
                  <a:pt x="4655" y="8750"/>
                  <a:pt x="5001" y="8750"/>
                </a:cubicBezTo>
                <a:cubicBezTo>
                  <a:pt x="5346" y="8750"/>
                  <a:pt x="5626" y="8470"/>
                  <a:pt x="5626" y="8125"/>
                </a:cubicBezTo>
                <a:lnTo>
                  <a:pt x="5626" y="8072"/>
                </a:lnTo>
                <a:cubicBezTo>
                  <a:pt x="5626" y="7906"/>
                  <a:pt x="5692" y="7748"/>
                  <a:pt x="5809" y="7631"/>
                </a:cubicBezTo>
                <a:lnTo>
                  <a:pt x="6694" y="6746"/>
                </a:lnTo>
                <a:cubicBezTo>
                  <a:pt x="6811" y="6629"/>
                  <a:pt x="6878" y="6471"/>
                  <a:pt x="6878" y="6305"/>
                </a:cubicBezTo>
                <a:lnTo>
                  <a:pt x="6878" y="5627"/>
                </a:lnTo>
                <a:cubicBezTo>
                  <a:pt x="6878" y="5281"/>
                  <a:pt x="6598" y="5002"/>
                  <a:pt x="6253" y="5002"/>
                </a:cubicBezTo>
                <a:lnTo>
                  <a:pt x="4638" y="5002"/>
                </a:lnTo>
                <a:cubicBezTo>
                  <a:pt x="4472" y="5002"/>
                  <a:pt x="4314" y="4936"/>
                  <a:pt x="4196" y="4818"/>
                </a:cubicBezTo>
                <a:lnTo>
                  <a:pt x="3884" y="4506"/>
                </a:lnTo>
                <a:cubicBezTo>
                  <a:pt x="3802" y="4424"/>
                  <a:pt x="3755" y="4311"/>
                  <a:pt x="3755" y="4193"/>
                </a:cubicBezTo>
                <a:cubicBezTo>
                  <a:pt x="3755" y="3949"/>
                  <a:pt x="3952" y="3752"/>
                  <a:pt x="4196" y="3752"/>
                </a:cubicBezTo>
                <a:lnTo>
                  <a:pt x="4874" y="3752"/>
                </a:lnTo>
                <a:cubicBezTo>
                  <a:pt x="5118" y="3752"/>
                  <a:pt x="5315" y="3555"/>
                  <a:pt x="5315" y="3311"/>
                </a:cubicBezTo>
                <a:cubicBezTo>
                  <a:pt x="5315" y="3193"/>
                  <a:pt x="5268" y="3080"/>
                  <a:pt x="5186" y="2998"/>
                </a:cubicBezTo>
                <a:lnTo>
                  <a:pt x="4802" y="2613"/>
                </a:lnTo>
                <a:cubicBezTo>
                  <a:pt x="4726" y="2539"/>
                  <a:pt x="4687" y="2443"/>
                  <a:pt x="4687" y="2344"/>
                </a:cubicBezTo>
                <a:cubicBezTo>
                  <a:pt x="4686" y="2243"/>
                  <a:pt x="4726" y="2147"/>
                  <a:pt x="4798" y="2076"/>
                </a:cubicBezTo>
                <a:lnTo>
                  <a:pt x="5136" y="1738"/>
                </a:lnTo>
                <a:cubicBezTo>
                  <a:pt x="5249" y="1625"/>
                  <a:pt x="5313" y="1471"/>
                  <a:pt x="5313" y="1311"/>
                </a:cubicBezTo>
                <a:cubicBezTo>
                  <a:pt x="5313" y="1170"/>
                  <a:pt x="5267" y="1043"/>
                  <a:pt x="5188" y="941"/>
                </a:cubicBezTo>
                <a:cubicBezTo>
                  <a:pt x="5126" y="939"/>
                  <a:pt x="5063" y="938"/>
                  <a:pt x="5001" y="938"/>
                </a:cubicBezTo>
                <a:cubicBezTo>
                  <a:pt x="3138" y="938"/>
                  <a:pt x="1570" y="2191"/>
                  <a:pt x="1090" y="3900"/>
                </a:cubicBezTo>
                <a:close/>
                <a:moveTo>
                  <a:pt x="9061" y="5000"/>
                </a:moveTo>
                <a:cubicBezTo>
                  <a:pt x="9061" y="4324"/>
                  <a:pt x="8897" y="3688"/>
                  <a:pt x="8604" y="3129"/>
                </a:cubicBezTo>
                <a:cubicBezTo>
                  <a:pt x="8479" y="3146"/>
                  <a:pt x="8356" y="3205"/>
                  <a:pt x="8254" y="3307"/>
                </a:cubicBezTo>
                <a:lnTo>
                  <a:pt x="7993" y="3568"/>
                </a:lnTo>
                <a:cubicBezTo>
                  <a:pt x="7875" y="3686"/>
                  <a:pt x="7809" y="3844"/>
                  <a:pt x="7809" y="4010"/>
                </a:cubicBezTo>
                <a:lnTo>
                  <a:pt x="7809" y="4688"/>
                </a:lnTo>
                <a:cubicBezTo>
                  <a:pt x="7809" y="5033"/>
                  <a:pt x="8088" y="5313"/>
                  <a:pt x="8434" y="5313"/>
                </a:cubicBezTo>
                <a:lnTo>
                  <a:pt x="8904" y="5313"/>
                </a:lnTo>
                <a:cubicBezTo>
                  <a:pt x="8953" y="5313"/>
                  <a:pt x="9002" y="5307"/>
                  <a:pt x="9047" y="5297"/>
                </a:cubicBezTo>
                <a:cubicBezTo>
                  <a:pt x="9055" y="5199"/>
                  <a:pt x="9057" y="5100"/>
                  <a:pt x="9057" y="5000"/>
                </a:cubicBezTo>
                <a:close/>
                <a:moveTo>
                  <a:pt x="0" y="5000"/>
                </a:moveTo>
                <a:cubicBezTo>
                  <a:pt x="0" y="2240"/>
                  <a:pt x="2240" y="0"/>
                  <a:pt x="4999" y="0"/>
                </a:cubicBezTo>
                <a:cubicBezTo>
                  <a:pt x="7758" y="0"/>
                  <a:pt x="9998" y="2240"/>
                  <a:pt x="9998" y="5000"/>
                </a:cubicBezTo>
                <a:cubicBezTo>
                  <a:pt x="9998" y="7760"/>
                  <a:pt x="7758" y="10000"/>
                  <a:pt x="4999" y="10000"/>
                </a:cubicBezTo>
                <a:cubicBezTo>
                  <a:pt x="2240" y="10000"/>
                  <a:pt x="0" y="7760"/>
                  <a:pt x="0" y="5000"/>
                </a:cubicBezTo>
                <a:close/>
              </a:path>
            </a:pathLst>
          </a:custGeom>
          <a:solidFill>
            <a:srgbClr val="FB7185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4" name="TextBox 34"/>
          <p:cNvSpPr txBox="1"/>
          <p:nvPr/>
        </p:nvSpPr>
        <p:spPr>
          <a:xfrm>
            <a:off x="5808797" y="4978450"/>
            <a:ext cx="5722945" cy="2095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500" b="1" i="0" strike="noStrike">
                <a:solidFill>
                  <a:srgbClr val="FB718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服务世界</a:t>
            </a:r>
            <a:endParaRPr lang="en-US" sz="1100"/>
          </a:p>
        </p:txBody>
      </p:sp>
      <p:sp>
        <p:nvSpPr>
          <p:cNvPr id="35" name="TextBox 35"/>
          <p:cNvSpPr txBox="1"/>
          <p:nvPr/>
        </p:nvSpPr>
        <p:spPr>
          <a:xfrm>
            <a:off x="5808797" y="5311825"/>
            <a:ext cx="5722945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最终目标是通过商业成功为</a:t>
            </a:r>
            <a:r>
              <a:rPr sz="1200" b="0" i="0" strike="noStrike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社会创造价值</a:t>
            </a:r>
            <a:r>
              <a:rPr sz="12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，解决就业，推动城市发展。</a:t>
            </a:r>
            <a:endParaRPr lang="en-US" sz="1100"/>
          </a:p>
        </p:txBody>
      </p:sp>
      <p:sp>
        <p:nvSpPr>
          <p:cNvPr id="36" name="AutoShape 36"/>
          <p:cNvSpPr/>
          <p:nvPr/>
        </p:nvSpPr>
        <p:spPr>
          <a:xfrm>
            <a:off x="457086" y="6319838"/>
            <a:ext cx="1218895" cy="9525"/>
          </a:xfrm>
          <a:prstGeom prst="rect">
            <a:avLst/>
          </a:prstGeom>
          <a:gradFill>
            <a:gsLst>
              <a:gs pos="0">
                <a:srgbClr val="F59E0B">
                  <a:alpha val="0"/>
                </a:srgbClr>
              </a:gs>
              <a:gs pos="50000">
                <a:srgbClr val="F59E0B">
                  <a:alpha val="100000"/>
                </a:srgbClr>
              </a:gs>
              <a:gs pos="100000">
                <a:srgbClr val="F59E0B">
                  <a:alpha val="0"/>
                </a:srgbClr>
              </a:gs>
            </a:gsLst>
            <a:lin ang="5400000"/>
          </a:gradFill>
          <a:ln>
            <a:headEnd type="none"/>
            <a:tailEnd type="none"/>
          </a:ln>
        </p:spPr>
      </p:sp>
      <p:sp>
        <p:nvSpPr>
          <p:cNvPr id="37" name="TextBox 37"/>
          <p:cNvSpPr txBox="1"/>
          <p:nvPr/>
        </p:nvSpPr>
        <p:spPr>
          <a:xfrm>
            <a:off x="5048625" y="6257925"/>
            <a:ext cx="2263258" cy="1333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900" b="0" i="0" strike="noStrike">
                <a:solidFill>
                  <a:srgbClr val="6B72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INFINITE AGGREGATION GROUP</a:t>
            </a:r>
            <a:endParaRPr lang="en-US" sz="1100"/>
          </a:p>
        </p:txBody>
      </p:sp>
      <p:sp>
        <p:nvSpPr>
          <p:cNvPr id="38" name="AutoShape 38"/>
          <p:cNvSpPr/>
          <p:nvPr/>
        </p:nvSpPr>
        <p:spPr>
          <a:xfrm>
            <a:off x="10512971" y="6319838"/>
            <a:ext cx="1218895" cy="9525"/>
          </a:xfrm>
          <a:prstGeom prst="rect">
            <a:avLst/>
          </a:prstGeom>
          <a:gradFill>
            <a:gsLst>
              <a:gs pos="0">
                <a:srgbClr val="F59E0B">
                  <a:alpha val="0"/>
                </a:srgbClr>
              </a:gs>
              <a:gs pos="50000">
                <a:srgbClr val="F59E0B">
                  <a:alpha val="100000"/>
                </a:srgbClr>
              </a:gs>
              <a:gs pos="100000">
                <a:srgbClr val="F59E0B">
                  <a:alpha val="0"/>
                </a:srgbClr>
              </a:gs>
            </a:gsLst>
            <a:lin ang="5400000"/>
          </a:gradFill>
          <a:ln>
            <a:headEnd type="none"/>
            <a:tailEnd type="none"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" name="AutoShape 3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gradFill>
            <a:gsLst>
              <a:gs pos="0">
                <a:srgbClr val="0F172A">
                  <a:alpha val="100000"/>
                </a:srgbClr>
              </a:gs>
              <a:gs pos="100000">
                <a:srgbClr val="1E293B">
                  <a:alpha val="100000"/>
                </a:srgbClr>
              </a:gs>
            </a:gsLst>
            <a:lin ang="8100000"/>
          </a:gradFill>
          <a:ln>
            <a:headEnd type="none"/>
            <a:tailEnd type="none"/>
          </a:ln>
        </p:spPr>
      </p:sp>
      <p:sp>
        <p:nvSpPr>
          <p:cNvPr id="4" name="TextBox 4"/>
          <p:cNvSpPr txBox="1"/>
          <p:nvPr/>
        </p:nvSpPr>
        <p:spPr>
          <a:xfrm>
            <a:off x="457086" y="447675"/>
            <a:ext cx="11274781" cy="3905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2700" b="1" i="0" strike="noStrike">
                <a:solidFill>
                  <a:srgbClr val="FBBF24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发展路径：百万亿市值路线图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457086" y="1062038"/>
            <a:ext cx="457086" cy="9525"/>
          </a:xfrm>
          <a:prstGeom prst="rect">
            <a:avLst/>
          </a:prstGeom>
          <a:solidFill>
            <a:srgbClr val="F59E0B">
              <a:alpha val="50196"/>
            </a:srgbClr>
          </a:solidFill>
          <a:ln>
            <a:headEnd type="none"/>
            <a:tailEnd type="none"/>
          </a:ln>
        </p:spPr>
      </p:sp>
      <p:sp>
        <p:nvSpPr>
          <p:cNvPr id="6" name="TextBox 6"/>
          <p:cNvSpPr txBox="1"/>
          <p:nvPr/>
        </p:nvSpPr>
        <p:spPr>
          <a:xfrm>
            <a:off x="1028442" y="933450"/>
            <a:ext cx="2799650" cy="2571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8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指数级增长·全球扩张战略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57086" y="1447800"/>
            <a:ext cx="6246838" cy="4953000"/>
          </a:xfrm>
          <a:prstGeom prst="roundRect">
            <a:avLst>
              <a:gd name="adj" fmla="val 426"/>
            </a:avLst>
          </a:prstGeom>
          <a:blipFill rotWithShape="1">
            <a:blip r:embed="rId2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8" name="AutoShape 8"/>
          <p:cNvSpPr/>
          <p:nvPr/>
        </p:nvSpPr>
        <p:spPr>
          <a:xfrm>
            <a:off x="695151" y="1752525"/>
            <a:ext cx="133466" cy="133499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1250" y="714"/>
                </a:moveTo>
                <a:cubicBezTo>
                  <a:pt x="1250" y="319"/>
                  <a:pt x="971" y="0"/>
                  <a:pt x="625" y="0"/>
                </a:cubicBezTo>
                <a:cubicBezTo>
                  <a:pt x="280" y="0"/>
                  <a:pt x="0" y="320"/>
                  <a:pt x="0" y="714"/>
                </a:cubicBezTo>
                <a:lnTo>
                  <a:pt x="0" y="8214"/>
                </a:lnTo>
                <a:cubicBezTo>
                  <a:pt x="0" y="9201"/>
                  <a:pt x="699" y="10000"/>
                  <a:pt x="1562" y="10000"/>
                </a:cubicBezTo>
                <a:lnTo>
                  <a:pt x="9373" y="10000"/>
                </a:lnTo>
                <a:cubicBezTo>
                  <a:pt x="9719" y="10000"/>
                  <a:pt x="9998" y="9681"/>
                  <a:pt x="9998" y="9286"/>
                </a:cubicBezTo>
                <a:cubicBezTo>
                  <a:pt x="9998" y="8891"/>
                  <a:pt x="9718" y="8571"/>
                  <a:pt x="9373" y="8571"/>
                </a:cubicBezTo>
                <a:lnTo>
                  <a:pt x="1562" y="8571"/>
                </a:lnTo>
                <a:cubicBezTo>
                  <a:pt x="1390" y="8571"/>
                  <a:pt x="1250" y="8411"/>
                  <a:pt x="1250" y="8214"/>
                </a:cubicBezTo>
                <a:lnTo>
                  <a:pt x="1250" y="714"/>
                </a:lnTo>
                <a:close/>
                <a:moveTo>
                  <a:pt x="9190" y="2647"/>
                </a:moveTo>
                <a:cubicBezTo>
                  <a:pt x="9434" y="2368"/>
                  <a:pt x="9434" y="1915"/>
                  <a:pt x="9190" y="1636"/>
                </a:cubicBezTo>
                <a:cubicBezTo>
                  <a:pt x="8945" y="1357"/>
                  <a:pt x="8549" y="1357"/>
                  <a:pt x="8305" y="1636"/>
                </a:cubicBezTo>
                <a:lnTo>
                  <a:pt x="6249" y="3989"/>
                </a:lnTo>
                <a:lnTo>
                  <a:pt x="5128" y="2710"/>
                </a:lnTo>
                <a:cubicBezTo>
                  <a:pt x="4884" y="2431"/>
                  <a:pt x="4487" y="2431"/>
                  <a:pt x="4243" y="2710"/>
                </a:cubicBezTo>
                <a:lnTo>
                  <a:pt x="2369" y="4853"/>
                </a:lnTo>
                <a:cubicBezTo>
                  <a:pt x="2125" y="5132"/>
                  <a:pt x="2125" y="5585"/>
                  <a:pt x="2369" y="5864"/>
                </a:cubicBezTo>
                <a:cubicBezTo>
                  <a:pt x="2613" y="6143"/>
                  <a:pt x="3009" y="6143"/>
                  <a:pt x="3253" y="5864"/>
                </a:cubicBezTo>
                <a:lnTo>
                  <a:pt x="4687" y="4225"/>
                </a:lnTo>
                <a:lnTo>
                  <a:pt x="5807" y="5507"/>
                </a:lnTo>
                <a:cubicBezTo>
                  <a:pt x="6052" y="5786"/>
                  <a:pt x="6448" y="5786"/>
                  <a:pt x="6692" y="5507"/>
                </a:cubicBezTo>
                <a:lnTo>
                  <a:pt x="9192" y="2650"/>
                </a:lnTo>
                <a:close/>
              </a:path>
            </a:pathLst>
          </a:custGeom>
          <a:solidFill>
            <a:srgbClr val="F59E0B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9" name="TextBox 9"/>
          <p:cNvSpPr txBox="1"/>
          <p:nvPr/>
        </p:nvSpPr>
        <p:spPr>
          <a:xfrm>
            <a:off x="904798" y="1724025"/>
            <a:ext cx="5561954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ctr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融资规模增长趋势</a:t>
            </a:r>
            <a:endParaRPr lang="en-US" sz="1100"/>
          </a:p>
        </p:txBody>
      </p:sp>
      <p:sp>
        <p:nvSpPr>
          <p:cNvPr id="10" name="TextBox 10"/>
          <p:cNvSpPr txBox="1"/>
          <p:nvPr/>
        </p:nvSpPr>
        <p:spPr>
          <a:xfrm>
            <a:off x="695151" y="2000250"/>
            <a:ext cx="5771600" cy="1333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900" b="0" i="0" strike="noStrike">
                <a:solidFill>
                  <a:srgbClr val="9CA3A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单位：亿元 (对数级增长)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95151" y="5810250"/>
            <a:ext cx="5771600" cy="9525"/>
          </a:xfrm>
          <a:prstGeom prst="line">
            <a:avLst/>
          </a:prstGeom>
          <a:ln w="9525">
            <a:solidFill>
              <a:srgbClr val="334155">
                <a:alpha val="50196"/>
              </a:srgbClr>
            </a:solidFill>
            <a:prstDash val="solid"/>
            <a:headEnd type="none"/>
            <a:tailEnd type="none"/>
          </a:ln>
        </p:spPr>
      </p:sp>
      <p:sp>
        <p:nvSpPr>
          <p:cNvPr id="12" name="AutoShape 12"/>
          <p:cNvSpPr/>
          <p:nvPr/>
        </p:nvSpPr>
        <p:spPr>
          <a:xfrm>
            <a:off x="695151" y="6027199"/>
            <a:ext cx="103707" cy="118552"/>
          </a:xfrm>
          <a:custGeom>
            <a:avLst/>
            <a:gdLst/>
            <a:ahLst/>
            <a:cxnLst/>
            <a:rect l="l" t="t" r="r" b="b"/>
            <a:pathLst>
              <a:path w="8748" h="10000">
                <a:moveTo>
                  <a:pt x="0" y="3750"/>
                </a:moveTo>
                <a:cubicBezTo>
                  <a:pt x="0" y="1678"/>
                  <a:pt x="1049" y="0"/>
                  <a:pt x="2343" y="0"/>
                </a:cubicBezTo>
                <a:lnTo>
                  <a:pt x="2499" y="0"/>
                </a:lnTo>
                <a:cubicBezTo>
                  <a:pt x="2845" y="0"/>
                  <a:pt x="3124" y="447"/>
                  <a:pt x="3124" y="1000"/>
                </a:cubicBezTo>
                <a:cubicBezTo>
                  <a:pt x="3124" y="1552"/>
                  <a:pt x="2844" y="2000"/>
                  <a:pt x="2499" y="2000"/>
                </a:cubicBezTo>
                <a:lnTo>
                  <a:pt x="2343" y="2000"/>
                </a:lnTo>
                <a:cubicBezTo>
                  <a:pt x="1740" y="2000"/>
                  <a:pt x="1250" y="2784"/>
                  <a:pt x="1250" y="3750"/>
                </a:cubicBezTo>
                <a:lnTo>
                  <a:pt x="1250" y="4000"/>
                </a:lnTo>
                <a:lnTo>
                  <a:pt x="2499" y="4000"/>
                </a:lnTo>
                <a:cubicBezTo>
                  <a:pt x="3189" y="4000"/>
                  <a:pt x="3749" y="4897"/>
                  <a:pt x="3749" y="6000"/>
                </a:cubicBezTo>
                <a:lnTo>
                  <a:pt x="3749" y="8000"/>
                </a:lnTo>
                <a:cubicBezTo>
                  <a:pt x="3749" y="9103"/>
                  <a:pt x="3189" y="10000"/>
                  <a:pt x="2499" y="10000"/>
                </a:cubicBezTo>
                <a:lnTo>
                  <a:pt x="1250" y="10000"/>
                </a:lnTo>
                <a:cubicBezTo>
                  <a:pt x="560" y="10000"/>
                  <a:pt x="0" y="9103"/>
                  <a:pt x="0" y="8000"/>
                </a:cubicBezTo>
                <a:lnTo>
                  <a:pt x="0" y="3750"/>
                </a:lnTo>
                <a:close/>
                <a:moveTo>
                  <a:pt x="4999" y="3750"/>
                </a:moveTo>
                <a:cubicBezTo>
                  <a:pt x="4999" y="1678"/>
                  <a:pt x="6047" y="0"/>
                  <a:pt x="7342" y="0"/>
                </a:cubicBezTo>
                <a:lnTo>
                  <a:pt x="7498" y="0"/>
                </a:lnTo>
                <a:cubicBezTo>
                  <a:pt x="7844" y="0"/>
                  <a:pt x="8123" y="447"/>
                  <a:pt x="8123" y="1000"/>
                </a:cubicBezTo>
                <a:cubicBezTo>
                  <a:pt x="8123" y="1552"/>
                  <a:pt x="7843" y="2000"/>
                  <a:pt x="7498" y="2000"/>
                </a:cubicBezTo>
                <a:lnTo>
                  <a:pt x="7342" y="2000"/>
                </a:lnTo>
                <a:cubicBezTo>
                  <a:pt x="6739" y="2000"/>
                  <a:pt x="6249" y="2784"/>
                  <a:pt x="6249" y="3750"/>
                </a:cubicBezTo>
                <a:lnTo>
                  <a:pt x="6249" y="4000"/>
                </a:lnTo>
                <a:lnTo>
                  <a:pt x="7498" y="4000"/>
                </a:lnTo>
                <a:cubicBezTo>
                  <a:pt x="8188" y="4000"/>
                  <a:pt x="8748" y="4897"/>
                  <a:pt x="8748" y="6000"/>
                </a:cubicBezTo>
                <a:lnTo>
                  <a:pt x="8748" y="8000"/>
                </a:lnTo>
                <a:cubicBezTo>
                  <a:pt x="8748" y="9103"/>
                  <a:pt x="8188" y="10000"/>
                  <a:pt x="7498" y="10000"/>
                </a:cubicBezTo>
                <a:lnTo>
                  <a:pt x="6249" y="10000"/>
                </a:lnTo>
                <a:cubicBezTo>
                  <a:pt x="5559" y="10000"/>
                  <a:pt x="4999" y="9103"/>
                  <a:pt x="4999" y="8000"/>
                </a:cubicBezTo>
                <a:lnTo>
                  <a:pt x="4999" y="3750"/>
                </a:lnTo>
                <a:close/>
              </a:path>
            </a:pathLst>
          </a:custGeom>
          <a:solidFill>
            <a:srgbClr val="F59E0B">
              <a:alpha val="50196"/>
            </a:srgbClr>
          </a:solidFill>
          <a:ln>
            <a:headEnd type="none"/>
            <a:tailEnd type="none"/>
          </a:ln>
        </p:spPr>
      </p:sp>
      <p:sp>
        <p:nvSpPr>
          <p:cNvPr id="13" name="TextBox 13"/>
          <p:cNvSpPr txBox="1"/>
          <p:nvPr/>
        </p:nvSpPr>
        <p:spPr>
          <a:xfrm>
            <a:off x="875039" y="5991225"/>
            <a:ext cx="5591711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1" strike="noStrike">
                <a:solidFill>
                  <a:srgbClr val="FDE68A">
                    <a:alpha val="8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融资规模随发展阶段指数级增长，支撑全球扩张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7009540" y="1485900"/>
            <a:ext cx="952261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关键里程碑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1236541" y="1457325"/>
            <a:ext cx="495177" cy="247650"/>
          </a:xfrm>
          <a:prstGeom prst="roundRect">
            <a:avLst>
              <a:gd name="adj" fmla="val 50000"/>
            </a:avLst>
          </a:prstGeom>
          <a:blipFill rotWithShape="1">
            <a:blip r:embed="rId3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6" name="TextBox 16"/>
          <p:cNvSpPr txBox="1"/>
          <p:nvPr/>
        </p:nvSpPr>
        <p:spPr>
          <a:xfrm>
            <a:off x="11322244" y="1514475"/>
            <a:ext cx="419144" cy="1333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900" b="0" i="0" strike="noStrike">
                <a:solidFill>
                  <a:srgbClr val="FBBF24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 阶段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7009540" y="1866900"/>
            <a:ext cx="4723219" cy="819150"/>
          </a:xfrm>
          <a:prstGeom prst="roundRect">
            <a:avLst>
              <a:gd name="adj" fmla="val 10433"/>
            </a:avLst>
          </a:prstGeom>
          <a:blipFill rotWithShape="1">
            <a:blip r:embed="rId4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8" name="TextBox 18"/>
          <p:cNvSpPr txBox="1"/>
          <p:nvPr/>
        </p:nvSpPr>
        <p:spPr>
          <a:xfrm>
            <a:off x="7199992" y="2059037"/>
            <a:ext cx="666584" cy="2095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500" b="1" i="0" strike="noStrike">
                <a:solidFill>
                  <a:srgbClr val="FBBF24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天使轮</a:t>
            </a:r>
            <a:endParaRPr lang="en-US" sz="1100"/>
          </a:p>
        </p:txBody>
      </p:sp>
      <p:sp>
        <p:nvSpPr>
          <p:cNvPr id="19" name="TextBox 19"/>
          <p:cNvSpPr txBox="1"/>
          <p:nvPr/>
        </p:nvSpPr>
        <p:spPr>
          <a:xfrm>
            <a:off x="7847531" y="2116187"/>
            <a:ext cx="521959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9CA3AF">
                    <a:alpha val="100000"/>
                  </a:srgbClr>
                </a:solidFill>
                <a:latin typeface="ui-monospace"/>
                <a:ea typeface="ui-monospace"/>
                <a:cs typeface="ui-monospace"/>
              </a:rPr>
              <a:t>5 亿元</a:t>
            </a:r>
            <a:endParaRPr lang="en-US" sz="1100"/>
          </a:p>
        </p:txBody>
      </p:sp>
      <p:sp>
        <p:nvSpPr>
          <p:cNvPr id="20" name="TextBox 20"/>
          <p:cNvSpPr txBox="1"/>
          <p:nvPr/>
        </p:nvSpPr>
        <p:spPr>
          <a:xfrm>
            <a:off x="7199992" y="2344787"/>
            <a:ext cx="4379512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验证技术密室模型，完成核心算法闭环，打造样板城市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7009540" y="2796480"/>
            <a:ext cx="4723219" cy="819150"/>
          </a:xfrm>
          <a:prstGeom prst="roundRect">
            <a:avLst>
              <a:gd name="adj" fmla="val 10431"/>
            </a:avLst>
          </a:prstGeom>
          <a:blipFill rotWithShape="1">
            <a:blip r:embed="rId5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2" name="TextBox 22"/>
          <p:cNvSpPr txBox="1"/>
          <p:nvPr/>
        </p:nvSpPr>
        <p:spPr>
          <a:xfrm>
            <a:off x="7199992" y="2988617"/>
            <a:ext cx="469138" cy="2095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500" b="1" i="0" strike="noStrike">
                <a:solidFill>
                  <a:srgbClr val="60A5F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 轮</a:t>
            </a:r>
            <a:endParaRPr lang="en-US" sz="1100"/>
          </a:p>
        </p:txBody>
      </p:sp>
      <p:sp>
        <p:nvSpPr>
          <p:cNvPr id="23" name="TextBox 23"/>
          <p:cNvSpPr txBox="1"/>
          <p:nvPr/>
        </p:nvSpPr>
        <p:spPr>
          <a:xfrm>
            <a:off x="7650085" y="3045767"/>
            <a:ext cx="602008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9CA3AF">
                    <a:alpha val="100000"/>
                  </a:srgbClr>
                </a:solidFill>
                <a:latin typeface="ui-monospace"/>
                <a:ea typeface="ui-monospace"/>
                <a:cs typeface="ui-monospace"/>
              </a:rPr>
              <a:t>50 亿元</a:t>
            </a:r>
            <a:endParaRPr lang="en-US" sz="1100"/>
          </a:p>
        </p:txBody>
      </p:sp>
      <p:sp>
        <p:nvSpPr>
          <p:cNvPr id="24" name="TextBox 24"/>
          <p:cNvSpPr txBox="1"/>
          <p:nvPr/>
        </p:nvSpPr>
        <p:spPr>
          <a:xfrm>
            <a:off x="7199992" y="3274367"/>
            <a:ext cx="4379512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城市技术密室网络建设，覆盖一线核心商圈，形成品牌效应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7009540" y="3726209"/>
            <a:ext cx="4723219" cy="819150"/>
          </a:xfrm>
          <a:prstGeom prst="roundRect">
            <a:avLst>
              <a:gd name="adj" fmla="val 10433"/>
            </a:avLst>
          </a:prstGeom>
          <a:blipFill rotWithShape="1">
            <a:blip r:embed="rId6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6" name="TextBox 26"/>
          <p:cNvSpPr txBox="1"/>
          <p:nvPr/>
        </p:nvSpPr>
        <p:spPr>
          <a:xfrm>
            <a:off x="7199992" y="3918348"/>
            <a:ext cx="476131" cy="2095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500" b="1" i="0" strike="noStrike">
                <a:solidFill>
                  <a:srgbClr val="34D39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 轮</a:t>
            </a:r>
            <a:endParaRPr lang="en-US" sz="1100"/>
          </a:p>
        </p:txBody>
      </p:sp>
      <p:sp>
        <p:nvSpPr>
          <p:cNvPr id="27" name="TextBox 27"/>
          <p:cNvSpPr txBox="1"/>
          <p:nvPr/>
        </p:nvSpPr>
        <p:spPr>
          <a:xfrm>
            <a:off x="7657078" y="3975498"/>
            <a:ext cx="681909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9CA3AF">
                    <a:alpha val="100000"/>
                  </a:srgbClr>
                </a:solidFill>
                <a:latin typeface="ui-monospace"/>
                <a:ea typeface="ui-monospace"/>
                <a:cs typeface="ui-monospace"/>
              </a:rPr>
              <a:t>500 亿元</a:t>
            </a:r>
            <a:endParaRPr lang="en-US" sz="1100"/>
          </a:p>
        </p:txBody>
      </p:sp>
      <p:sp>
        <p:nvSpPr>
          <p:cNvPr id="28" name="TextBox 28"/>
          <p:cNvSpPr txBox="1"/>
          <p:nvPr/>
        </p:nvSpPr>
        <p:spPr>
          <a:xfrm>
            <a:off x="7199992" y="4204098"/>
            <a:ext cx="4379512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区域技术产业园建设，形成产业集群效应，打通区域资源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7009540" y="4655791"/>
            <a:ext cx="4723219" cy="819150"/>
          </a:xfrm>
          <a:prstGeom prst="roundRect">
            <a:avLst>
              <a:gd name="adj" fmla="val 10431"/>
            </a:avLst>
          </a:prstGeom>
          <a:blipFill rotWithShape="1">
            <a:blip r:embed="rId7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30" name="TextBox 30"/>
          <p:cNvSpPr txBox="1"/>
          <p:nvPr/>
        </p:nvSpPr>
        <p:spPr>
          <a:xfrm>
            <a:off x="7199992" y="4847928"/>
            <a:ext cx="476131" cy="2095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500" b="1" i="0" strike="noStrike">
                <a:solidFill>
                  <a:srgbClr val="A78BF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 轮</a:t>
            </a:r>
            <a:endParaRPr lang="en-US" sz="1100"/>
          </a:p>
        </p:txBody>
      </p:sp>
      <p:sp>
        <p:nvSpPr>
          <p:cNvPr id="31" name="TextBox 31"/>
          <p:cNvSpPr txBox="1"/>
          <p:nvPr/>
        </p:nvSpPr>
        <p:spPr>
          <a:xfrm>
            <a:off x="7657078" y="4905078"/>
            <a:ext cx="761958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9CA3AF">
                    <a:alpha val="100000"/>
                  </a:srgbClr>
                </a:solidFill>
                <a:latin typeface="ui-monospace"/>
                <a:ea typeface="ui-monospace"/>
                <a:cs typeface="ui-monospace"/>
              </a:rPr>
              <a:t>5000 亿元</a:t>
            </a:r>
            <a:endParaRPr lang="en-US" sz="1100"/>
          </a:p>
        </p:txBody>
      </p:sp>
      <p:sp>
        <p:nvSpPr>
          <p:cNvPr id="32" name="TextBox 32"/>
          <p:cNvSpPr txBox="1"/>
          <p:nvPr/>
        </p:nvSpPr>
        <p:spPr>
          <a:xfrm>
            <a:off x="7199992" y="5133678"/>
            <a:ext cx="4379512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全国技术生态网络成型，打通上下游产业链，实现规模化盈利</a:t>
            </a:r>
            <a:endParaRPr lang="en-US" sz="1100"/>
          </a:p>
        </p:txBody>
      </p:sp>
      <p:sp>
        <p:nvSpPr>
          <p:cNvPr id="33" name="AutoShape 33"/>
          <p:cNvSpPr/>
          <p:nvPr/>
        </p:nvSpPr>
        <p:spPr>
          <a:xfrm>
            <a:off x="7009540" y="5585520"/>
            <a:ext cx="4723219" cy="819150"/>
          </a:xfrm>
          <a:prstGeom prst="roundRect">
            <a:avLst>
              <a:gd name="adj" fmla="val 10433"/>
            </a:avLst>
          </a:prstGeom>
          <a:blipFill rotWithShape="1">
            <a:blip r:embed="rId8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34" name="TextBox 34"/>
          <p:cNvSpPr txBox="1"/>
          <p:nvPr/>
        </p:nvSpPr>
        <p:spPr>
          <a:xfrm>
            <a:off x="7199992" y="5777657"/>
            <a:ext cx="793800" cy="2095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500" b="1" i="0" strike="noStrike">
                <a:solidFill>
                  <a:srgbClr val="FCD34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Pre-IPO</a:t>
            </a:r>
            <a:endParaRPr lang="en-US" sz="1100"/>
          </a:p>
        </p:txBody>
      </p:sp>
      <p:sp>
        <p:nvSpPr>
          <p:cNvPr id="35" name="TextBox 35"/>
          <p:cNvSpPr txBox="1"/>
          <p:nvPr/>
        </p:nvSpPr>
        <p:spPr>
          <a:xfrm>
            <a:off x="7974747" y="5834807"/>
            <a:ext cx="521959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FDE68A">
                    <a:alpha val="70196"/>
                  </a:srgbClr>
                </a:solidFill>
                <a:latin typeface="ui-monospace"/>
                <a:ea typeface="ui-monospace"/>
                <a:cs typeface="ui-monospace"/>
              </a:rPr>
              <a:t>5 万亿</a:t>
            </a:r>
            <a:endParaRPr lang="en-US" sz="1100"/>
          </a:p>
        </p:txBody>
      </p:sp>
      <p:sp>
        <p:nvSpPr>
          <p:cNvPr id="36" name="TextBox 36"/>
          <p:cNvSpPr txBox="1"/>
          <p:nvPr/>
        </p:nvSpPr>
        <p:spPr>
          <a:xfrm>
            <a:off x="7199992" y="6063407"/>
            <a:ext cx="4379512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FEF3C7">
                    <a:alpha val="90196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市值百万亿级全球技术生态集团，三地上市协同，对接全球资本</a:t>
            </a:r>
            <a:endParaRPr lang="en-US" sz="1100"/>
          </a:p>
        </p:txBody>
      </p:sp>
      <p:graphicFrame>
        <p:nvGraphicFramePr>
          <p:cNvPr id="37" name="Chart 37"/>
          <p:cNvGraphicFramePr>
            <a:graphicFrameLocks noGrp="1"/>
          </p:cNvGraphicFramePr>
          <p:nvPr/>
        </p:nvGraphicFramePr>
        <p:xfrm>
          <a:off x="695151" y="2295525"/>
          <a:ext cx="5771600" cy="33623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" name="AutoShape 3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F172A">
              <a:alpha val="100000"/>
            </a:srgbClr>
          </a:solidFill>
          <a:ln>
            <a:headEnd type="none"/>
            <a:tailEnd type="none"/>
          </a:ln>
        </p:spPr>
      </p:sp>
      <p:pic>
        <p:nvPicPr>
          <p:cNvPr id="4" name="Picture 4"/>
          <p:cNvPicPr>
            <a:picLocks noChangeAspect="1"/>
          </p:cNvPicPr>
          <p:nvPr/>
        </p:nvPicPr>
        <p:blipFill>
          <a:blip r:embed="rId1">
            <a:alphaModFix amt="100000"/>
          </a:blip>
          <a:srcRect l="427" r="427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AutoShape 5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F172A">
              <a:alpha val="70196"/>
            </a:srgbClr>
          </a:solidFill>
          <a:ln>
            <a:headEnd type="none"/>
            <a:tailEnd type="none"/>
          </a:ln>
        </p:spPr>
      </p:sp>
      <p:sp>
        <p:nvSpPr>
          <p:cNvPr id="6" name="AutoShape 6"/>
          <p:cNvSpPr/>
          <p:nvPr/>
        </p:nvSpPr>
        <p:spPr>
          <a:xfrm>
            <a:off x="4063034" y="0"/>
            <a:ext cx="8125918" cy="6858000"/>
          </a:xfrm>
          <a:prstGeom prst="rect">
            <a:avLst/>
          </a:prstGeom>
          <a:gradFill>
            <a:gsLst>
              <a:gs pos="0">
                <a:srgbClr val="0F172A">
                  <a:alpha val="20000"/>
                </a:srgbClr>
              </a:gs>
              <a:gs pos="100000">
                <a:srgbClr val="0F172A">
                  <a:alpha val="0"/>
                </a:srgbClr>
              </a:gs>
            </a:gsLst>
            <a:lin ang="16200000"/>
          </a:gradFill>
          <a:ln>
            <a:headEnd type="none"/>
            <a:tailEnd type="none"/>
          </a:ln>
        </p:spPr>
      </p:sp>
      <p:sp>
        <p:nvSpPr>
          <p:cNvPr id="7" name="AutoShape 7"/>
          <p:cNvSpPr/>
          <p:nvPr/>
        </p:nvSpPr>
        <p:spPr>
          <a:xfrm>
            <a:off x="457086" y="457200"/>
            <a:ext cx="38090" cy="304800"/>
          </a:xfrm>
          <a:prstGeom prst="rect">
            <a:avLst/>
          </a:prstGeom>
          <a:solidFill>
            <a:srgbClr val="F59E0B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8" name="TextBox 8"/>
          <p:cNvSpPr txBox="1"/>
          <p:nvPr/>
        </p:nvSpPr>
        <p:spPr>
          <a:xfrm>
            <a:off x="647537" y="514350"/>
            <a:ext cx="1950500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F59E0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Vision &amp; Mission</a:t>
            </a:r>
            <a:endParaRPr lang="en-US" sz="1100"/>
          </a:p>
        </p:txBody>
      </p:sp>
      <p:sp>
        <p:nvSpPr>
          <p:cNvPr id="9" name="TextBox 9"/>
          <p:cNvSpPr txBox="1"/>
          <p:nvPr/>
        </p:nvSpPr>
        <p:spPr>
          <a:xfrm>
            <a:off x="457086" y="809625"/>
            <a:ext cx="11274781" cy="5048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3600" b="1" i="0" strike="noStrike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愿景与使命：百年传奇</a:t>
            </a:r>
            <a:endParaRPr lang="en-US" sz="1100"/>
          </a:p>
        </p:txBody>
      </p:sp>
      <p:sp>
        <p:nvSpPr>
          <p:cNvPr id="10" name="TextBox 10"/>
          <p:cNvSpPr txBox="1"/>
          <p:nvPr/>
        </p:nvSpPr>
        <p:spPr>
          <a:xfrm>
            <a:off x="457086" y="1428750"/>
            <a:ext cx="11274781" cy="2571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800" b="0" i="0" strike="noStrike">
                <a:solidFill>
                  <a:srgbClr val="60A5F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用爱开发系统 · 用芯改变世界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57086" y="2019300"/>
            <a:ext cx="11274781" cy="647700"/>
          </a:xfrm>
          <a:prstGeom prst="rect">
            <a:avLst/>
          </a:prstGeom>
          <a:blipFill rotWithShape="1">
            <a:blip r:embed="rId2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2" name="AutoShape 12"/>
          <p:cNvSpPr/>
          <p:nvPr/>
        </p:nvSpPr>
        <p:spPr>
          <a:xfrm>
            <a:off x="685629" y="2209800"/>
            <a:ext cx="457086" cy="457200"/>
          </a:xfrm>
          <a:prstGeom prst="ellipse">
            <a:avLst/>
          </a:prstGeom>
          <a:blipFill rotWithShape="1">
            <a:blip r:embed="rId3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3" name="AutoShape 13"/>
          <p:cNvSpPr/>
          <p:nvPr/>
        </p:nvSpPr>
        <p:spPr>
          <a:xfrm>
            <a:off x="840073" y="2364284"/>
            <a:ext cx="148196" cy="148233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2731" y="5933"/>
                </a:moveTo>
                <a:lnTo>
                  <a:pt x="572" y="5933"/>
                </a:lnTo>
                <a:cubicBezTo>
                  <a:pt x="52" y="5933"/>
                  <a:pt x="-267" y="5367"/>
                  <a:pt x="0" y="4921"/>
                </a:cubicBezTo>
                <a:lnTo>
                  <a:pt x="1104" y="3080"/>
                </a:lnTo>
                <a:cubicBezTo>
                  <a:pt x="1285" y="2778"/>
                  <a:pt x="1611" y="2594"/>
                  <a:pt x="1963" y="2594"/>
                </a:cubicBezTo>
                <a:lnTo>
                  <a:pt x="3945" y="2594"/>
                </a:lnTo>
                <a:cubicBezTo>
                  <a:pt x="5533" y="-96"/>
                  <a:pt x="7901" y="-232"/>
                  <a:pt x="9485" y="0"/>
                </a:cubicBezTo>
                <a:cubicBezTo>
                  <a:pt x="9752" y="40"/>
                  <a:pt x="9960" y="248"/>
                  <a:pt x="9998" y="513"/>
                </a:cubicBezTo>
                <a:cubicBezTo>
                  <a:pt x="10230" y="2097"/>
                  <a:pt x="10094" y="4466"/>
                  <a:pt x="7405" y="6054"/>
                </a:cubicBezTo>
                <a:lnTo>
                  <a:pt x="7405" y="8036"/>
                </a:lnTo>
                <a:cubicBezTo>
                  <a:pt x="7405" y="8389"/>
                  <a:pt x="7221" y="8715"/>
                  <a:pt x="6918" y="8896"/>
                </a:cubicBezTo>
                <a:lnTo>
                  <a:pt x="5078" y="10000"/>
                </a:lnTo>
                <a:cubicBezTo>
                  <a:pt x="4634" y="10267"/>
                  <a:pt x="4066" y="9946"/>
                  <a:pt x="4066" y="9428"/>
                </a:cubicBezTo>
                <a:lnTo>
                  <a:pt x="4066" y="7268"/>
                </a:lnTo>
                <a:cubicBezTo>
                  <a:pt x="4066" y="6532"/>
                  <a:pt x="3468" y="5933"/>
                  <a:pt x="2731" y="5933"/>
                </a:cubicBezTo>
                <a:lnTo>
                  <a:pt x="2729" y="5933"/>
                </a:lnTo>
                <a:close/>
                <a:moveTo>
                  <a:pt x="8406" y="2594"/>
                </a:moveTo>
                <a:cubicBezTo>
                  <a:pt x="8406" y="2041"/>
                  <a:pt x="7957" y="1592"/>
                  <a:pt x="7405" y="1592"/>
                </a:cubicBezTo>
                <a:cubicBezTo>
                  <a:pt x="6852" y="1592"/>
                  <a:pt x="6403" y="2041"/>
                  <a:pt x="6403" y="2594"/>
                </a:cubicBezTo>
                <a:cubicBezTo>
                  <a:pt x="6403" y="3147"/>
                  <a:pt x="6852" y="3596"/>
                  <a:pt x="7405" y="3596"/>
                </a:cubicBezTo>
                <a:cubicBezTo>
                  <a:pt x="7957" y="3596"/>
                  <a:pt x="8406" y="3147"/>
                  <a:pt x="8406" y="2594"/>
                </a:cubicBezTo>
                <a:close/>
              </a:path>
            </a:pathLst>
          </a:custGeom>
          <a:solidFill>
            <a:srgbClr val="F59E0B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4" name="TextBox 14"/>
          <p:cNvSpPr txBox="1"/>
          <p:nvPr/>
        </p:nvSpPr>
        <p:spPr>
          <a:xfrm>
            <a:off x="1295076" y="2238375"/>
            <a:ext cx="10246338" cy="2095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500" b="1" i="0" strike="noStrike">
                <a:solidFill>
                  <a:srgbClr val="FBBF24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核心使命</a:t>
            </a:r>
            <a:endParaRPr lang="en-US" sz="1100"/>
          </a:p>
        </p:txBody>
      </p:sp>
      <p:sp>
        <p:nvSpPr>
          <p:cNvPr id="15" name="TextBox 15"/>
          <p:cNvSpPr txBox="1"/>
          <p:nvPr/>
        </p:nvSpPr>
        <p:spPr>
          <a:xfrm>
            <a:off x="1295076" y="2533650"/>
            <a:ext cx="10246338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0" i="0" strike="noStrike">
                <a:solidFill>
                  <a:srgbClr val="E5E7E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让每个技术人才都能拥有自己的事业，不再为别人打工，而是为自己创业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457086" y="2817466"/>
            <a:ext cx="11274781" cy="647700"/>
          </a:xfrm>
          <a:prstGeom prst="rect">
            <a:avLst/>
          </a:prstGeom>
          <a:blipFill rotWithShape="1">
            <a:blip r:embed="rId2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7" name="AutoShape 17"/>
          <p:cNvSpPr/>
          <p:nvPr/>
        </p:nvSpPr>
        <p:spPr>
          <a:xfrm>
            <a:off x="685629" y="3007966"/>
            <a:ext cx="457086" cy="457200"/>
          </a:xfrm>
          <a:prstGeom prst="ellipse">
            <a:avLst/>
          </a:prstGeom>
          <a:blipFill rotWithShape="1">
            <a:blip r:embed="rId4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8" name="AutoShape 18"/>
          <p:cNvSpPr/>
          <p:nvPr/>
        </p:nvSpPr>
        <p:spPr>
          <a:xfrm>
            <a:off x="840073" y="3162449"/>
            <a:ext cx="148196" cy="148233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6872" y="5469"/>
                </a:moveTo>
                <a:lnTo>
                  <a:pt x="3128" y="5469"/>
                </a:lnTo>
                <a:cubicBezTo>
                  <a:pt x="3185" y="6729"/>
                  <a:pt x="3465" y="7889"/>
                  <a:pt x="3863" y="8738"/>
                </a:cubicBezTo>
                <a:cubicBezTo>
                  <a:pt x="4087" y="9217"/>
                  <a:pt x="4328" y="9555"/>
                  <a:pt x="4552" y="9762"/>
                </a:cubicBezTo>
                <a:cubicBezTo>
                  <a:pt x="4772" y="9967"/>
                  <a:pt x="4923" y="10000"/>
                  <a:pt x="5001" y="10000"/>
                </a:cubicBezTo>
                <a:cubicBezTo>
                  <a:pt x="5079" y="10000"/>
                  <a:pt x="5230" y="9967"/>
                  <a:pt x="5450" y="9762"/>
                </a:cubicBezTo>
                <a:cubicBezTo>
                  <a:pt x="5674" y="9555"/>
                  <a:pt x="5915" y="9215"/>
                  <a:pt x="6138" y="8738"/>
                </a:cubicBezTo>
                <a:cubicBezTo>
                  <a:pt x="6537" y="7889"/>
                  <a:pt x="6817" y="6729"/>
                  <a:pt x="6874" y="5469"/>
                </a:cubicBezTo>
                <a:close/>
                <a:moveTo>
                  <a:pt x="3126" y="4531"/>
                </a:moveTo>
                <a:lnTo>
                  <a:pt x="6870" y="4531"/>
                </a:lnTo>
                <a:cubicBezTo>
                  <a:pt x="6815" y="3271"/>
                  <a:pt x="6535" y="2111"/>
                  <a:pt x="6136" y="1262"/>
                </a:cubicBezTo>
                <a:cubicBezTo>
                  <a:pt x="5913" y="785"/>
                  <a:pt x="5672" y="445"/>
                  <a:pt x="5448" y="238"/>
                </a:cubicBezTo>
                <a:cubicBezTo>
                  <a:pt x="5228" y="33"/>
                  <a:pt x="5077" y="0"/>
                  <a:pt x="4999" y="0"/>
                </a:cubicBezTo>
                <a:cubicBezTo>
                  <a:pt x="4921" y="0"/>
                  <a:pt x="4770" y="33"/>
                  <a:pt x="4550" y="238"/>
                </a:cubicBezTo>
                <a:cubicBezTo>
                  <a:pt x="4326" y="445"/>
                  <a:pt x="4085" y="785"/>
                  <a:pt x="3862" y="1262"/>
                </a:cubicBezTo>
                <a:cubicBezTo>
                  <a:pt x="3463" y="2111"/>
                  <a:pt x="3183" y="3271"/>
                  <a:pt x="3126" y="4531"/>
                </a:cubicBezTo>
                <a:close/>
                <a:moveTo>
                  <a:pt x="2185" y="4531"/>
                </a:moveTo>
                <a:cubicBezTo>
                  <a:pt x="2253" y="2859"/>
                  <a:pt x="2687" y="1307"/>
                  <a:pt x="3320" y="287"/>
                </a:cubicBezTo>
                <a:cubicBezTo>
                  <a:pt x="1514" y="924"/>
                  <a:pt x="184" y="2563"/>
                  <a:pt x="0" y="4531"/>
                </a:cubicBezTo>
                <a:lnTo>
                  <a:pt x="2185" y="4531"/>
                </a:lnTo>
                <a:close/>
                <a:moveTo>
                  <a:pt x="0" y="5469"/>
                </a:moveTo>
                <a:cubicBezTo>
                  <a:pt x="184" y="7438"/>
                  <a:pt x="1514" y="9076"/>
                  <a:pt x="3320" y="9713"/>
                </a:cubicBezTo>
                <a:cubicBezTo>
                  <a:pt x="2687" y="8693"/>
                  <a:pt x="2253" y="7141"/>
                  <a:pt x="2185" y="5469"/>
                </a:cubicBezTo>
                <a:lnTo>
                  <a:pt x="0" y="5469"/>
                </a:lnTo>
                <a:close/>
                <a:moveTo>
                  <a:pt x="7813" y="5469"/>
                </a:moveTo>
                <a:cubicBezTo>
                  <a:pt x="7745" y="7141"/>
                  <a:pt x="7311" y="8693"/>
                  <a:pt x="6678" y="9713"/>
                </a:cubicBezTo>
                <a:cubicBezTo>
                  <a:pt x="8484" y="9074"/>
                  <a:pt x="9814" y="7438"/>
                  <a:pt x="9998" y="5469"/>
                </a:cubicBezTo>
                <a:lnTo>
                  <a:pt x="7813" y="5469"/>
                </a:lnTo>
                <a:close/>
                <a:moveTo>
                  <a:pt x="9998" y="4531"/>
                </a:moveTo>
                <a:cubicBezTo>
                  <a:pt x="9814" y="2563"/>
                  <a:pt x="8484" y="924"/>
                  <a:pt x="6678" y="287"/>
                </a:cubicBezTo>
                <a:cubicBezTo>
                  <a:pt x="7311" y="1307"/>
                  <a:pt x="7745" y="2859"/>
                  <a:pt x="7813" y="4531"/>
                </a:cubicBezTo>
                <a:lnTo>
                  <a:pt x="9998" y="4531"/>
                </a:lnTo>
                <a:close/>
              </a:path>
            </a:pathLst>
          </a:custGeom>
          <a:solidFill>
            <a:srgbClr val="60A5FA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9" name="TextBox 19"/>
          <p:cNvSpPr txBox="1"/>
          <p:nvPr/>
        </p:nvSpPr>
        <p:spPr>
          <a:xfrm>
            <a:off x="1295076" y="3036541"/>
            <a:ext cx="10246338" cy="2095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500" b="1" i="0" strike="noStrike">
                <a:solidFill>
                  <a:srgbClr val="60A5F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宏伟愿景</a:t>
            </a:r>
            <a:endParaRPr lang="en-US" sz="1100"/>
          </a:p>
        </p:txBody>
      </p:sp>
      <p:sp>
        <p:nvSpPr>
          <p:cNvPr id="20" name="TextBox 20"/>
          <p:cNvSpPr txBox="1"/>
          <p:nvPr/>
        </p:nvSpPr>
        <p:spPr>
          <a:xfrm>
            <a:off x="1295076" y="3331816"/>
            <a:ext cx="10246338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0" i="0" strike="noStrike">
                <a:solidFill>
                  <a:srgbClr val="E5E7E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成为全球最具影响力的技术生态平台，市值百万亿跨国集团公司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457086" y="3615630"/>
            <a:ext cx="11274781" cy="647700"/>
          </a:xfrm>
          <a:prstGeom prst="rect">
            <a:avLst/>
          </a:prstGeom>
          <a:blipFill rotWithShape="1">
            <a:blip r:embed="rId2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2" name="AutoShape 22"/>
          <p:cNvSpPr/>
          <p:nvPr/>
        </p:nvSpPr>
        <p:spPr>
          <a:xfrm>
            <a:off x="685629" y="3806130"/>
            <a:ext cx="457086" cy="457200"/>
          </a:xfrm>
          <a:prstGeom prst="ellipse">
            <a:avLst/>
          </a:prstGeom>
          <a:blipFill rotWithShape="1">
            <a:blip r:embed="rId5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3" name="AutoShape 23"/>
          <p:cNvSpPr/>
          <p:nvPr/>
        </p:nvSpPr>
        <p:spPr>
          <a:xfrm>
            <a:off x="840073" y="3960614"/>
            <a:ext cx="148196" cy="148233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2228" y="215"/>
                </a:moveTo>
                <a:cubicBezTo>
                  <a:pt x="2317" y="81"/>
                  <a:pt x="2461" y="0"/>
                  <a:pt x="2612" y="0"/>
                </a:cubicBezTo>
                <a:lnTo>
                  <a:pt x="7386" y="0"/>
                </a:lnTo>
                <a:cubicBezTo>
                  <a:pt x="7537" y="0"/>
                  <a:pt x="7681" y="79"/>
                  <a:pt x="7770" y="215"/>
                </a:cubicBezTo>
                <a:lnTo>
                  <a:pt x="9998" y="3547"/>
                </a:lnTo>
                <a:cubicBezTo>
                  <a:pt x="10133" y="3749"/>
                  <a:pt x="10119" y="4028"/>
                  <a:pt x="9968" y="4214"/>
                </a:cubicBezTo>
                <a:lnTo>
                  <a:pt x="5353" y="9827"/>
                </a:lnTo>
                <a:cubicBezTo>
                  <a:pt x="5264" y="9936"/>
                  <a:pt x="5134" y="10000"/>
                  <a:pt x="4999" y="10000"/>
                </a:cubicBezTo>
                <a:cubicBezTo>
                  <a:pt x="4864" y="10000"/>
                  <a:pt x="4735" y="9937"/>
                  <a:pt x="4645" y="9827"/>
                </a:cubicBezTo>
                <a:lnTo>
                  <a:pt x="30" y="4214"/>
                </a:lnTo>
                <a:cubicBezTo>
                  <a:pt x="-123" y="4028"/>
                  <a:pt x="-135" y="3749"/>
                  <a:pt x="0" y="3547"/>
                </a:cubicBezTo>
                <a:lnTo>
                  <a:pt x="2228" y="215"/>
                </a:lnTo>
                <a:close/>
                <a:moveTo>
                  <a:pt x="2994" y="1087"/>
                </a:moveTo>
                <a:cubicBezTo>
                  <a:pt x="2928" y="1142"/>
                  <a:pt x="2910" y="1241"/>
                  <a:pt x="2952" y="1318"/>
                </a:cubicBezTo>
                <a:lnTo>
                  <a:pt x="4094" y="3416"/>
                </a:lnTo>
                <a:lnTo>
                  <a:pt x="1166" y="3683"/>
                </a:lnTo>
                <a:cubicBezTo>
                  <a:pt x="1084" y="3690"/>
                  <a:pt x="1020" y="3767"/>
                  <a:pt x="1020" y="3859"/>
                </a:cubicBezTo>
                <a:cubicBezTo>
                  <a:pt x="1020" y="3950"/>
                  <a:pt x="1083" y="4026"/>
                  <a:pt x="1166" y="4034"/>
                </a:cubicBezTo>
                <a:lnTo>
                  <a:pt x="4985" y="4385"/>
                </a:lnTo>
                <a:cubicBezTo>
                  <a:pt x="4993" y="4385"/>
                  <a:pt x="5003" y="4385"/>
                  <a:pt x="5011" y="4385"/>
                </a:cubicBezTo>
                <a:lnTo>
                  <a:pt x="8830" y="4034"/>
                </a:lnTo>
                <a:cubicBezTo>
                  <a:pt x="8912" y="4028"/>
                  <a:pt x="8976" y="3951"/>
                  <a:pt x="8976" y="3859"/>
                </a:cubicBezTo>
                <a:cubicBezTo>
                  <a:pt x="8976" y="3768"/>
                  <a:pt x="8913" y="3692"/>
                  <a:pt x="8830" y="3683"/>
                </a:cubicBezTo>
                <a:lnTo>
                  <a:pt x="5902" y="3414"/>
                </a:lnTo>
                <a:lnTo>
                  <a:pt x="7044" y="1318"/>
                </a:lnTo>
                <a:cubicBezTo>
                  <a:pt x="7086" y="1241"/>
                  <a:pt x="7068" y="1140"/>
                  <a:pt x="7002" y="1087"/>
                </a:cubicBezTo>
                <a:cubicBezTo>
                  <a:pt x="6937" y="1034"/>
                  <a:pt x="6845" y="1043"/>
                  <a:pt x="6789" y="1109"/>
                </a:cubicBezTo>
                <a:lnTo>
                  <a:pt x="4999" y="3249"/>
                </a:lnTo>
                <a:lnTo>
                  <a:pt x="3207" y="1109"/>
                </a:lnTo>
                <a:cubicBezTo>
                  <a:pt x="3151" y="1044"/>
                  <a:pt x="3059" y="1035"/>
                  <a:pt x="2994" y="1087"/>
                </a:cubicBezTo>
                <a:close/>
              </a:path>
            </a:pathLst>
          </a:custGeom>
          <a:solidFill>
            <a:srgbClr val="34D399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4" name="TextBox 24"/>
          <p:cNvSpPr txBox="1"/>
          <p:nvPr/>
        </p:nvSpPr>
        <p:spPr>
          <a:xfrm>
            <a:off x="1295076" y="3834705"/>
            <a:ext cx="10246338" cy="2095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500" b="1" i="0" strike="noStrike">
                <a:solidFill>
                  <a:srgbClr val="34D39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核心价值观</a:t>
            </a:r>
            <a:endParaRPr lang="en-US" sz="1100"/>
          </a:p>
        </p:txBody>
      </p:sp>
      <p:sp>
        <p:nvSpPr>
          <p:cNvPr id="25" name="TextBox 25"/>
          <p:cNvSpPr txBox="1"/>
          <p:nvPr/>
        </p:nvSpPr>
        <p:spPr>
          <a:xfrm>
            <a:off x="1295076" y="4129980"/>
            <a:ext cx="10246338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0" i="0" strike="noStrike">
                <a:solidFill>
                  <a:srgbClr val="E5E7E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创新、包容、卓越、共生，坚持长期主义，拒绝短期博弈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457086" y="4413796"/>
            <a:ext cx="11274781" cy="647700"/>
          </a:xfrm>
          <a:prstGeom prst="rect">
            <a:avLst/>
          </a:prstGeom>
          <a:blipFill rotWithShape="1">
            <a:blip r:embed="rId2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7" name="AutoShape 27"/>
          <p:cNvSpPr/>
          <p:nvPr/>
        </p:nvSpPr>
        <p:spPr>
          <a:xfrm>
            <a:off x="685629" y="4604296"/>
            <a:ext cx="457086" cy="457200"/>
          </a:xfrm>
          <a:prstGeom prst="ellipse">
            <a:avLst/>
          </a:prstGeom>
          <a:blipFill rotWithShape="1">
            <a:blip r:embed="rId6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8" name="AutoShape 28"/>
          <p:cNvSpPr/>
          <p:nvPr/>
        </p:nvSpPr>
        <p:spPr>
          <a:xfrm>
            <a:off x="840073" y="4758779"/>
            <a:ext cx="148196" cy="148233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1250" y="714"/>
                </a:moveTo>
                <a:cubicBezTo>
                  <a:pt x="1250" y="319"/>
                  <a:pt x="971" y="0"/>
                  <a:pt x="625" y="0"/>
                </a:cubicBezTo>
                <a:cubicBezTo>
                  <a:pt x="280" y="0"/>
                  <a:pt x="0" y="320"/>
                  <a:pt x="0" y="714"/>
                </a:cubicBezTo>
                <a:lnTo>
                  <a:pt x="0" y="8214"/>
                </a:lnTo>
                <a:cubicBezTo>
                  <a:pt x="0" y="9201"/>
                  <a:pt x="699" y="10000"/>
                  <a:pt x="1562" y="10000"/>
                </a:cubicBezTo>
                <a:lnTo>
                  <a:pt x="9373" y="10000"/>
                </a:lnTo>
                <a:cubicBezTo>
                  <a:pt x="9719" y="10000"/>
                  <a:pt x="9998" y="9681"/>
                  <a:pt x="9998" y="9286"/>
                </a:cubicBezTo>
                <a:cubicBezTo>
                  <a:pt x="9998" y="8891"/>
                  <a:pt x="9718" y="8571"/>
                  <a:pt x="9373" y="8571"/>
                </a:cubicBezTo>
                <a:lnTo>
                  <a:pt x="1562" y="8571"/>
                </a:lnTo>
                <a:cubicBezTo>
                  <a:pt x="1390" y="8571"/>
                  <a:pt x="1250" y="8411"/>
                  <a:pt x="1250" y="8214"/>
                </a:cubicBezTo>
                <a:lnTo>
                  <a:pt x="1250" y="714"/>
                </a:lnTo>
                <a:close/>
                <a:moveTo>
                  <a:pt x="9190" y="2647"/>
                </a:moveTo>
                <a:cubicBezTo>
                  <a:pt x="9434" y="2368"/>
                  <a:pt x="9434" y="1915"/>
                  <a:pt x="9190" y="1636"/>
                </a:cubicBezTo>
                <a:cubicBezTo>
                  <a:pt x="8945" y="1357"/>
                  <a:pt x="8549" y="1357"/>
                  <a:pt x="8305" y="1636"/>
                </a:cubicBezTo>
                <a:lnTo>
                  <a:pt x="6249" y="3989"/>
                </a:lnTo>
                <a:lnTo>
                  <a:pt x="5128" y="2710"/>
                </a:lnTo>
                <a:cubicBezTo>
                  <a:pt x="4884" y="2431"/>
                  <a:pt x="4487" y="2431"/>
                  <a:pt x="4243" y="2710"/>
                </a:cubicBezTo>
                <a:lnTo>
                  <a:pt x="2369" y="4853"/>
                </a:lnTo>
                <a:cubicBezTo>
                  <a:pt x="2125" y="5132"/>
                  <a:pt x="2125" y="5585"/>
                  <a:pt x="2369" y="5864"/>
                </a:cubicBezTo>
                <a:cubicBezTo>
                  <a:pt x="2613" y="6143"/>
                  <a:pt x="3009" y="6143"/>
                  <a:pt x="3253" y="5864"/>
                </a:cubicBezTo>
                <a:lnTo>
                  <a:pt x="4687" y="4225"/>
                </a:lnTo>
                <a:lnTo>
                  <a:pt x="5807" y="5507"/>
                </a:lnTo>
                <a:cubicBezTo>
                  <a:pt x="6052" y="5786"/>
                  <a:pt x="6448" y="5786"/>
                  <a:pt x="6692" y="5507"/>
                </a:cubicBezTo>
                <a:lnTo>
                  <a:pt x="9192" y="2650"/>
                </a:lnTo>
                <a:close/>
              </a:path>
            </a:pathLst>
          </a:custGeom>
          <a:solidFill>
            <a:srgbClr val="A78BFA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9" name="TextBox 29"/>
          <p:cNvSpPr txBox="1"/>
          <p:nvPr/>
        </p:nvSpPr>
        <p:spPr>
          <a:xfrm>
            <a:off x="1295076" y="4632871"/>
            <a:ext cx="10246338" cy="2095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500" b="1" i="0" strike="noStrike">
                <a:solidFill>
                  <a:srgbClr val="A78BF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战略目标</a:t>
            </a:r>
            <a:endParaRPr lang="en-US" sz="1100"/>
          </a:p>
        </p:txBody>
      </p:sp>
      <p:sp>
        <p:nvSpPr>
          <p:cNvPr id="30" name="TextBox 30"/>
          <p:cNvSpPr txBox="1"/>
          <p:nvPr/>
        </p:nvSpPr>
        <p:spPr>
          <a:xfrm>
            <a:off x="1295076" y="4928146"/>
            <a:ext cx="10246338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0" i="0" strike="noStrike">
                <a:solidFill>
                  <a:srgbClr val="E5E7E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孵化 10 万个百年项目，影响 1 亿技术人才，创造 1000 万就业机会</a:t>
            </a:r>
            <a:endParaRPr lang="en-US" sz="1100"/>
          </a:p>
        </p:txBody>
      </p:sp>
      <p:sp>
        <p:nvSpPr>
          <p:cNvPr id="31" name="AutoShape 31"/>
          <p:cNvSpPr/>
          <p:nvPr/>
        </p:nvSpPr>
        <p:spPr>
          <a:xfrm>
            <a:off x="457086" y="5211961"/>
            <a:ext cx="11274781" cy="647700"/>
          </a:xfrm>
          <a:prstGeom prst="rect">
            <a:avLst/>
          </a:prstGeom>
          <a:blipFill rotWithShape="1">
            <a:blip r:embed="rId7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32" name="AutoShape 32"/>
          <p:cNvSpPr/>
          <p:nvPr/>
        </p:nvSpPr>
        <p:spPr>
          <a:xfrm>
            <a:off x="685629" y="5402461"/>
            <a:ext cx="457086" cy="457200"/>
          </a:xfrm>
          <a:prstGeom prst="ellipse">
            <a:avLst/>
          </a:prstGeom>
          <a:blipFill rotWithShape="1">
            <a:blip r:embed="rId8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33" name="AutoShape 33"/>
          <p:cNvSpPr/>
          <p:nvPr/>
        </p:nvSpPr>
        <p:spPr>
          <a:xfrm>
            <a:off x="840073" y="5571768"/>
            <a:ext cx="148196" cy="118586"/>
          </a:xfrm>
          <a:custGeom>
            <a:avLst/>
            <a:gdLst/>
            <a:ahLst/>
            <a:cxnLst/>
            <a:rect l="l" t="t" r="r" b="b"/>
            <a:pathLst>
              <a:path w="12497" h="10000">
                <a:moveTo>
                  <a:pt x="0" y="5000"/>
                </a:moveTo>
                <a:cubicBezTo>
                  <a:pt x="0" y="2238"/>
                  <a:pt x="1398" y="0"/>
                  <a:pt x="3124" y="0"/>
                </a:cubicBezTo>
                <a:cubicBezTo>
                  <a:pt x="4108" y="0"/>
                  <a:pt x="5034" y="741"/>
                  <a:pt x="5624" y="2000"/>
                </a:cubicBezTo>
                <a:lnTo>
                  <a:pt x="6249" y="3334"/>
                </a:lnTo>
                <a:lnTo>
                  <a:pt x="6873" y="2000"/>
                </a:lnTo>
                <a:cubicBezTo>
                  <a:pt x="7463" y="741"/>
                  <a:pt x="8389" y="0"/>
                  <a:pt x="9373" y="0"/>
                </a:cubicBezTo>
                <a:cubicBezTo>
                  <a:pt x="11099" y="0"/>
                  <a:pt x="12497" y="2238"/>
                  <a:pt x="12497" y="5000"/>
                </a:cubicBezTo>
                <a:cubicBezTo>
                  <a:pt x="12497" y="7760"/>
                  <a:pt x="11097" y="10000"/>
                  <a:pt x="9373" y="10000"/>
                </a:cubicBezTo>
                <a:cubicBezTo>
                  <a:pt x="8389" y="10000"/>
                  <a:pt x="7463" y="9259"/>
                  <a:pt x="6873" y="8000"/>
                </a:cubicBezTo>
                <a:lnTo>
                  <a:pt x="6249" y="6666"/>
                </a:lnTo>
                <a:lnTo>
                  <a:pt x="5624" y="8000"/>
                </a:lnTo>
                <a:cubicBezTo>
                  <a:pt x="5034" y="9259"/>
                  <a:pt x="4108" y="10000"/>
                  <a:pt x="3124" y="10000"/>
                </a:cubicBezTo>
                <a:cubicBezTo>
                  <a:pt x="1398" y="10000"/>
                  <a:pt x="0" y="7762"/>
                  <a:pt x="0" y="5000"/>
                </a:cubicBezTo>
                <a:close/>
                <a:moveTo>
                  <a:pt x="5467" y="5000"/>
                </a:moveTo>
                <a:lnTo>
                  <a:pt x="4624" y="3200"/>
                </a:lnTo>
                <a:cubicBezTo>
                  <a:pt x="4270" y="2444"/>
                  <a:pt x="3714" y="2000"/>
                  <a:pt x="3124" y="2000"/>
                </a:cubicBezTo>
                <a:cubicBezTo>
                  <a:pt x="2089" y="2000"/>
                  <a:pt x="1250" y="3344"/>
                  <a:pt x="1250" y="5000"/>
                </a:cubicBezTo>
                <a:cubicBezTo>
                  <a:pt x="1250" y="6656"/>
                  <a:pt x="2090" y="8000"/>
                  <a:pt x="3124" y="8000"/>
                </a:cubicBezTo>
                <a:cubicBezTo>
                  <a:pt x="3714" y="8000"/>
                  <a:pt x="4270" y="7556"/>
                  <a:pt x="4624" y="6800"/>
                </a:cubicBezTo>
                <a:lnTo>
                  <a:pt x="5467" y="5000"/>
                </a:lnTo>
                <a:close/>
                <a:moveTo>
                  <a:pt x="7030" y="5000"/>
                </a:moveTo>
                <a:lnTo>
                  <a:pt x="7873" y="6800"/>
                </a:lnTo>
                <a:cubicBezTo>
                  <a:pt x="8227" y="7556"/>
                  <a:pt x="8783" y="8000"/>
                  <a:pt x="9373" y="8000"/>
                </a:cubicBezTo>
                <a:cubicBezTo>
                  <a:pt x="10408" y="8000"/>
                  <a:pt x="11247" y="6656"/>
                  <a:pt x="11247" y="5000"/>
                </a:cubicBezTo>
                <a:cubicBezTo>
                  <a:pt x="11247" y="3344"/>
                  <a:pt x="10407" y="2000"/>
                  <a:pt x="9373" y="2000"/>
                </a:cubicBezTo>
                <a:cubicBezTo>
                  <a:pt x="8783" y="2000"/>
                  <a:pt x="8227" y="2444"/>
                  <a:pt x="7873" y="3200"/>
                </a:cubicBezTo>
                <a:lnTo>
                  <a:pt x="7030" y="5000"/>
                </a:lnTo>
                <a:close/>
              </a:path>
            </a:pathLst>
          </a:custGeom>
          <a:solidFill>
            <a:srgbClr val="FB7185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4" name="TextBox 34"/>
          <p:cNvSpPr txBox="1"/>
          <p:nvPr/>
        </p:nvSpPr>
        <p:spPr>
          <a:xfrm>
            <a:off x="1295076" y="5431036"/>
            <a:ext cx="10246338" cy="2095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500" b="1" i="0" strike="noStrike">
                <a:solidFill>
                  <a:srgbClr val="FB7185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哲学内核</a:t>
            </a:r>
            <a:endParaRPr lang="en-US" sz="1100"/>
          </a:p>
        </p:txBody>
      </p:sp>
      <p:sp>
        <p:nvSpPr>
          <p:cNvPr id="35" name="TextBox 35"/>
          <p:cNvSpPr txBox="1"/>
          <p:nvPr/>
        </p:nvSpPr>
        <p:spPr>
          <a:xfrm>
            <a:off x="1295076" y="5726311"/>
            <a:ext cx="10246338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0" i="0" strike="noStrike">
                <a:solidFill>
                  <a:srgbClr val="E5E7E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我们不是在建造一个更大的平台，而是在拆除所有围墙，让人才与资本自由流动</a:t>
            </a:r>
            <a:endParaRPr lang="en-US" sz="1100"/>
          </a:p>
        </p:txBody>
      </p:sp>
      <p:sp>
        <p:nvSpPr>
          <p:cNvPr id="36" name="AutoShape 36"/>
          <p:cNvSpPr/>
          <p:nvPr/>
        </p:nvSpPr>
        <p:spPr>
          <a:xfrm>
            <a:off x="457086" y="6086475"/>
            <a:ext cx="11274781" cy="9525"/>
          </a:xfrm>
          <a:prstGeom prst="line">
            <a:avLst/>
          </a:prstGeom>
          <a:ln w="9525">
            <a:solidFill>
              <a:srgbClr val="FFFFFF">
                <a:alpha val="10196"/>
              </a:srgbClr>
            </a:solidFill>
            <a:prstDash val="solid"/>
            <a:headEnd type="none"/>
            <a:tailEnd type="none"/>
          </a:ln>
        </p:spPr>
      </p:sp>
      <p:sp>
        <p:nvSpPr>
          <p:cNvPr id="37" name="AutoShape 37"/>
          <p:cNvSpPr/>
          <p:nvPr/>
        </p:nvSpPr>
        <p:spPr>
          <a:xfrm>
            <a:off x="457086" y="6286500"/>
            <a:ext cx="76181" cy="76200"/>
          </a:xfrm>
          <a:prstGeom prst="ellipse">
            <a:avLst/>
          </a:prstGeom>
          <a:solidFill>
            <a:srgbClr val="F59E0B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8" name="TextBox 38"/>
          <p:cNvSpPr txBox="1"/>
          <p:nvPr/>
        </p:nvSpPr>
        <p:spPr>
          <a:xfrm>
            <a:off x="609448" y="6257925"/>
            <a:ext cx="1947078" cy="1333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900" b="0" i="0" strike="noStrike">
                <a:solidFill>
                  <a:srgbClr val="6B72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INFINITE AGGREGATION GROUP</a:t>
            </a:r>
            <a:endParaRPr lang="en-US" sz="1100"/>
          </a:p>
        </p:txBody>
      </p:sp>
      <p:sp>
        <p:nvSpPr>
          <p:cNvPr id="39" name="TextBox 39"/>
          <p:cNvSpPr txBox="1"/>
          <p:nvPr/>
        </p:nvSpPr>
        <p:spPr>
          <a:xfrm>
            <a:off x="10332042" y="6257925"/>
            <a:ext cx="1514097" cy="1333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900" b="0" i="0" strike="noStrike">
                <a:solidFill>
                  <a:srgbClr val="6B72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BUSINESS PLAN 2024</a:t>
            </a:r>
            <a:endParaRPr lang="en-US" sz="11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F172A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" name="AutoShape 3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F172A">
              <a:alpha val="100000"/>
            </a:srgbClr>
          </a:solidFill>
          <a:ln>
            <a:headEnd type="none"/>
            <a:tailEnd type="none"/>
          </a:ln>
        </p:spPr>
      </p:sp>
      <p:pic>
        <p:nvPicPr>
          <p:cNvPr id="4" name="Picture 4"/>
          <p:cNvPicPr>
            <a:picLocks noChangeAspect="1"/>
          </p:cNvPicPr>
          <p:nvPr/>
        </p:nvPicPr>
        <p:blipFill>
          <a:blip r:embed="rId1">
            <a:alphaModFix amt="100000"/>
          </a:blip>
          <a:srcRect l="427" r="427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AutoShape 5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blipFill rotWithShape="1">
            <a:blip r:embed="rId2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6" name="AutoShape 6"/>
          <p:cNvSpPr/>
          <p:nvPr/>
        </p:nvSpPr>
        <p:spPr>
          <a:xfrm>
            <a:off x="4894626" y="1828800"/>
            <a:ext cx="2399701" cy="571500"/>
          </a:xfrm>
          <a:prstGeom prst="rect">
            <a:avLst/>
          </a:prstGeom>
          <a:blipFill rotWithShape="1">
            <a:blip r:embed="rId3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7" name="TextBox 7"/>
          <p:cNvSpPr txBox="1"/>
          <p:nvPr/>
        </p:nvSpPr>
        <p:spPr>
          <a:xfrm>
            <a:off x="4894626" y="1790700"/>
            <a:ext cx="2599675" cy="6381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1"/>
          <a:lstStyle/>
          <a:p>
            <a:pPr algn="ctr">
              <a:defRPr/>
            </a:pPr>
            <a:r>
              <a:rPr lang="en-US" sz="4500" b="1" i="0" strike="noStrike">
                <a:solidFill>
                  <a:srgbClr val="FBBF24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感谢聆听</a:t>
            </a:r>
            <a:endParaRPr lang="en-US" sz="1100"/>
          </a:p>
        </p:txBody>
      </p:sp>
      <p:sp>
        <p:nvSpPr>
          <p:cNvPr id="8" name="TextBox 8"/>
          <p:cNvSpPr txBox="1"/>
          <p:nvPr/>
        </p:nvSpPr>
        <p:spPr>
          <a:xfrm>
            <a:off x="3863802" y="2638425"/>
            <a:ext cx="4823206" cy="3143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1"/>
          <a:lstStyle/>
          <a:p>
            <a:pPr algn="ctr">
              <a:defRPr/>
            </a:pPr>
            <a:r>
              <a:rPr lang="en-US" sz="2300" b="0" i="0" strike="noStrike">
                <a:solidFill>
                  <a:srgbClr val="F3F4F6">
                    <a:alpha val="90196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无限聚合集团 · 技术百谷 智汇全球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5637390" y="3429000"/>
            <a:ext cx="914171" cy="38100"/>
          </a:xfrm>
          <a:prstGeom prst="roundRect">
            <a:avLst>
              <a:gd name="adj" fmla="val 50000"/>
            </a:avLst>
          </a:prstGeom>
          <a:solidFill>
            <a:srgbClr val="F59E0B">
              <a:alpha val="80000"/>
            </a:srgbClr>
          </a:solidFill>
          <a:ln>
            <a:headEnd type="none"/>
            <a:tailEnd type="none"/>
          </a:ln>
        </p:spPr>
      </p:sp>
      <p:sp>
        <p:nvSpPr>
          <p:cNvPr id="10" name="AutoShape 10"/>
          <p:cNvSpPr/>
          <p:nvPr/>
        </p:nvSpPr>
        <p:spPr>
          <a:xfrm>
            <a:off x="4761086" y="3981365"/>
            <a:ext cx="133466" cy="152570"/>
          </a:xfrm>
          <a:custGeom>
            <a:avLst/>
            <a:gdLst/>
            <a:ahLst/>
            <a:cxnLst/>
            <a:rect l="l" t="t" r="r" b="b"/>
            <a:pathLst>
              <a:path w="8748" h="10000">
                <a:moveTo>
                  <a:pt x="4374" y="4762"/>
                </a:moveTo>
                <a:cubicBezTo>
                  <a:pt x="5767" y="4762"/>
                  <a:pt x="6897" y="3695"/>
                  <a:pt x="6897" y="2381"/>
                </a:cubicBezTo>
                <a:cubicBezTo>
                  <a:pt x="6897" y="1067"/>
                  <a:pt x="5767" y="0"/>
                  <a:pt x="4374" y="0"/>
                </a:cubicBezTo>
                <a:cubicBezTo>
                  <a:pt x="2981" y="0"/>
                  <a:pt x="1851" y="1067"/>
                  <a:pt x="1851" y="2381"/>
                </a:cubicBezTo>
                <a:cubicBezTo>
                  <a:pt x="1851" y="3695"/>
                  <a:pt x="2981" y="4762"/>
                  <a:pt x="4374" y="4762"/>
                </a:cubicBezTo>
                <a:close/>
                <a:moveTo>
                  <a:pt x="3749" y="5873"/>
                </a:moveTo>
                <a:cubicBezTo>
                  <a:pt x="1678" y="5873"/>
                  <a:pt x="0" y="7456"/>
                  <a:pt x="0" y="9411"/>
                </a:cubicBezTo>
                <a:cubicBezTo>
                  <a:pt x="0" y="9736"/>
                  <a:pt x="280" y="10000"/>
                  <a:pt x="625" y="10000"/>
                </a:cubicBezTo>
                <a:lnTo>
                  <a:pt x="8123" y="10000"/>
                </a:lnTo>
                <a:cubicBezTo>
                  <a:pt x="8468" y="10000"/>
                  <a:pt x="8748" y="9736"/>
                  <a:pt x="8748" y="9411"/>
                </a:cubicBezTo>
                <a:cubicBezTo>
                  <a:pt x="8748" y="7456"/>
                  <a:pt x="7070" y="5873"/>
                  <a:pt x="4999" y="5873"/>
                </a:cubicBezTo>
                <a:lnTo>
                  <a:pt x="3749" y="5873"/>
                </a:lnTo>
                <a:close/>
              </a:path>
            </a:pathLst>
          </a:custGeom>
          <a:solidFill>
            <a:srgbClr val="F59E0B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1" name="TextBox 11"/>
          <p:cNvSpPr txBox="1"/>
          <p:nvPr/>
        </p:nvSpPr>
        <p:spPr>
          <a:xfrm>
            <a:off x="5056361" y="3962400"/>
            <a:ext cx="2618870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1"/>
          <a:lstStyle/>
          <a:p>
            <a:pPr algn="ctr">
              <a:defRPr/>
            </a:pPr>
            <a:r>
              <a:rPr lang="en-US" sz="14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联系方式：[</a:t>
            </a:r>
            <a:r>
              <a:rPr lang="zh-CN" altLang="en-US" sz="14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丽人圈</a:t>
            </a:r>
            <a:r>
              <a:rPr lang="en-US" sz="14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]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5151514" y="4387751"/>
            <a:ext cx="133466" cy="177998"/>
          </a:xfrm>
          <a:custGeom>
            <a:avLst/>
            <a:gdLst/>
            <a:ahLst/>
            <a:cxnLst/>
            <a:rect l="l" t="t" r="r" b="b"/>
            <a:pathLst>
              <a:path w="7498" h="10000">
                <a:moveTo>
                  <a:pt x="2" y="3732"/>
                </a:moveTo>
                <a:cubicBezTo>
                  <a:pt x="2" y="1670"/>
                  <a:pt x="1681" y="0"/>
                  <a:pt x="3750" y="0"/>
                </a:cubicBezTo>
                <a:cubicBezTo>
                  <a:pt x="5819" y="0"/>
                  <a:pt x="7498" y="1670"/>
                  <a:pt x="7498" y="3732"/>
                </a:cubicBezTo>
                <a:cubicBezTo>
                  <a:pt x="7498" y="6092"/>
                  <a:pt x="5152" y="8922"/>
                  <a:pt x="4172" y="10000"/>
                </a:cubicBezTo>
                <a:cubicBezTo>
                  <a:pt x="3941" y="10253"/>
                  <a:pt x="3557" y="10253"/>
                  <a:pt x="3326" y="10000"/>
                </a:cubicBezTo>
                <a:cubicBezTo>
                  <a:pt x="2346" y="8922"/>
                  <a:pt x="0" y="6092"/>
                  <a:pt x="0" y="3732"/>
                </a:cubicBezTo>
                <a:close/>
                <a:moveTo>
                  <a:pt x="3750" y="5065"/>
                </a:moveTo>
                <a:cubicBezTo>
                  <a:pt x="4440" y="5065"/>
                  <a:pt x="4999" y="4498"/>
                  <a:pt x="4999" y="3799"/>
                </a:cubicBezTo>
                <a:cubicBezTo>
                  <a:pt x="4999" y="3100"/>
                  <a:pt x="4440" y="2533"/>
                  <a:pt x="3750" y="2533"/>
                </a:cubicBezTo>
                <a:cubicBezTo>
                  <a:pt x="3060" y="2533"/>
                  <a:pt x="2501" y="3100"/>
                  <a:pt x="2501" y="3799"/>
                </a:cubicBezTo>
                <a:cubicBezTo>
                  <a:pt x="2501" y="4498"/>
                  <a:pt x="3060" y="5065"/>
                  <a:pt x="3750" y="5065"/>
                </a:cubicBezTo>
                <a:close/>
              </a:path>
            </a:pathLst>
          </a:custGeom>
          <a:solidFill>
            <a:srgbClr val="F59E0B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3" name="TextBox 13"/>
          <p:cNvSpPr txBox="1"/>
          <p:nvPr/>
        </p:nvSpPr>
        <p:spPr>
          <a:xfrm>
            <a:off x="5446789" y="4381500"/>
            <a:ext cx="1771355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1"/>
          <a:lstStyle/>
          <a:p>
            <a:pPr algn="ctr">
              <a:defRPr/>
            </a:pPr>
            <a:r>
              <a:rPr lang="en-US" sz="14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公司地址：[</a:t>
            </a:r>
            <a:r>
              <a:rPr lang="zh-CN" altLang="en-US" sz="14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中国杭州</a:t>
            </a:r>
            <a:endParaRPr lang="zh-CN" altLang="en-US" sz="1400" b="0" i="0" strike="noStrike">
              <a:solidFill>
                <a:srgbClr val="D1D5DB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AutoShape 14"/>
          <p:cNvSpPr/>
          <p:nvPr/>
        </p:nvSpPr>
        <p:spPr>
          <a:xfrm>
            <a:off x="5322921" y="4829100"/>
            <a:ext cx="133466" cy="133499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6872" y="5469"/>
                </a:moveTo>
                <a:lnTo>
                  <a:pt x="3128" y="5469"/>
                </a:lnTo>
                <a:cubicBezTo>
                  <a:pt x="3185" y="6729"/>
                  <a:pt x="3465" y="7889"/>
                  <a:pt x="3863" y="8738"/>
                </a:cubicBezTo>
                <a:cubicBezTo>
                  <a:pt x="4087" y="9217"/>
                  <a:pt x="4328" y="9555"/>
                  <a:pt x="4552" y="9762"/>
                </a:cubicBezTo>
                <a:cubicBezTo>
                  <a:pt x="4772" y="9967"/>
                  <a:pt x="4923" y="10000"/>
                  <a:pt x="5001" y="10000"/>
                </a:cubicBezTo>
                <a:cubicBezTo>
                  <a:pt x="5079" y="10000"/>
                  <a:pt x="5230" y="9967"/>
                  <a:pt x="5450" y="9762"/>
                </a:cubicBezTo>
                <a:cubicBezTo>
                  <a:pt x="5674" y="9555"/>
                  <a:pt x="5915" y="9215"/>
                  <a:pt x="6138" y="8738"/>
                </a:cubicBezTo>
                <a:cubicBezTo>
                  <a:pt x="6537" y="7889"/>
                  <a:pt x="6817" y="6729"/>
                  <a:pt x="6874" y="5469"/>
                </a:cubicBezTo>
                <a:close/>
                <a:moveTo>
                  <a:pt x="3126" y="4531"/>
                </a:moveTo>
                <a:lnTo>
                  <a:pt x="6870" y="4531"/>
                </a:lnTo>
                <a:cubicBezTo>
                  <a:pt x="6815" y="3271"/>
                  <a:pt x="6535" y="2111"/>
                  <a:pt x="6136" y="1262"/>
                </a:cubicBezTo>
                <a:cubicBezTo>
                  <a:pt x="5913" y="785"/>
                  <a:pt x="5672" y="445"/>
                  <a:pt x="5448" y="238"/>
                </a:cubicBezTo>
                <a:cubicBezTo>
                  <a:pt x="5228" y="33"/>
                  <a:pt x="5077" y="0"/>
                  <a:pt x="4999" y="0"/>
                </a:cubicBezTo>
                <a:cubicBezTo>
                  <a:pt x="4921" y="0"/>
                  <a:pt x="4770" y="33"/>
                  <a:pt x="4550" y="238"/>
                </a:cubicBezTo>
                <a:cubicBezTo>
                  <a:pt x="4326" y="445"/>
                  <a:pt x="4085" y="785"/>
                  <a:pt x="3862" y="1262"/>
                </a:cubicBezTo>
                <a:cubicBezTo>
                  <a:pt x="3463" y="2111"/>
                  <a:pt x="3183" y="3271"/>
                  <a:pt x="3126" y="4531"/>
                </a:cubicBezTo>
                <a:close/>
                <a:moveTo>
                  <a:pt x="2185" y="4531"/>
                </a:moveTo>
                <a:cubicBezTo>
                  <a:pt x="2253" y="2859"/>
                  <a:pt x="2687" y="1307"/>
                  <a:pt x="3320" y="287"/>
                </a:cubicBezTo>
                <a:cubicBezTo>
                  <a:pt x="1514" y="924"/>
                  <a:pt x="184" y="2563"/>
                  <a:pt x="0" y="4531"/>
                </a:cubicBezTo>
                <a:lnTo>
                  <a:pt x="2185" y="4531"/>
                </a:lnTo>
                <a:close/>
                <a:moveTo>
                  <a:pt x="0" y="5469"/>
                </a:moveTo>
                <a:cubicBezTo>
                  <a:pt x="184" y="7438"/>
                  <a:pt x="1514" y="9076"/>
                  <a:pt x="3320" y="9713"/>
                </a:cubicBezTo>
                <a:cubicBezTo>
                  <a:pt x="2687" y="8693"/>
                  <a:pt x="2253" y="7141"/>
                  <a:pt x="2185" y="5469"/>
                </a:cubicBezTo>
                <a:lnTo>
                  <a:pt x="0" y="5469"/>
                </a:lnTo>
                <a:close/>
                <a:moveTo>
                  <a:pt x="7813" y="5469"/>
                </a:moveTo>
                <a:cubicBezTo>
                  <a:pt x="7745" y="7141"/>
                  <a:pt x="7311" y="8693"/>
                  <a:pt x="6678" y="9713"/>
                </a:cubicBezTo>
                <a:cubicBezTo>
                  <a:pt x="8484" y="9074"/>
                  <a:pt x="9814" y="7438"/>
                  <a:pt x="9998" y="5469"/>
                </a:cubicBezTo>
                <a:lnTo>
                  <a:pt x="7813" y="5469"/>
                </a:lnTo>
                <a:close/>
                <a:moveTo>
                  <a:pt x="9998" y="4531"/>
                </a:moveTo>
                <a:cubicBezTo>
                  <a:pt x="9814" y="2563"/>
                  <a:pt x="8484" y="924"/>
                  <a:pt x="6678" y="287"/>
                </a:cubicBezTo>
                <a:cubicBezTo>
                  <a:pt x="7311" y="1307"/>
                  <a:pt x="7745" y="2859"/>
                  <a:pt x="7813" y="4531"/>
                </a:cubicBezTo>
                <a:lnTo>
                  <a:pt x="9998" y="4531"/>
                </a:lnTo>
                <a:close/>
              </a:path>
            </a:pathLst>
          </a:custGeom>
          <a:solidFill>
            <a:srgbClr val="F59E0B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5" name="TextBox 15"/>
          <p:cNvSpPr txBox="1"/>
          <p:nvPr/>
        </p:nvSpPr>
        <p:spPr>
          <a:xfrm>
            <a:off x="5618480" y="4800600"/>
            <a:ext cx="2079625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1"/>
          <a:lstStyle/>
          <a:p>
            <a:pPr algn="ctr">
              <a:defRPr/>
            </a:pPr>
            <a:r>
              <a:rPr lang="zh-CN" altLang="en-US" sz="14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小程序</a:t>
            </a:r>
            <a:r>
              <a:rPr lang="en-US" sz="14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：[</a:t>
            </a:r>
            <a:r>
              <a:rPr lang="zh-CN" altLang="en-US" sz="14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丽人梦想秀</a:t>
            </a:r>
            <a:r>
              <a:rPr lang="en-US" sz="14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]</a:t>
            </a:r>
            <a:endParaRPr lang="en-US" sz="1100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DIAGRAM_VIRTUALLY_FRAME" val="{&quot;height&quot;:389.69527559055115,&quot;left&quot;:35.991023622047244,&quot;top&quot;:114,&quot;width&quot;:563.8589763779528}"/>
</p:tagLst>
</file>

<file path=ppt/tags/tag2.xml><?xml version="1.0" encoding="utf-8"?>
<p:tagLst xmlns:p="http://schemas.openxmlformats.org/presentationml/2006/main">
  <p:tag name="KSO_WM_DIAGRAM_VIRTUALLY_FRAME" val="{&quot;height&quot;:389.69527559055115,&quot;left&quot;:35.991023622047244,&quot;top&quot;:114,&quot;width&quot;:563.8589763779528}"/>
</p:tagLst>
</file>

<file path=ppt/tags/tag3.xml><?xml version="1.0" encoding="utf-8"?>
<p:tagLst xmlns:p="http://schemas.openxmlformats.org/presentationml/2006/main">
  <p:tag name="KSO_WM_DIAGRAM_VIRTUALLY_FRAME" val="{&quot;height&quot;:389.69527559055115,&quot;left&quot;:35.991023622047244,&quot;top&quot;:114,&quot;width&quot;:563.8589763779528}"/>
</p:tagLst>
</file>

<file path=ppt/tags/tag4.xml><?xml version="1.0" encoding="utf-8"?>
<p:tagLst xmlns:p="http://schemas.openxmlformats.org/presentationml/2006/main">
  <p:tag name="KSO_WM_DIAGRAM_VIRTUALLY_FRAME" val="{&quot;height&quot;:389.69527559055115,&quot;left&quot;:35.991023622047244,&quot;top&quot;:114,&quot;width&quot;:563.8589763779528}"/>
</p:tagLst>
</file>

<file path=ppt/tags/tag5.xml><?xml version="1.0" encoding="utf-8"?>
<p:tagLst xmlns:p="http://schemas.openxmlformats.org/presentationml/2006/main">
  <p:tag name="KSO_WM_DIAGRAM_VIRTUALLY_FRAME" val="{&quot;height&quot;:389.69527559055115,&quot;left&quot;:35.991023622047244,&quot;top&quot;:114,&quot;width&quot;:563.8589763779528}"/>
</p:tagLst>
</file>

<file path=ppt/tags/tag6.xml><?xml version="1.0" encoding="utf-8"?>
<p:tagLst xmlns:p="http://schemas.openxmlformats.org/presentationml/2006/main">
  <p:tag name="KSO_WM_DIAGRAM_VIRTUALLY_FRAME" val="{&quot;height&quot;:389.69527559055115,&quot;left&quot;:35.991023622047244,&quot;top&quot;:114,&quot;width&quot;:563.8589763779528}"/>
</p:tagLst>
</file>

<file path=ppt/tags/tag7.xml><?xml version="1.0" encoding="utf-8"?>
<p:tagLst xmlns:p="http://schemas.openxmlformats.org/presentationml/2006/main">
  <p:tag name="KSO_WM_DIAGRAM_VIRTUALLY_FRAME" val="{&quot;height&quot;:389.69527559055115,&quot;left&quot;:35.991023622047244,&quot;top&quot;:114,&quot;width&quot;:563.8589763779528}"/>
</p:tagLst>
</file>

<file path=ppt/tags/tag8.xml><?xml version="1.0" encoding="utf-8"?>
<p:tagLst xmlns:p="http://schemas.openxmlformats.org/presentationml/2006/main">
  <p:tag name="KSO_WM_DIAGRAM_VIRTUALLY_FRAME" val="{&quot;height&quot;:389.69527559055115,&quot;left&quot;:35.991023622047244,&quot;top&quot;:114,&quot;width&quot;:563.8589763779528}"/>
</p:tagLst>
</file>

<file path=ppt/tags/tag9.xml><?xml version="1.0" encoding="utf-8"?>
<p:tagLst xmlns:p="http://schemas.openxmlformats.org/presentationml/2006/main">
  <p:tag name="KSO_WM_DIAGRAM_VIRTUALLY_FRAME" val="{&quot;height&quot;:389.69527559055115,&quot;left&quot;:35.991023622047244,&quot;top&quot;:114,&quot;width&quot;:563.8589763779528}"/>
</p:tagLst>
</file>

<file path=ppt/tags/tag10.xml><?xml version="1.0" encoding="utf-8"?>
<p:tagLst xmlns:p="http://schemas.openxmlformats.org/presentationml/2006/main">
  <p:tag name="KSO_WM_DIAGRAM_VIRTUALLY_FRAME" val="{&quot;height&quot;:389.69527559055115,&quot;left&quot;:35.991023622047244,&quot;top&quot;:114,&quot;width&quot;:563.8589763779528}"/>
</p:tagLst>
</file>

<file path=ppt/tags/tag11.xml><?xml version="1.0" encoding="utf-8"?>
<p:tagLst xmlns:p="http://schemas.openxmlformats.org/presentationml/2006/main">
  <p:tag name="KSO_WM_DIAGRAM_VIRTUALLY_FRAME" val="{&quot;height&quot;:389.69527559055115,&quot;left&quot;:35.991023622047244,&quot;top&quot;:114,&quot;width&quot;:563.8589763779528}"/>
</p:tagLst>
</file>

<file path=ppt/tags/tag12.xml><?xml version="1.0" encoding="utf-8"?>
<p:tagLst xmlns:p="http://schemas.openxmlformats.org/presentationml/2006/main">
  <p:tag name="KSO_WM_DIAGRAM_VIRTUALLY_FRAME" val="{&quot;height&quot;:389.69527559055115,&quot;left&quot;:35.991023622047244,&quot;top&quot;:114,&quot;width&quot;:563.8589763779528}"/>
</p:tagLst>
</file>

<file path=ppt/tags/tag13.xml><?xml version="1.0" encoding="utf-8"?>
<p:tagLst xmlns:p="http://schemas.openxmlformats.org/presentationml/2006/main">
  <p:tag name="KSO_WM_DIAGRAM_VIRTUALLY_FRAME" val="{&quot;height&quot;:389.69527559055115,&quot;left&quot;:35.991023622047244,&quot;top&quot;:114,&quot;width&quot;:563.8589763779528}"/>
</p:tagLst>
</file>

<file path=ppt/tags/tag14.xml><?xml version="1.0" encoding="utf-8"?>
<p:tagLst xmlns:p="http://schemas.openxmlformats.org/presentationml/2006/main">
  <p:tag name="KSO_WM_DIAGRAM_VIRTUALLY_FRAME" val="{&quot;height&quot;:389.69527559055115,&quot;left&quot;:35.991023622047244,&quot;top&quot;:114,&quot;width&quot;:563.8589763779528}"/>
</p:tagLst>
</file>

<file path=ppt/tags/tag15.xml><?xml version="1.0" encoding="utf-8"?>
<p:tagLst xmlns:p="http://schemas.openxmlformats.org/presentationml/2006/main">
  <p:tag name="KSO_WM_DIAGRAM_VIRTUALLY_FRAME" val="{&quot;height&quot;:389.69527559055115,&quot;left&quot;:35.991023622047244,&quot;top&quot;:114,&quot;width&quot;:563.8589763779528}"/>
</p:tagLst>
</file>

<file path=ppt/tags/tag16.xml><?xml version="1.0" encoding="utf-8"?>
<p:tagLst xmlns:p="http://schemas.openxmlformats.org/presentationml/2006/main">
  <p:tag name="KSO_WM_DIAGRAM_VIRTUALLY_FRAME" val="{&quot;height&quot;:389.69527559055115,&quot;left&quot;:35.991023622047244,&quot;top&quot;:114,&quot;width&quot;:563.8589763779528}"/>
</p:tagLst>
</file>

<file path=ppt/tags/tag17.xml><?xml version="1.0" encoding="utf-8"?>
<p:tagLst xmlns:p="http://schemas.openxmlformats.org/presentationml/2006/main">
  <p:tag name="KSO_WM_DIAGRAM_VIRTUALLY_FRAME" val="{&quot;height&quot;:389.69527559055115,&quot;left&quot;:35.991023622047244,&quot;top&quot;:114,&quot;width&quot;:563.8589763779528}"/>
</p:tagLst>
</file>

<file path=ppt/tags/tag18.xml><?xml version="1.0" encoding="utf-8"?>
<p:tagLst xmlns:p="http://schemas.openxmlformats.org/presentationml/2006/main">
  <p:tag name="KSO_WM_DIAGRAM_VIRTUALLY_FRAME" val="{&quot;height&quot;:389.69527559055115,&quot;left&quot;:35.991023622047244,&quot;top&quot;:114,&quot;width&quot;:563.8589763779528}"/>
</p:tagLst>
</file>

<file path=ppt/tags/tag19.xml><?xml version="1.0" encoding="utf-8"?>
<p:tagLst xmlns:p="http://schemas.openxmlformats.org/presentationml/2006/main">
  <p:tag name="KSO_WM_DIAGRAM_VIRTUALLY_FRAME" val="{&quot;height&quot;:389.69527559055115,&quot;left&quot;:35.991023622047244,&quot;top&quot;:114,&quot;width&quot;:563.8589763779528}"/>
</p:tagLst>
</file>

<file path=ppt/tags/tag20.xml><?xml version="1.0" encoding="utf-8"?>
<p:tagLst xmlns:p="http://schemas.openxmlformats.org/presentationml/2006/main">
  <p:tag name="KSO_WM_DIAGRAM_VIRTUALLY_FRAME" val="{&quot;height&quot;:389.69527559055115,&quot;left&quot;:35.991023622047244,&quot;top&quot;:114,&quot;width&quot;:563.8589763779528}"/>
</p:tagLst>
</file>

<file path=ppt/tags/tag21.xml><?xml version="1.0" encoding="utf-8"?>
<p:tagLst xmlns:p="http://schemas.openxmlformats.org/presentationml/2006/main">
  <p:tag name="KSO_WM_DIAGRAM_VIRTUALLY_FRAME" val="{&quot;height&quot;:389.69527559055115,&quot;left&quot;:35.991023622047244,&quot;top&quot;:114,&quot;width&quot;:563.8589763779528}"/>
</p:tagLst>
</file>

<file path=ppt/tags/tag22.xml><?xml version="1.0" encoding="utf-8"?>
<p:tagLst xmlns:p="http://schemas.openxmlformats.org/presentationml/2006/main">
  <p:tag name="KSO_WM_DIAGRAM_VIRTUALLY_FRAME" val="{&quot;height&quot;:389.69527559055115,&quot;left&quot;:35.991023622047244,&quot;top&quot;:114,&quot;width&quot;:563.8589763779528}"/>
</p:tagLst>
</file>

<file path=ppt/tags/tag23.xml><?xml version="1.0" encoding="utf-8"?>
<p:tagLst xmlns:p="http://schemas.openxmlformats.org/presentationml/2006/main">
  <p:tag name="KSO_WM_DIAGRAM_VIRTUALLY_FRAME" val="{&quot;height&quot;:389.69527559055115,&quot;left&quot;:35.991023622047244,&quot;top&quot;:114,&quot;width&quot;:563.8589763779528}"/>
</p:tagLst>
</file>

<file path=ppt/tags/tag24.xml><?xml version="1.0" encoding="utf-8"?>
<p:tagLst xmlns:p="http://schemas.openxmlformats.org/presentationml/2006/main">
  <p:tag name="KSO_WM_DIAGRAM_VIRTUALLY_FRAME" val="{&quot;height&quot;:389.69527559055115,&quot;left&quot;:35.991023622047244,&quot;top&quot;:114,&quot;width&quot;:563.8589763779528}"/>
</p:tagLst>
</file>

<file path=ppt/tags/tag25.xml><?xml version="1.0" encoding="utf-8"?>
<p:tagLst xmlns:p="http://schemas.openxmlformats.org/presentationml/2006/main">
  <p:tag name="KSO_WM_DIAGRAM_VIRTUALLY_FRAME" val="{&quot;height&quot;:389.69527559055115,&quot;left&quot;:35.991023622047244,&quot;top&quot;:114,&quot;width&quot;:563.8589763779528}"/>
</p:tagLst>
</file>

<file path=ppt/tags/tag26.xml><?xml version="1.0" encoding="utf-8"?>
<p:tagLst xmlns:p="http://schemas.openxmlformats.org/presentationml/2006/main">
  <p:tag name="KSO_WM_DIAGRAM_VIRTUALLY_FRAME" val="{&quot;height&quot;:389.69527559055115,&quot;left&quot;:35.991023622047244,&quot;top&quot;:114,&quot;width&quot;:563.8589763779528}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2898</Words>
  <Application>WPS 演示</Application>
  <PresentationFormat>On-screen Show (4:3)</PresentationFormat>
  <Paragraphs>311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3" baseType="lpstr">
      <vt:lpstr>Arial</vt:lpstr>
      <vt:lpstr>宋体</vt:lpstr>
      <vt:lpstr>Wingdings</vt:lpstr>
      <vt:lpstr>微软雅黑</vt:lpstr>
      <vt:lpstr>Arial</vt:lpstr>
      <vt:lpstr>ui-monospace</vt:lpstr>
      <vt:lpstr>Segoe Print</vt:lpstr>
      <vt:lpstr>Calibri</vt:lpstr>
      <vt:lpstr>Arial Unicode MS</vt:lpstr>
      <vt:lpstr>ui-monospace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wzx</cp:lastModifiedBy>
  <cp:revision>2</cp:revision>
  <dcterms:created xsi:type="dcterms:W3CDTF">2006-08-16T00:00:00Z</dcterms:created>
  <dcterms:modified xsi:type="dcterms:W3CDTF">2026-04-26T17:33:38Z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2052-12.1.0.25865</vt:lpwstr>
  </property>
  <property fmtid="{D5CDD505-2E9C-101B-9397-08002B2CF9AE}" pid="3" name="ICV">
    <vt:lpwstr>A3DDC04EAA33443CA41FC28BC20E5D66_12</vt:lpwstr>
  </property>
</Properties>
</file>