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目标估值（亿元）</c:v>
                </c:pt>
              </c:strCache>
            </c:strRef>
          </c:tx>
          <c:spPr>
            <a:ln w="50800" cap="rnd" cmpd="sng" algn="ctr">
              <a:solidFill>
                <a:srgbClr val="059669">
                  <a:alpha val="100000"/>
                </a:srgbClr>
              </a:solidFill>
              <a:prstDash val="solid"/>
              <a:round/>
            </a:ln>
          </c:spPr>
          <c:marker>
            <c:symbol val="circle"/>
            <c:size val="10"/>
            <c:spPr>
              <a:solidFill>
                <a:srgbClr val="059669">
                  <a:alpha val="100000"/>
                </a:srgbClr>
              </a:solidFill>
            </c:spPr>
          </c:marker>
          <c:dPt>
            <c:idx val="0"/>
            <c:marker>
              <c:symbol val="circle"/>
              <c:size val="10"/>
              <c:spPr>
                <a:solidFill>
                  <a:srgbClr val="059669">
                    <a:alpha val="100000"/>
                  </a:srgbClr>
                </a:solidFill>
              </c:spPr>
            </c:marker>
            <c:bubble3D val="0"/>
            <c:spPr>
              <a:ln w="50800" cap="rnd" cmpd="sng" algn="ctr">
                <a:solidFill>
                  <a:srgbClr val="059669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1"/>
            <c:marker>
              <c:symbol val="circle"/>
              <c:size val="10"/>
              <c:spPr>
                <a:solidFill>
                  <a:srgbClr val="059669">
                    <a:alpha val="100000"/>
                  </a:srgbClr>
                </a:solidFill>
              </c:spPr>
            </c:marker>
            <c:bubble3D val="0"/>
            <c:spPr>
              <a:ln w="50800" cap="rnd" cmpd="sng" algn="ctr">
                <a:solidFill>
                  <a:srgbClr val="059669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2"/>
            <c:marker>
              <c:symbol val="circle"/>
              <c:size val="10"/>
              <c:spPr>
                <a:solidFill>
                  <a:srgbClr val="059669">
                    <a:alpha val="100000"/>
                  </a:srgbClr>
                </a:solidFill>
              </c:spPr>
            </c:marker>
            <c:bubble3D val="0"/>
            <c:spPr>
              <a:ln w="50800" cap="rnd" cmpd="sng" algn="ctr">
                <a:solidFill>
                  <a:srgbClr val="059669">
                    <a:alpha val="100000"/>
                  </a:srgbClr>
                </a:solidFill>
                <a:prstDash val="solid"/>
                <a:round/>
              </a:ln>
            </c:spPr>
          </c:dPt>
          <c:dPt>
            <c:idx val="3"/>
            <c:marker>
              <c:symbol val="circle"/>
              <c:size val="10"/>
              <c:spPr>
                <a:solidFill>
                  <a:srgbClr val="059669">
                    <a:alpha val="100000"/>
                  </a:srgbClr>
                </a:solidFill>
              </c:spPr>
            </c:marker>
            <c:bubble3D val="0"/>
            <c:spPr>
              <a:ln w="50800" cap="rnd" cmpd="sng" algn="ctr">
                <a:solidFill>
                  <a:srgbClr val="059669">
                    <a:alpha val="100000"/>
                  </a:srgbClr>
                </a:solidFill>
                <a:prstDash val="solid"/>
                <a:round/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none" lIns="0" tIns="0" rIns="0" bIns="0" anchor="t" anchorCtr="0"/>
              <a:lstStyle/>
              <a:p>
                <a:pPr algn="l">
                  <a:defRPr lang="zh-CN" sz="1200" b="0" i="0" u="none" strike="noStrike" kern="1200" baseline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第 0 年</c:v>
                </c:pt>
                <c:pt idx="1">
                  <c:v>第 3 年</c:v>
                </c:pt>
                <c:pt idx="2">
                  <c:v>第 6 年</c:v>
                </c:pt>
                <c:pt idx="3">
                  <c:v>第 10 年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50</c:v>
                </c:pt>
                <c:pt idx="2">
                  <c:v>500</c:v>
                </c:pt>
                <c:pt idx="3">
                  <c:v>10000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1"/>
        <c:axId val="10000"/>
        <c:axId val="10001"/>
      </c:lineChart>
      <c:catAx>
        <c:axId val="100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 cap="flat" cmpd="sng" algn="ctr">
            <a:solidFill>
              <a:srgbClr val="8F8F8F">
                <a:alpha val="100000"/>
              </a:srgbClr>
            </a:solidFill>
            <a:prstDash val="solid"/>
            <a:round/>
          </a:ln>
        </c:spPr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1100" b="0" i="0" u="none" strike="noStrike" kern="1200" baseline="0">
                <a:solidFill>
                  <a:srgbClr val="4755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1"/>
        <c:crosses val="autoZero"/>
        <c:auto val="1"/>
        <c:lblAlgn val="ctr"/>
        <c:lblOffset val="100"/>
        <c:noMultiLvlLbl val="0"/>
      </c:catAx>
      <c:valAx>
        <c:axId val="10001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rgbClr val="F1F5F9">
                  <a:alpha val="100000"/>
                </a:srgbClr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txPr>
          <a:bodyPr rot="0" spcFirstLastPara="0" vertOverflow="ellipsis" vert="horz" wrap="none" lIns="0" tIns="0" rIns="0" bIns="0" anchor="t" anchorCtr="0"/>
          <a:lstStyle/>
          <a:p>
            <a:pPr algn="l">
              <a:defRPr lang="zh-CN" sz="900" b="0" i="0" u="none" strike="noStrike" kern="1200" baseline="0">
                <a:solidFill>
                  <a:srgbClr val="64748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10000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9f0d8577-2956-4b1a-9555-02bdfe9a8293}"/>
      </c:ext>
    </c:extLst>
  </c:chart>
  <c:txPr>
    <a:bodyPr/>
    <a:lstStyle/>
    <a:p>
      <a:pPr>
        <a:defRPr lang="zh-CN"/>
      </a:pPr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58.png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66.png"/><Relationship Id="rId7" Type="http://schemas.openxmlformats.org/officeDocument/2006/relationships/image" Target="../media/image65.png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0.png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2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040756" cy="6858000"/>
          </a:xfrm>
          <a:prstGeom prst="rect">
            <a:avLst/>
          </a:pr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 l="1030" r="1030"/>
          <a:stretch>
            <a:fillRect/>
          </a:stretch>
        </p:blipFill>
        <p:spPr>
          <a:xfrm>
            <a:off x="0" y="0"/>
            <a:ext cx="12040756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AutoShape 5"/>
          <p:cNvSpPr/>
          <p:nvPr/>
        </p:nvSpPr>
        <p:spPr>
          <a:xfrm>
            <a:off x="0" y="0"/>
            <a:ext cx="12040756" cy="6858000"/>
          </a:xfrm>
          <a:prstGeom prst="rect">
            <a:avLst/>
          </a:prstGeom>
          <a:gradFill>
            <a:gsLst>
              <a:gs pos="0">
                <a:srgbClr val="064E3B">
                  <a:alpha val="80000"/>
                </a:srgbClr>
              </a:gs>
              <a:gs pos="50000">
                <a:srgbClr val="0F172A">
                  <a:alpha val="60000"/>
                </a:srgbClr>
              </a:gs>
              <a:gs pos="100000">
                <a:srgbClr val="064E3B">
                  <a:alpha val="8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>
            <a:off x="5563292" y="2147888"/>
            <a:ext cx="914171" cy="38100"/>
          </a:xfrm>
          <a:prstGeom prst="roundRect">
            <a:avLst>
              <a:gd name="adj" fmla="val 50000"/>
            </a:avLst>
          </a:prstGeom>
          <a:solidFill>
            <a:srgbClr val="34D399">
              <a:alpha val="80000"/>
            </a:srgbClr>
          </a:solidFill>
          <a:ln>
            <a:headEnd type="none"/>
            <a:tailEnd type="none"/>
          </a:ln>
        </p:spPr>
      </p:sp>
      <p:sp>
        <p:nvSpPr>
          <p:cNvPr id="7" name="TextBox 7"/>
          <p:cNvSpPr txBox="1"/>
          <p:nvPr/>
        </p:nvSpPr>
        <p:spPr>
          <a:xfrm>
            <a:off x="2740729" y="2462212"/>
            <a:ext cx="7092565" cy="5048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36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城市咖啡厅全球扩张商业策划案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3620679" y="2986088"/>
            <a:ext cx="5189827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800" b="0" i="0" strike="noStrike">
                <a:solidFill>
                  <a:srgbClr val="D1FAE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从杭州出发，构建全球创新人才的物理连接网络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641556" y="4029075"/>
            <a:ext cx="457086" cy="9525"/>
          </a:xfrm>
          <a:prstGeom prst="rect">
            <a:avLst/>
          </a:prstGeom>
          <a:solidFill>
            <a:srgbClr val="6EE7B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>
            <a:off x="6251004" y="3967956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662" y="667"/>
                </a:moveTo>
                <a:cubicBezTo>
                  <a:pt x="662" y="298"/>
                  <a:pt x="957" y="0"/>
                  <a:pt x="1323" y="0"/>
                </a:cubicBezTo>
                <a:lnTo>
                  <a:pt x="8601" y="0"/>
                </a:lnTo>
                <a:cubicBezTo>
                  <a:pt x="10062" y="0"/>
                  <a:pt x="11247" y="1194"/>
                  <a:pt x="11247" y="2667"/>
                </a:cubicBezTo>
                <a:cubicBezTo>
                  <a:pt x="11247" y="4138"/>
                  <a:pt x="10061" y="5333"/>
                  <a:pt x="8601" y="5333"/>
                </a:cubicBezTo>
                <a:cubicBezTo>
                  <a:pt x="8601" y="6438"/>
                  <a:pt x="7712" y="7333"/>
                  <a:pt x="6616" y="7333"/>
                </a:cubicBezTo>
                <a:lnTo>
                  <a:pt x="2646" y="7333"/>
                </a:lnTo>
                <a:cubicBezTo>
                  <a:pt x="1551" y="7333"/>
                  <a:pt x="662" y="6438"/>
                  <a:pt x="662" y="5333"/>
                </a:cubicBezTo>
                <a:lnTo>
                  <a:pt x="662" y="667"/>
                </a:lnTo>
                <a:close/>
                <a:moveTo>
                  <a:pt x="9924" y="2667"/>
                </a:moveTo>
                <a:cubicBezTo>
                  <a:pt x="9924" y="1931"/>
                  <a:pt x="9330" y="1333"/>
                  <a:pt x="8601" y="1333"/>
                </a:cubicBezTo>
                <a:lnTo>
                  <a:pt x="8601" y="4000"/>
                </a:lnTo>
                <a:cubicBezTo>
                  <a:pt x="9330" y="4000"/>
                  <a:pt x="9924" y="3402"/>
                  <a:pt x="9924" y="2667"/>
                </a:cubicBezTo>
                <a:close/>
                <a:moveTo>
                  <a:pt x="662" y="8667"/>
                </a:moveTo>
                <a:lnTo>
                  <a:pt x="8601" y="8667"/>
                </a:lnTo>
                <a:cubicBezTo>
                  <a:pt x="8967" y="8667"/>
                  <a:pt x="9262" y="8965"/>
                  <a:pt x="9262" y="9333"/>
                </a:cubicBezTo>
                <a:cubicBezTo>
                  <a:pt x="9262" y="9701"/>
                  <a:pt x="8966" y="10000"/>
                  <a:pt x="8601" y="10000"/>
                </a:cubicBezTo>
                <a:lnTo>
                  <a:pt x="662" y="10000"/>
                </a:lnTo>
                <a:cubicBezTo>
                  <a:pt x="296" y="10000"/>
                  <a:pt x="0" y="9702"/>
                  <a:pt x="0" y="9333"/>
                </a:cubicBezTo>
                <a:cubicBezTo>
                  <a:pt x="0" y="8965"/>
                  <a:pt x="296" y="8667"/>
                  <a:pt x="662" y="8667"/>
                </a:cubicBezTo>
                <a:close/>
              </a:path>
            </a:pathLst>
          </a:custGeom>
          <a:solidFill>
            <a:srgbClr val="6EE7B7">
              <a:alpha val="60000"/>
            </a:srgbClr>
          </a:solidFill>
          <a:ln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>
            <a:off x="5891823" y="4191000"/>
            <a:ext cx="257110" cy="228600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662" y="667"/>
                </a:moveTo>
                <a:cubicBezTo>
                  <a:pt x="662" y="298"/>
                  <a:pt x="957" y="0"/>
                  <a:pt x="1323" y="0"/>
                </a:cubicBezTo>
                <a:lnTo>
                  <a:pt x="8601" y="0"/>
                </a:lnTo>
                <a:cubicBezTo>
                  <a:pt x="10062" y="0"/>
                  <a:pt x="11247" y="1194"/>
                  <a:pt x="11247" y="2667"/>
                </a:cubicBezTo>
                <a:cubicBezTo>
                  <a:pt x="11247" y="4138"/>
                  <a:pt x="10061" y="5333"/>
                  <a:pt x="8601" y="5333"/>
                </a:cubicBezTo>
                <a:cubicBezTo>
                  <a:pt x="8601" y="6438"/>
                  <a:pt x="7712" y="7333"/>
                  <a:pt x="6616" y="7333"/>
                </a:cubicBezTo>
                <a:lnTo>
                  <a:pt x="2646" y="7333"/>
                </a:lnTo>
                <a:cubicBezTo>
                  <a:pt x="1551" y="7333"/>
                  <a:pt x="662" y="6438"/>
                  <a:pt x="662" y="5333"/>
                </a:cubicBezTo>
                <a:lnTo>
                  <a:pt x="662" y="667"/>
                </a:lnTo>
                <a:close/>
                <a:moveTo>
                  <a:pt x="9924" y="2667"/>
                </a:moveTo>
                <a:cubicBezTo>
                  <a:pt x="9924" y="1931"/>
                  <a:pt x="9330" y="1333"/>
                  <a:pt x="8601" y="1333"/>
                </a:cubicBezTo>
                <a:lnTo>
                  <a:pt x="8601" y="4000"/>
                </a:lnTo>
                <a:cubicBezTo>
                  <a:pt x="9330" y="4000"/>
                  <a:pt x="9924" y="3402"/>
                  <a:pt x="9924" y="2667"/>
                </a:cubicBezTo>
                <a:close/>
                <a:moveTo>
                  <a:pt x="662" y="8667"/>
                </a:moveTo>
                <a:lnTo>
                  <a:pt x="8601" y="8667"/>
                </a:lnTo>
                <a:cubicBezTo>
                  <a:pt x="8967" y="8667"/>
                  <a:pt x="9262" y="8965"/>
                  <a:pt x="9262" y="9333"/>
                </a:cubicBezTo>
                <a:cubicBezTo>
                  <a:pt x="9262" y="9701"/>
                  <a:pt x="8966" y="10000"/>
                  <a:pt x="8601" y="10000"/>
                </a:cubicBezTo>
                <a:lnTo>
                  <a:pt x="662" y="10000"/>
                </a:lnTo>
                <a:cubicBezTo>
                  <a:pt x="296" y="10000"/>
                  <a:pt x="0" y="9702"/>
                  <a:pt x="0" y="9333"/>
                </a:cubicBezTo>
                <a:cubicBezTo>
                  <a:pt x="0" y="8965"/>
                  <a:pt x="296" y="8667"/>
                  <a:pt x="662" y="8667"/>
                </a:cubicBezTo>
                <a:close/>
              </a:path>
            </a:pathLst>
          </a:custGeom>
          <a:solidFill>
            <a:srgbClr val="6EE7B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5791835" y="4433888"/>
            <a:ext cx="457086" cy="9525"/>
          </a:xfrm>
          <a:prstGeom prst="rect">
            <a:avLst/>
          </a:prstGeom>
          <a:solidFill>
            <a:srgbClr val="6EE7B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5946280" y="6201569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662" y="667"/>
                </a:moveTo>
                <a:cubicBezTo>
                  <a:pt x="662" y="298"/>
                  <a:pt x="957" y="0"/>
                  <a:pt x="1323" y="0"/>
                </a:cubicBezTo>
                <a:lnTo>
                  <a:pt x="8601" y="0"/>
                </a:lnTo>
                <a:cubicBezTo>
                  <a:pt x="10062" y="0"/>
                  <a:pt x="11247" y="1194"/>
                  <a:pt x="11247" y="2667"/>
                </a:cubicBezTo>
                <a:cubicBezTo>
                  <a:pt x="11247" y="4138"/>
                  <a:pt x="10061" y="5333"/>
                  <a:pt x="8601" y="5333"/>
                </a:cubicBezTo>
                <a:cubicBezTo>
                  <a:pt x="8601" y="6438"/>
                  <a:pt x="7712" y="7333"/>
                  <a:pt x="6616" y="7333"/>
                </a:cubicBezTo>
                <a:lnTo>
                  <a:pt x="2646" y="7333"/>
                </a:lnTo>
                <a:cubicBezTo>
                  <a:pt x="1551" y="7333"/>
                  <a:pt x="662" y="6438"/>
                  <a:pt x="662" y="5333"/>
                </a:cubicBezTo>
                <a:lnTo>
                  <a:pt x="662" y="667"/>
                </a:lnTo>
                <a:close/>
                <a:moveTo>
                  <a:pt x="9924" y="2667"/>
                </a:moveTo>
                <a:cubicBezTo>
                  <a:pt x="9924" y="1931"/>
                  <a:pt x="9330" y="1333"/>
                  <a:pt x="8601" y="1333"/>
                </a:cubicBezTo>
                <a:lnTo>
                  <a:pt x="8601" y="4000"/>
                </a:lnTo>
                <a:cubicBezTo>
                  <a:pt x="9330" y="4000"/>
                  <a:pt x="9924" y="3402"/>
                  <a:pt x="9924" y="2667"/>
                </a:cubicBezTo>
                <a:close/>
                <a:moveTo>
                  <a:pt x="662" y="8667"/>
                </a:moveTo>
                <a:lnTo>
                  <a:pt x="8601" y="8667"/>
                </a:lnTo>
                <a:cubicBezTo>
                  <a:pt x="8967" y="8667"/>
                  <a:pt x="9262" y="8965"/>
                  <a:pt x="9262" y="9333"/>
                </a:cubicBezTo>
                <a:cubicBezTo>
                  <a:pt x="9262" y="9701"/>
                  <a:pt x="8966" y="10000"/>
                  <a:pt x="8601" y="10000"/>
                </a:cubicBezTo>
                <a:lnTo>
                  <a:pt x="662" y="10000"/>
                </a:lnTo>
                <a:cubicBezTo>
                  <a:pt x="296" y="10000"/>
                  <a:pt x="0" y="9702"/>
                  <a:pt x="0" y="9333"/>
                </a:cubicBezTo>
                <a:cubicBezTo>
                  <a:pt x="0" y="8965"/>
                  <a:pt x="296" y="8667"/>
                  <a:pt x="662" y="8667"/>
                </a:cubicBezTo>
                <a:close/>
              </a:path>
            </a:pathLst>
          </a:custGeom>
          <a:solidFill>
            <a:srgbClr val="6EE7B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12040756" y="3363119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662" y="667"/>
                </a:moveTo>
                <a:cubicBezTo>
                  <a:pt x="662" y="298"/>
                  <a:pt x="957" y="0"/>
                  <a:pt x="1323" y="0"/>
                </a:cubicBezTo>
                <a:lnTo>
                  <a:pt x="8601" y="0"/>
                </a:lnTo>
                <a:cubicBezTo>
                  <a:pt x="10062" y="0"/>
                  <a:pt x="11247" y="1194"/>
                  <a:pt x="11247" y="2667"/>
                </a:cubicBezTo>
                <a:cubicBezTo>
                  <a:pt x="11247" y="4138"/>
                  <a:pt x="10061" y="5333"/>
                  <a:pt x="8601" y="5333"/>
                </a:cubicBezTo>
                <a:cubicBezTo>
                  <a:pt x="8601" y="6438"/>
                  <a:pt x="7712" y="7333"/>
                  <a:pt x="6616" y="7333"/>
                </a:cubicBezTo>
                <a:lnTo>
                  <a:pt x="2646" y="7333"/>
                </a:lnTo>
                <a:cubicBezTo>
                  <a:pt x="1551" y="7333"/>
                  <a:pt x="662" y="6438"/>
                  <a:pt x="662" y="5333"/>
                </a:cubicBezTo>
                <a:lnTo>
                  <a:pt x="662" y="667"/>
                </a:lnTo>
                <a:close/>
                <a:moveTo>
                  <a:pt x="9924" y="2667"/>
                </a:moveTo>
                <a:cubicBezTo>
                  <a:pt x="9924" y="1931"/>
                  <a:pt x="9330" y="1333"/>
                  <a:pt x="8601" y="1333"/>
                </a:cubicBezTo>
                <a:lnTo>
                  <a:pt x="8601" y="4000"/>
                </a:lnTo>
                <a:cubicBezTo>
                  <a:pt x="9330" y="4000"/>
                  <a:pt x="9924" y="3402"/>
                  <a:pt x="9924" y="2667"/>
                </a:cubicBezTo>
                <a:close/>
                <a:moveTo>
                  <a:pt x="662" y="8667"/>
                </a:moveTo>
                <a:lnTo>
                  <a:pt x="8601" y="8667"/>
                </a:lnTo>
                <a:cubicBezTo>
                  <a:pt x="8967" y="8667"/>
                  <a:pt x="9262" y="8965"/>
                  <a:pt x="9262" y="9333"/>
                </a:cubicBezTo>
                <a:cubicBezTo>
                  <a:pt x="9262" y="9701"/>
                  <a:pt x="8966" y="10000"/>
                  <a:pt x="8601" y="10000"/>
                </a:cubicBezTo>
                <a:lnTo>
                  <a:pt x="662" y="10000"/>
                </a:lnTo>
                <a:cubicBezTo>
                  <a:pt x="296" y="10000"/>
                  <a:pt x="0" y="9702"/>
                  <a:pt x="0" y="9333"/>
                </a:cubicBezTo>
                <a:cubicBezTo>
                  <a:pt x="0" y="8965"/>
                  <a:pt x="296" y="8667"/>
                  <a:pt x="662" y="8667"/>
                </a:cubicBezTo>
                <a:close/>
              </a:path>
            </a:pathLst>
          </a:custGeom>
          <a:solidFill>
            <a:srgbClr val="6EE7B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文本框 15"/>
          <p:cNvSpPr txBox="1"/>
          <p:nvPr/>
        </p:nvSpPr>
        <p:spPr>
          <a:xfrm>
            <a:off x="4114800" y="1143000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400">
                <a:solidFill>
                  <a:schemeClr val="bg1"/>
                </a:solidFill>
              </a:rPr>
              <a:t>cafe de ville®</a:t>
            </a:r>
            <a:endParaRPr lang="en-US" altLang="zh-CN" sz="5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AutoShape 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609448" y="457200"/>
            <a:ext cx="10970057" cy="4572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36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637390" y="1028700"/>
            <a:ext cx="914171" cy="38100"/>
          </a:xfrm>
          <a:prstGeom prst="roundRect">
            <a:avLst>
              <a:gd name="adj" fmla="val 50000"/>
            </a:avLst>
          </a:prstGeom>
          <a:solidFill>
            <a:srgbClr val="0596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8" name="TextBox 8"/>
          <p:cNvSpPr txBox="1"/>
          <p:nvPr/>
        </p:nvSpPr>
        <p:spPr>
          <a:xfrm>
            <a:off x="609448" y="1143000"/>
            <a:ext cx="10970057" cy="2667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5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TABLE OF CONTENTS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09448" y="2076450"/>
            <a:ext cx="5256486" cy="9525"/>
          </a:xfrm>
          <a:prstGeom prst="line">
            <a:avLst/>
          </a:prstGeom>
          <a:ln w="19050">
            <a:solidFill>
              <a:srgbClr val="D1FAE5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761810" y="1752600"/>
            <a:ext cx="104748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战略与模式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09448" y="2324100"/>
            <a:ext cx="304724" cy="304800"/>
          </a:xfrm>
          <a:prstGeom prst="ellipse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609448" y="2324100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1066533" y="2390775"/>
            <a:ext cx="479940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战略定位——全球数字游民的流动办公室与创新孵化器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09448" y="3530650"/>
            <a:ext cx="304724" cy="304800"/>
          </a:xfrm>
          <a:prstGeom prst="ellipse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609448" y="3530650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1066533" y="3597325"/>
            <a:ext cx="479940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商业模式——'1+3'混合盈利模型，三大增长引擎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09448" y="4737050"/>
            <a:ext cx="304724" cy="304800"/>
          </a:xfrm>
          <a:prstGeom prst="ellipse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TextBox 18"/>
          <p:cNvSpPr txBox="1"/>
          <p:nvPr/>
        </p:nvSpPr>
        <p:spPr>
          <a:xfrm>
            <a:off x="609448" y="4737050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1066533" y="4803725"/>
            <a:ext cx="479940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技术与护城河——数字化基座与供应链壁垒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09448" y="5943600"/>
            <a:ext cx="304724" cy="304800"/>
          </a:xfrm>
          <a:prstGeom prst="ellipse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1" name="TextBox 21"/>
          <p:cNvSpPr txBox="1"/>
          <p:nvPr/>
        </p:nvSpPr>
        <p:spPr>
          <a:xfrm>
            <a:off x="609448" y="5943600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1066533" y="6010275"/>
            <a:ext cx="479940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资本路径——十年路线图，迈向万亿市值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323019" y="2076450"/>
            <a:ext cx="5256486" cy="9525"/>
          </a:xfrm>
          <a:prstGeom prst="line">
            <a:avLst/>
          </a:prstGeom>
          <a:ln w="19050">
            <a:solidFill>
              <a:srgbClr val="D1FAE5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6475381" y="1752600"/>
            <a:ext cx="104748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执行与愿景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323019" y="2324100"/>
            <a:ext cx="304724" cy="304800"/>
          </a:xfrm>
          <a:prstGeom prst="ellipse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6323019" y="2324100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lang="en-US" sz="1100"/>
          </a:p>
        </p:txBody>
      </p:sp>
      <p:sp>
        <p:nvSpPr>
          <p:cNvPr id="27" name="TextBox 27"/>
          <p:cNvSpPr txBox="1"/>
          <p:nvPr/>
        </p:nvSpPr>
        <p:spPr>
          <a:xfrm>
            <a:off x="6780105" y="2390775"/>
            <a:ext cx="479940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核心壁垒——品牌、数据、政策、模式四大护城河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6323019" y="3530650"/>
            <a:ext cx="304724" cy="304800"/>
          </a:xfrm>
          <a:prstGeom prst="ellipse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9" name="TextBox 29"/>
          <p:cNvSpPr txBox="1"/>
          <p:nvPr/>
        </p:nvSpPr>
        <p:spPr>
          <a:xfrm>
            <a:off x="6323019" y="3530650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</a:t>
            </a:r>
            <a:endParaRPr lang="en-US" sz="1100"/>
          </a:p>
        </p:txBody>
      </p:sp>
      <p:sp>
        <p:nvSpPr>
          <p:cNvPr id="30" name="TextBox 30"/>
          <p:cNvSpPr txBox="1"/>
          <p:nvPr/>
        </p:nvSpPr>
        <p:spPr>
          <a:xfrm>
            <a:off x="6780105" y="3597325"/>
            <a:ext cx="479940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携手未来——对社会、股东与产业的多重价值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6323019" y="4737050"/>
            <a:ext cx="304724" cy="304800"/>
          </a:xfrm>
          <a:prstGeom prst="ellipse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6323019" y="4737050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07</a:t>
            </a:r>
            <a:endParaRPr lang="en-US" sz="1100"/>
          </a:p>
        </p:txBody>
      </p:sp>
      <p:sp>
        <p:nvSpPr>
          <p:cNvPr id="33" name="TextBox 33"/>
          <p:cNvSpPr txBox="1"/>
          <p:nvPr/>
        </p:nvSpPr>
        <p:spPr>
          <a:xfrm>
            <a:off x="6780105" y="4803725"/>
            <a:ext cx="479940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品牌基因与设计哲学——东方美学与全球视野融合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6323019" y="5943600"/>
            <a:ext cx="304724" cy="304800"/>
          </a:xfrm>
          <a:prstGeom prst="ellipse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5" name="TextBox 35"/>
          <p:cNvSpPr txBox="1"/>
          <p:nvPr/>
        </p:nvSpPr>
        <p:spPr>
          <a:xfrm>
            <a:off x="6323019" y="5943600"/>
            <a:ext cx="304724" cy="3048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1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08</a:t>
            </a:r>
            <a:endParaRPr lang="en-US" sz="1100"/>
          </a:p>
        </p:txBody>
      </p:sp>
      <p:sp>
        <p:nvSpPr>
          <p:cNvPr id="36" name="TextBox 36"/>
          <p:cNvSpPr txBox="1"/>
          <p:nvPr/>
        </p:nvSpPr>
        <p:spPr>
          <a:xfrm>
            <a:off x="6780105" y="6010275"/>
            <a:ext cx="4799400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0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创新扩张模式——轻资产联营与 DAO 众筹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ECFDF5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457200"/>
            <a:ext cx="76181" cy="381000"/>
          </a:xfrm>
          <a:prstGeom prst="roundRect">
            <a:avLst>
              <a:gd name="adj" fmla="val 50000"/>
            </a:avLst>
          </a:prstGeom>
          <a:solidFill>
            <a:srgbClr val="04785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685629" y="447675"/>
            <a:ext cx="1451306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战略定位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5629" y="942975"/>
            <a:ext cx="1104623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我们不只是咖啡馆，而是全球数字游民的流动办公室与创新孵化器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09700"/>
            <a:ext cx="5894501" cy="1133475"/>
          </a:xfrm>
          <a:prstGeom prst="roundRect">
            <a:avLst>
              <a:gd name="adj" fmla="val 8135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85629" y="1600200"/>
            <a:ext cx="457086" cy="457200"/>
          </a:xfrm>
          <a:prstGeom prst="ellipse">
            <a:avLst/>
          </a:prstGeom>
          <a:solidFill>
            <a:srgbClr val="D1FAE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840073" y="1762919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6248" y="0"/>
                </a:moveTo>
                <a:cubicBezTo>
                  <a:pt x="5559" y="0"/>
                  <a:pt x="4999" y="561"/>
                  <a:pt x="4999" y="1250"/>
                </a:cubicBezTo>
                <a:lnTo>
                  <a:pt x="4999" y="1875"/>
                </a:lnTo>
                <a:lnTo>
                  <a:pt x="4061" y="1875"/>
                </a:lnTo>
                <a:lnTo>
                  <a:pt x="4061" y="469"/>
                </a:lnTo>
                <a:cubicBezTo>
                  <a:pt x="4061" y="209"/>
                  <a:pt x="3852" y="0"/>
                  <a:pt x="3593" y="0"/>
                </a:cubicBezTo>
                <a:cubicBezTo>
                  <a:pt x="3334" y="0"/>
                  <a:pt x="3124" y="210"/>
                  <a:pt x="3124" y="469"/>
                </a:cubicBezTo>
                <a:lnTo>
                  <a:pt x="3124" y="1875"/>
                </a:lnTo>
                <a:lnTo>
                  <a:pt x="1875" y="1875"/>
                </a:lnTo>
                <a:lnTo>
                  <a:pt x="1875" y="469"/>
                </a:lnTo>
                <a:cubicBezTo>
                  <a:pt x="1875" y="209"/>
                  <a:pt x="1666" y="0"/>
                  <a:pt x="1406" y="0"/>
                </a:cubicBezTo>
                <a:cubicBezTo>
                  <a:pt x="1147" y="0"/>
                  <a:pt x="937" y="210"/>
                  <a:pt x="937" y="469"/>
                </a:cubicBezTo>
                <a:lnTo>
                  <a:pt x="937" y="1914"/>
                </a:lnTo>
                <a:cubicBezTo>
                  <a:pt x="398" y="2053"/>
                  <a:pt x="0" y="2543"/>
                  <a:pt x="0" y="3125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9997" y="10000"/>
                </a:lnTo>
                <a:cubicBezTo>
                  <a:pt x="10687" y="10000"/>
                  <a:pt x="11247" y="9439"/>
                  <a:pt x="11247" y="8750"/>
                </a:cubicBezTo>
                <a:lnTo>
                  <a:pt x="11247" y="5000"/>
                </a:lnTo>
                <a:cubicBezTo>
                  <a:pt x="11247" y="4311"/>
                  <a:pt x="10687" y="3750"/>
                  <a:pt x="9997" y="3750"/>
                </a:cubicBezTo>
                <a:lnTo>
                  <a:pt x="8748" y="3750"/>
                </a:lnTo>
                <a:lnTo>
                  <a:pt x="8748" y="1250"/>
                </a:lnTo>
                <a:cubicBezTo>
                  <a:pt x="8748" y="561"/>
                  <a:pt x="8187" y="0"/>
                  <a:pt x="7498" y="0"/>
                </a:cubicBezTo>
                <a:lnTo>
                  <a:pt x="6248" y="0"/>
                </a:lnTo>
                <a:close/>
                <a:moveTo>
                  <a:pt x="7498" y="2188"/>
                </a:moveTo>
                <a:lnTo>
                  <a:pt x="7498" y="2813"/>
                </a:lnTo>
                <a:cubicBezTo>
                  <a:pt x="7498" y="2984"/>
                  <a:pt x="7357" y="3125"/>
                  <a:pt x="7186" y="3125"/>
                </a:cubicBezTo>
                <a:lnTo>
                  <a:pt x="6561" y="3125"/>
                </a:lnTo>
                <a:cubicBezTo>
                  <a:pt x="6389" y="3125"/>
                  <a:pt x="6248" y="2984"/>
                  <a:pt x="6248" y="2813"/>
                </a:cubicBezTo>
                <a:lnTo>
                  <a:pt x="6248" y="2188"/>
                </a:lnTo>
                <a:cubicBezTo>
                  <a:pt x="6248" y="2016"/>
                  <a:pt x="6389" y="1875"/>
                  <a:pt x="6561" y="1875"/>
                </a:cubicBezTo>
                <a:lnTo>
                  <a:pt x="7186" y="1875"/>
                </a:lnTo>
                <a:cubicBezTo>
                  <a:pt x="7357" y="1875"/>
                  <a:pt x="7498" y="2016"/>
                  <a:pt x="7498" y="2188"/>
                </a:cubicBezTo>
                <a:close/>
                <a:moveTo>
                  <a:pt x="7186" y="3750"/>
                </a:moveTo>
                <a:cubicBezTo>
                  <a:pt x="7357" y="3750"/>
                  <a:pt x="7498" y="3891"/>
                  <a:pt x="7498" y="4063"/>
                </a:cubicBezTo>
                <a:lnTo>
                  <a:pt x="7498" y="4688"/>
                </a:lnTo>
                <a:cubicBezTo>
                  <a:pt x="7498" y="4859"/>
                  <a:pt x="7357" y="5000"/>
                  <a:pt x="7186" y="5000"/>
                </a:cubicBezTo>
                <a:lnTo>
                  <a:pt x="6561" y="5000"/>
                </a:lnTo>
                <a:cubicBezTo>
                  <a:pt x="6389" y="5000"/>
                  <a:pt x="6248" y="4859"/>
                  <a:pt x="6248" y="4688"/>
                </a:cubicBezTo>
                <a:lnTo>
                  <a:pt x="6248" y="4063"/>
                </a:lnTo>
                <a:cubicBezTo>
                  <a:pt x="6248" y="3891"/>
                  <a:pt x="6389" y="3750"/>
                  <a:pt x="6561" y="3750"/>
                </a:cubicBezTo>
                <a:lnTo>
                  <a:pt x="7186" y="3750"/>
                </a:lnTo>
                <a:close/>
                <a:moveTo>
                  <a:pt x="7498" y="5938"/>
                </a:moveTo>
                <a:lnTo>
                  <a:pt x="7498" y="6563"/>
                </a:lnTo>
                <a:cubicBezTo>
                  <a:pt x="7498" y="6734"/>
                  <a:pt x="7357" y="6875"/>
                  <a:pt x="7186" y="6875"/>
                </a:cubicBezTo>
                <a:lnTo>
                  <a:pt x="6561" y="6875"/>
                </a:lnTo>
                <a:cubicBezTo>
                  <a:pt x="6389" y="6875"/>
                  <a:pt x="6248" y="6734"/>
                  <a:pt x="6248" y="6563"/>
                </a:cubicBezTo>
                <a:lnTo>
                  <a:pt x="6248" y="5938"/>
                </a:lnTo>
                <a:cubicBezTo>
                  <a:pt x="6248" y="5766"/>
                  <a:pt x="6389" y="5625"/>
                  <a:pt x="6561" y="5625"/>
                </a:cubicBezTo>
                <a:lnTo>
                  <a:pt x="7186" y="5625"/>
                </a:lnTo>
                <a:cubicBezTo>
                  <a:pt x="7357" y="5625"/>
                  <a:pt x="7498" y="5766"/>
                  <a:pt x="7498" y="5938"/>
                </a:cubicBezTo>
                <a:close/>
                <a:moveTo>
                  <a:pt x="9685" y="5625"/>
                </a:moveTo>
                <a:cubicBezTo>
                  <a:pt x="9857" y="5625"/>
                  <a:pt x="9997" y="5766"/>
                  <a:pt x="9997" y="5938"/>
                </a:cubicBezTo>
                <a:lnTo>
                  <a:pt x="9997" y="6563"/>
                </a:lnTo>
                <a:cubicBezTo>
                  <a:pt x="9997" y="6734"/>
                  <a:pt x="9857" y="6875"/>
                  <a:pt x="9685" y="6875"/>
                </a:cubicBezTo>
                <a:lnTo>
                  <a:pt x="9060" y="6875"/>
                </a:lnTo>
                <a:cubicBezTo>
                  <a:pt x="8888" y="6875"/>
                  <a:pt x="8748" y="6734"/>
                  <a:pt x="8748" y="6563"/>
                </a:cubicBezTo>
                <a:lnTo>
                  <a:pt x="8748" y="5938"/>
                </a:lnTo>
                <a:cubicBezTo>
                  <a:pt x="8748" y="5766"/>
                  <a:pt x="8888" y="5625"/>
                  <a:pt x="9060" y="5625"/>
                </a:cubicBezTo>
                <a:lnTo>
                  <a:pt x="9685" y="5625"/>
                </a:lnTo>
                <a:close/>
                <a:moveTo>
                  <a:pt x="4999" y="5938"/>
                </a:moveTo>
                <a:lnTo>
                  <a:pt x="4999" y="6563"/>
                </a:lnTo>
                <a:cubicBezTo>
                  <a:pt x="4999" y="6734"/>
                  <a:pt x="4858" y="6875"/>
                  <a:pt x="4686" y="6875"/>
                </a:cubicBezTo>
                <a:lnTo>
                  <a:pt x="4061" y="6875"/>
                </a:lnTo>
                <a:cubicBezTo>
                  <a:pt x="3890" y="6875"/>
                  <a:pt x="3749" y="6734"/>
                  <a:pt x="3749" y="6563"/>
                </a:cubicBezTo>
                <a:lnTo>
                  <a:pt x="3749" y="5938"/>
                </a:lnTo>
                <a:cubicBezTo>
                  <a:pt x="3749" y="5766"/>
                  <a:pt x="3890" y="5625"/>
                  <a:pt x="4061" y="5625"/>
                </a:cubicBezTo>
                <a:lnTo>
                  <a:pt x="4686" y="5625"/>
                </a:lnTo>
                <a:cubicBezTo>
                  <a:pt x="4858" y="5625"/>
                  <a:pt x="4999" y="5766"/>
                  <a:pt x="4999" y="5938"/>
                </a:cubicBezTo>
                <a:close/>
                <a:moveTo>
                  <a:pt x="4686" y="3750"/>
                </a:moveTo>
                <a:cubicBezTo>
                  <a:pt x="4858" y="3750"/>
                  <a:pt x="4999" y="3891"/>
                  <a:pt x="4999" y="4063"/>
                </a:cubicBezTo>
                <a:lnTo>
                  <a:pt x="4999" y="4688"/>
                </a:lnTo>
                <a:cubicBezTo>
                  <a:pt x="4999" y="4859"/>
                  <a:pt x="4858" y="5000"/>
                  <a:pt x="4686" y="5000"/>
                </a:cubicBezTo>
                <a:lnTo>
                  <a:pt x="4061" y="5000"/>
                </a:lnTo>
                <a:cubicBezTo>
                  <a:pt x="3890" y="5000"/>
                  <a:pt x="3749" y="4859"/>
                  <a:pt x="3749" y="4688"/>
                </a:cubicBezTo>
                <a:lnTo>
                  <a:pt x="3749" y="4063"/>
                </a:lnTo>
                <a:cubicBezTo>
                  <a:pt x="3749" y="3891"/>
                  <a:pt x="3890" y="3750"/>
                  <a:pt x="4061" y="3750"/>
                </a:cubicBezTo>
                <a:lnTo>
                  <a:pt x="4686" y="3750"/>
                </a:lnTo>
                <a:close/>
                <a:moveTo>
                  <a:pt x="2499" y="5938"/>
                </a:moveTo>
                <a:lnTo>
                  <a:pt x="2499" y="6563"/>
                </a:lnTo>
                <a:cubicBezTo>
                  <a:pt x="2499" y="6734"/>
                  <a:pt x="2359" y="6875"/>
                  <a:pt x="2187" y="6875"/>
                </a:cubicBezTo>
                <a:lnTo>
                  <a:pt x="1562" y="6875"/>
                </a:lnTo>
                <a:cubicBezTo>
                  <a:pt x="1390" y="6875"/>
                  <a:pt x="1250" y="6734"/>
                  <a:pt x="1250" y="6563"/>
                </a:cubicBezTo>
                <a:lnTo>
                  <a:pt x="1250" y="5938"/>
                </a:lnTo>
                <a:cubicBezTo>
                  <a:pt x="1250" y="5766"/>
                  <a:pt x="1390" y="5625"/>
                  <a:pt x="1562" y="5625"/>
                </a:cubicBezTo>
                <a:lnTo>
                  <a:pt x="2187" y="5625"/>
                </a:lnTo>
                <a:cubicBezTo>
                  <a:pt x="2359" y="5625"/>
                  <a:pt x="2499" y="5766"/>
                  <a:pt x="2499" y="5938"/>
                </a:cubicBezTo>
                <a:close/>
                <a:moveTo>
                  <a:pt x="2187" y="3750"/>
                </a:moveTo>
                <a:cubicBezTo>
                  <a:pt x="2359" y="3750"/>
                  <a:pt x="2499" y="3891"/>
                  <a:pt x="2499" y="4063"/>
                </a:cubicBezTo>
                <a:lnTo>
                  <a:pt x="2499" y="4688"/>
                </a:lnTo>
                <a:cubicBezTo>
                  <a:pt x="2499" y="4859"/>
                  <a:pt x="2359" y="5000"/>
                  <a:pt x="2187" y="5000"/>
                </a:cubicBezTo>
                <a:lnTo>
                  <a:pt x="1562" y="5000"/>
                </a:lnTo>
                <a:cubicBezTo>
                  <a:pt x="1390" y="5000"/>
                  <a:pt x="1250" y="4859"/>
                  <a:pt x="1250" y="4688"/>
                </a:cubicBezTo>
                <a:lnTo>
                  <a:pt x="1250" y="4063"/>
                </a:lnTo>
                <a:cubicBezTo>
                  <a:pt x="1250" y="3891"/>
                  <a:pt x="1390" y="3750"/>
                  <a:pt x="1562" y="3750"/>
                </a:cubicBezTo>
                <a:lnTo>
                  <a:pt x="2187" y="3750"/>
                </a:lnTo>
                <a:close/>
              </a:path>
            </a:pathLst>
          </a:custGeom>
          <a:solidFill>
            <a:srgbClr val="04785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295076" y="1638300"/>
            <a:ext cx="486799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万亿级生态平台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295076" y="1924050"/>
            <a:ext cx="5104124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依托杭州的数字经济基因，打造连接全球创客、孵化未来独角兽的万亿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级生态平台。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57086" y="2695575"/>
            <a:ext cx="5894501" cy="1133475"/>
          </a:xfrm>
          <a:prstGeom prst="roundRect">
            <a:avLst>
              <a:gd name="adj" fmla="val 8135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685629" y="2886075"/>
            <a:ext cx="457086" cy="4572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840073" y="3048794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1250" y="0"/>
                </a:moveTo>
                <a:cubicBezTo>
                  <a:pt x="560" y="0"/>
                  <a:pt x="0" y="561"/>
                  <a:pt x="0" y="1250"/>
                </a:cubicBezTo>
                <a:lnTo>
                  <a:pt x="0" y="2656"/>
                </a:lnTo>
                <a:cubicBezTo>
                  <a:pt x="0" y="2916"/>
                  <a:pt x="209" y="3125"/>
                  <a:pt x="469" y="3125"/>
                </a:cubicBezTo>
                <a:cubicBezTo>
                  <a:pt x="727" y="3125"/>
                  <a:pt x="937" y="2915"/>
                  <a:pt x="937" y="2656"/>
                </a:cubicBezTo>
                <a:lnTo>
                  <a:pt x="937" y="1250"/>
                </a:lnTo>
                <a:cubicBezTo>
                  <a:pt x="937" y="1078"/>
                  <a:pt x="1078" y="938"/>
                  <a:pt x="1250" y="938"/>
                </a:cubicBezTo>
                <a:lnTo>
                  <a:pt x="2656" y="938"/>
                </a:lnTo>
                <a:cubicBezTo>
                  <a:pt x="2915" y="938"/>
                  <a:pt x="3124" y="729"/>
                  <a:pt x="3124" y="469"/>
                </a:cubicBezTo>
                <a:cubicBezTo>
                  <a:pt x="3124" y="210"/>
                  <a:pt x="2914" y="0"/>
                  <a:pt x="2656" y="0"/>
                </a:cubicBezTo>
                <a:lnTo>
                  <a:pt x="1250" y="0"/>
                </a:lnTo>
                <a:close/>
                <a:moveTo>
                  <a:pt x="8591" y="0"/>
                </a:moveTo>
                <a:cubicBezTo>
                  <a:pt x="8332" y="0"/>
                  <a:pt x="8123" y="209"/>
                  <a:pt x="8123" y="469"/>
                </a:cubicBezTo>
                <a:cubicBezTo>
                  <a:pt x="8123" y="727"/>
                  <a:pt x="8333" y="938"/>
                  <a:pt x="8591" y="938"/>
                </a:cubicBezTo>
                <a:lnTo>
                  <a:pt x="9997" y="938"/>
                </a:lnTo>
                <a:cubicBezTo>
                  <a:pt x="10169" y="938"/>
                  <a:pt x="10310" y="1078"/>
                  <a:pt x="10310" y="1250"/>
                </a:cubicBezTo>
                <a:lnTo>
                  <a:pt x="10310" y="2656"/>
                </a:lnTo>
                <a:cubicBezTo>
                  <a:pt x="10310" y="2916"/>
                  <a:pt x="10519" y="3125"/>
                  <a:pt x="10778" y="3125"/>
                </a:cubicBezTo>
                <a:cubicBezTo>
                  <a:pt x="11037" y="3125"/>
                  <a:pt x="11247" y="2915"/>
                  <a:pt x="11247" y="2656"/>
                </a:cubicBezTo>
                <a:lnTo>
                  <a:pt x="11247" y="1250"/>
                </a:lnTo>
                <a:cubicBezTo>
                  <a:pt x="11247" y="561"/>
                  <a:pt x="10687" y="0"/>
                  <a:pt x="9997" y="0"/>
                </a:cubicBezTo>
                <a:lnTo>
                  <a:pt x="8591" y="0"/>
                </a:lnTo>
                <a:close/>
                <a:moveTo>
                  <a:pt x="937" y="7344"/>
                </a:moveTo>
                <a:cubicBezTo>
                  <a:pt x="937" y="7084"/>
                  <a:pt x="728" y="6875"/>
                  <a:pt x="469" y="6875"/>
                </a:cubicBezTo>
                <a:cubicBezTo>
                  <a:pt x="210" y="6875"/>
                  <a:pt x="0" y="7085"/>
                  <a:pt x="0" y="7344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2656" y="10000"/>
                </a:lnTo>
                <a:cubicBezTo>
                  <a:pt x="2915" y="10000"/>
                  <a:pt x="3124" y="9791"/>
                  <a:pt x="3124" y="9531"/>
                </a:cubicBezTo>
                <a:cubicBezTo>
                  <a:pt x="3124" y="9273"/>
                  <a:pt x="2914" y="9063"/>
                  <a:pt x="2656" y="9063"/>
                </a:cubicBezTo>
                <a:lnTo>
                  <a:pt x="1250" y="9063"/>
                </a:lnTo>
                <a:cubicBezTo>
                  <a:pt x="1078" y="9063"/>
                  <a:pt x="937" y="8922"/>
                  <a:pt x="937" y="8750"/>
                </a:cubicBezTo>
                <a:lnTo>
                  <a:pt x="937" y="7344"/>
                </a:lnTo>
                <a:close/>
                <a:moveTo>
                  <a:pt x="11247" y="7344"/>
                </a:moveTo>
                <a:cubicBezTo>
                  <a:pt x="11247" y="7084"/>
                  <a:pt x="11038" y="6875"/>
                  <a:pt x="10778" y="6875"/>
                </a:cubicBezTo>
                <a:cubicBezTo>
                  <a:pt x="10520" y="6875"/>
                  <a:pt x="10310" y="7085"/>
                  <a:pt x="10310" y="7344"/>
                </a:cubicBezTo>
                <a:lnTo>
                  <a:pt x="10310" y="8750"/>
                </a:lnTo>
                <a:cubicBezTo>
                  <a:pt x="10310" y="8922"/>
                  <a:pt x="10169" y="9063"/>
                  <a:pt x="9997" y="9063"/>
                </a:cubicBezTo>
                <a:lnTo>
                  <a:pt x="8591" y="9063"/>
                </a:lnTo>
                <a:cubicBezTo>
                  <a:pt x="8332" y="9063"/>
                  <a:pt x="8123" y="9271"/>
                  <a:pt x="8123" y="9531"/>
                </a:cubicBezTo>
                <a:cubicBezTo>
                  <a:pt x="8123" y="9790"/>
                  <a:pt x="8333" y="10000"/>
                  <a:pt x="8591" y="10000"/>
                </a:cubicBezTo>
                <a:lnTo>
                  <a:pt x="9997" y="10000"/>
                </a:lnTo>
                <a:cubicBezTo>
                  <a:pt x="10687" y="10000"/>
                  <a:pt x="11247" y="9439"/>
                  <a:pt x="11247" y="8750"/>
                </a:cubicBezTo>
                <a:lnTo>
                  <a:pt x="11247" y="7344"/>
                </a:lnTo>
                <a:close/>
                <a:moveTo>
                  <a:pt x="5624" y="4219"/>
                </a:moveTo>
                <a:cubicBezTo>
                  <a:pt x="6227" y="4219"/>
                  <a:pt x="6717" y="3729"/>
                  <a:pt x="6717" y="3125"/>
                </a:cubicBezTo>
                <a:cubicBezTo>
                  <a:pt x="6717" y="2521"/>
                  <a:pt x="6227" y="2031"/>
                  <a:pt x="5624" y="2031"/>
                </a:cubicBezTo>
                <a:cubicBezTo>
                  <a:pt x="5020" y="2031"/>
                  <a:pt x="4530" y="2521"/>
                  <a:pt x="4530" y="3125"/>
                </a:cubicBezTo>
                <a:cubicBezTo>
                  <a:pt x="4530" y="3729"/>
                  <a:pt x="5020" y="4219"/>
                  <a:pt x="5624" y="4219"/>
                </a:cubicBezTo>
                <a:close/>
                <a:moveTo>
                  <a:pt x="5624" y="5000"/>
                </a:moveTo>
                <a:cubicBezTo>
                  <a:pt x="4589" y="5000"/>
                  <a:pt x="3749" y="5840"/>
                  <a:pt x="3749" y="6875"/>
                </a:cubicBezTo>
                <a:lnTo>
                  <a:pt x="3749" y="7344"/>
                </a:lnTo>
                <a:cubicBezTo>
                  <a:pt x="3749" y="7604"/>
                  <a:pt x="3958" y="7813"/>
                  <a:pt x="4218" y="7813"/>
                </a:cubicBezTo>
                <a:lnTo>
                  <a:pt x="7029" y="7813"/>
                </a:lnTo>
                <a:cubicBezTo>
                  <a:pt x="7289" y="7813"/>
                  <a:pt x="7498" y="7604"/>
                  <a:pt x="7498" y="7344"/>
                </a:cubicBezTo>
                <a:lnTo>
                  <a:pt x="7498" y="6875"/>
                </a:lnTo>
                <a:cubicBezTo>
                  <a:pt x="7498" y="5840"/>
                  <a:pt x="6658" y="5000"/>
                  <a:pt x="5624" y="5000"/>
                </a:cubicBezTo>
                <a:close/>
                <a:moveTo>
                  <a:pt x="9373" y="3750"/>
                </a:moveTo>
                <a:cubicBezTo>
                  <a:pt x="9373" y="3233"/>
                  <a:pt x="8953" y="2813"/>
                  <a:pt x="8435" y="2813"/>
                </a:cubicBezTo>
                <a:cubicBezTo>
                  <a:pt x="7918" y="2813"/>
                  <a:pt x="7498" y="3233"/>
                  <a:pt x="7498" y="3750"/>
                </a:cubicBezTo>
                <a:cubicBezTo>
                  <a:pt x="7498" y="4267"/>
                  <a:pt x="7918" y="4688"/>
                  <a:pt x="8435" y="4688"/>
                </a:cubicBezTo>
                <a:cubicBezTo>
                  <a:pt x="8953" y="4688"/>
                  <a:pt x="9373" y="4267"/>
                  <a:pt x="9373" y="3750"/>
                </a:cubicBezTo>
                <a:close/>
                <a:moveTo>
                  <a:pt x="3280" y="5318"/>
                </a:moveTo>
                <a:cubicBezTo>
                  <a:pt x="2318" y="5398"/>
                  <a:pt x="1562" y="6203"/>
                  <a:pt x="1562" y="7188"/>
                </a:cubicBezTo>
                <a:lnTo>
                  <a:pt x="1562" y="7396"/>
                </a:lnTo>
                <a:cubicBezTo>
                  <a:pt x="1562" y="7627"/>
                  <a:pt x="1750" y="7813"/>
                  <a:pt x="1978" y="7813"/>
                </a:cubicBezTo>
                <a:lnTo>
                  <a:pt x="2892" y="7813"/>
                </a:lnTo>
                <a:cubicBezTo>
                  <a:pt x="2839" y="7666"/>
                  <a:pt x="2812" y="7508"/>
                  <a:pt x="2812" y="7344"/>
                </a:cubicBezTo>
                <a:lnTo>
                  <a:pt x="2812" y="6875"/>
                </a:lnTo>
                <a:cubicBezTo>
                  <a:pt x="2812" y="6299"/>
                  <a:pt x="2984" y="5764"/>
                  <a:pt x="3280" y="5318"/>
                </a:cubicBezTo>
                <a:close/>
                <a:moveTo>
                  <a:pt x="8355" y="7813"/>
                </a:moveTo>
                <a:lnTo>
                  <a:pt x="9269" y="7813"/>
                </a:lnTo>
                <a:cubicBezTo>
                  <a:pt x="9499" y="7813"/>
                  <a:pt x="9685" y="7625"/>
                  <a:pt x="9685" y="7396"/>
                </a:cubicBezTo>
                <a:lnTo>
                  <a:pt x="9685" y="7188"/>
                </a:lnTo>
                <a:cubicBezTo>
                  <a:pt x="9685" y="6205"/>
                  <a:pt x="8929" y="5398"/>
                  <a:pt x="7967" y="5318"/>
                </a:cubicBezTo>
                <a:cubicBezTo>
                  <a:pt x="8263" y="5764"/>
                  <a:pt x="8435" y="6299"/>
                  <a:pt x="8435" y="6875"/>
                </a:cubicBezTo>
                <a:lnTo>
                  <a:pt x="8435" y="7344"/>
                </a:lnTo>
                <a:cubicBezTo>
                  <a:pt x="8435" y="7508"/>
                  <a:pt x="8408" y="7666"/>
                  <a:pt x="8355" y="7813"/>
                </a:cubicBezTo>
                <a:close/>
                <a:moveTo>
                  <a:pt x="3749" y="3750"/>
                </a:moveTo>
                <a:cubicBezTo>
                  <a:pt x="3749" y="3233"/>
                  <a:pt x="3329" y="2813"/>
                  <a:pt x="2812" y="2813"/>
                </a:cubicBezTo>
                <a:cubicBezTo>
                  <a:pt x="2294" y="2813"/>
                  <a:pt x="1875" y="3233"/>
                  <a:pt x="1875" y="3750"/>
                </a:cubicBezTo>
                <a:cubicBezTo>
                  <a:pt x="1875" y="4267"/>
                  <a:pt x="2294" y="4688"/>
                  <a:pt x="2812" y="4688"/>
                </a:cubicBezTo>
                <a:cubicBezTo>
                  <a:pt x="3329" y="4688"/>
                  <a:pt x="3749" y="4267"/>
                  <a:pt x="3749" y="3750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1295076" y="2924175"/>
            <a:ext cx="486799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 亿数字游民需求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1295076" y="3209925"/>
            <a:ext cx="4959350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全球超过 5 亿数字游民与初创团队，正从传统格子间解放，寻求更灵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活、更具连接性的办公与生活方式。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457086" y="3981450"/>
            <a:ext cx="5894501" cy="1133475"/>
          </a:xfrm>
          <a:prstGeom prst="roundRect">
            <a:avLst>
              <a:gd name="adj" fmla="val 8135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685629" y="4171950"/>
            <a:ext cx="457086" cy="457200"/>
          </a:xfrm>
          <a:prstGeom prst="ellipse">
            <a:avLst/>
          </a:prstGeom>
          <a:solidFill>
            <a:srgbClr val="DBEAF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840073" y="4326434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731" y="5933"/>
                </a:moveTo>
                <a:lnTo>
                  <a:pt x="572" y="5933"/>
                </a:lnTo>
                <a:cubicBezTo>
                  <a:pt x="52" y="5933"/>
                  <a:pt x="-267" y="5367"/>
                  <a:pt x="0" y="4921"/>
                </a:cubicBezTo>
                <a:lnTo>
                  <a:pt x="1104" y="3080"/>
                </a:lnTo>
                <a:cubicBezTo>
                  <a:pt x="1285" y="2778"/>
                  <a:pt x="1611" y="2594"/>
                  <a:pt x="1963" y="2594"/>
                </a:cubicBezTo>
                <a:lnTo>
                  <a:pt x="3945" y="2594"/>
                </a:lnTo>
                <a:cubicBezTo>
                  <a:pt x="5533" y="-96"/>
                  <a:pt x="7901" y="-232"/>
                  <a:pt x="9485" y="0"/>
                </a:cubicBezTo>
                <a:cubicBezTo>
                  <a:pt x="9752" y="40"/>
                  <a:pt x="9960" y="248"/>
                  <a:pt x="9998" y="513"/>
                </a:cubicBezTo>
                <a:cubicBezTo>
                  <a:pt x="10230" y="2097"/>
                  <a:pt x="10094" y="4466"/>
                  <a:pt x="7405" y="6054"/>
                </a:cubicBezTo>
                <a:lnTo>
                  <a:pt x="7405" y="8036"/>
                </a:lnTo>
                <a:cubicBezTo>
                  <a:pt x="7405" y="8389"/>
                  <a:pt x="7221" y="8715"/>
                  <a:pt x="6918" y="8896"/>
                </a:cubicBezTo>
                <a:lnTo>
                  <a:pt x="5078" y="10000"/>
                </a:lnTo>
                <a:cubicBezTo>
                  <a:pt x="4634" y="10267"/>
                  <a:pt x="4066" y="9946"/>
                  <a:pt x="4066" y="9428"/>
                </a:cubicBezTo>
                <a:lnTo>
                  <a:pt x="4066" y="7268"/>
                </a:lnTo>
                <a:cubicBezTo>
                  <a:pt x="4066" y="6532"/>
                  <a:pt x="3468" y="5933"/>
                  <a:pt x="2731" y="5933"/>
                </a:cubicBezTo>
                <a:lnTo>
                  <a:pt x="2729" y="5933"/>
                </a:lnTo>
                <a:close/>
                <a:moveTo>
                  <a:pt x="8406" y="2594"/>
                </a:moveTo>
                <a:cubicBezTo>
                  <a:pt x="8406" y="2041"/>
                  <a:pt x="7957" y="1592"/>
                  <a:pt x="7405" y="1592"/>
                </a:cubicBezTo>
                <a:cubicBezTo>
                  <a:pt x="6852" y="1592"/>
                  <a:pt x="6403" y="2041"/>
                  <a:pt x="6403" y="2594"/>
                </a:cubicBezTo>
                <a:cubicBezTo>
                  <a:pt x="6403" y="3147"/>
                  <a:pt x="6852" y="3596"/>
                  <a:pt x="7405" y="3596"/>
                </a:cubicBezTo>
                <a:cubicBezTo>
                  <a:pt x="7957" y="3596"/>
                  <a:pt x="8406" y="3147"/>
                  <a:pt x="8406" y="2594"/>
                </a:cubicBezTo>
                <a:close/>
              </a:path>
            </a:pathLst>
          </a:custGeom>
          <a:solidFill>
            <a:srgbClr val="2563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1295076" y="4210050"/>
            <a:ext cx="486799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最佳创业起点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295076" y="4495800"/>
            <a:ext cx="5257676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杭州作为中国的数字经济第一城和创业高地，提供成熟的电商、直播、AI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创业生态，是模式创新与输出的最佳起点。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457086" y="5267325"/>
            <a:ext cx="5894501" cy="1133475"/>
          </a:xfrm>
          <a:prstGeom prst="roundRect">
            <a:avLst>
              <a:gd name="adj" fmla="val 8135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685629" y="5457825"/>
            <a:ext cx="457086" cy="457200"/>
          </a:xfrm>
          <a:prstGeom prst="ellipse">
            <a:avLst/>
          </a:prstGeom>
          <a:solidFill>
            <a:srgbClr val="FEE2E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840073" y="5620544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1933" y="0"/>
                </a:moveTo>
                <a:cubicBezTo>
                  <a:pt x="1641" y="0"/>
                  <a:pt x="1406" y="203"/>
                  <a:pt x="1406" y="455"/>
                </a:cubicBezTo>
                <a:cubicBezTo>
                  <a:pt x="1406" y="1191"/>
                  <a:pt x="1920" y="1580"/>
                  <a:pt x="2265" y="1839"/>
                </a:cubicBezTo>
                <a:lnTo>
                  <a:pt x="2289" y="1858"/>
                </a:lnTo>
                <a:cubicBezTo>
                  <a:pt x="2647" y="2129"/>
                  <a:pt x="2812" y="2271"/>
                  <a:pt x="2812" y="2576"/>
                </a:cubicBezTo>
                <a:cubicBezTo>
                  <a:pt x="2812" y="2828"/>
                  <a:pt x="3047" y="3030"/>
                  <a:pt x="3339" y="3030"/>
                </a:cubicBezTo>
                <a:cubicBezTo>
                  <a:pt x="3630" y="3030"/>
                  <a:pt x="3866" y="2827"/>
                  <a:pt x="3866" y="2576"/>
                </a:cubicBezTo>
                <a:cubicBezTo>
                  <a:pt x="3866" y="1839"/>
                  <a:pt x="3352" y="1451"/>
                  <a:pt x="3007" y="1191"/>
                </a:cubicBezTo>
                <a:lnTo>
                  <a:pt x="2983" y="1172"/>
                </a:lnTo>
                <a:cubicBezTo>
                  <a:pt x="2625" y="903"/>
                  <a:pt x="2460" y="759"/>
                  <a:pt x="2460" y="455"/>
                </a:cubicBezTo>
                <a:cubicBezTo>
                  <a:pt x="2460" y="203"/>
                  <a:pt x="2225" y="0"/>
                  <a:pt x="1933" y="0"/>
                </a:cubicBezTo>
                <a:close/>
                <a:moveTo>
                  <a:pt x="703" y="3939"/>
                </a:moveTo>
                <a:cubicBezTo>
                  <a:pt x="314" y="3939"/>
                  <a:pt x="0" y="4210"/>
                  <a:pt x="0" y="4545"/>
                </a:cubicBezTo>
                <a:lnTo>
                  <a:pt x="0" y="8182"/>
                </a:lnTo>
                <a:cubicBezTo>
                  <a:pt x="0" y="9186"/>
                  <a:pt x="945" y="10000"/>
                  <a:pt x="2109" y="10000"/>
                </a:cubicBezTo>
                <a:lnTo>
                  <a:pt x="6326" y="10000"/>
                </a:lnTo>
                <a:cubicBezTo>
                  <a:pt x="7245" y="10000"/>
                  <a:pt x="8027" y="9494"/>
                  <a:pt x="8314" y="8788"/>
                </a:cubicBezTo>
                <a:lnTo>
                  <a:pt x="8435" y="8788"/>
                </a:lnTo>
                <a:cubicBezTo>
                  <a:pt x="9988" y="8788"/>
                  <a:pt x="11247" y="7703"/>
                  <a:pt x="11247" y="6364"/>
                </a:cubicBezTo>
                <a:cubicBezTo>
                  <a:pt x="11247" y="5026"/>
                  <a:pt x="9987" y="3939"/>
                  <a:pt x="8435" y="3939"/>
                </a:cubicBezTo>
                <a:lnTo>
                  <a:pt x="703" y="3939"/>
                </a:lnTo>
                <a:close/>
                <a:moveTo>
                  <a:pt x="8435" y="7576"/>
                </a:moveTo>
                <a:lnTo>
                  <a:pt x="8435" y="5152"/>
                </a:lnTo>
                <a:cubicBezTo>
                  <a:pt x="9211" y="5152"/>
                  <a:pt x="9841" y="5695"/>
                  <a:pt x="9841" y="6364"/>
                </a:cubicBezTo>
                <a:cubicBezTo>
                  <a:pt x="9841" y="7033"/>
                  <a:pt x="9211" y="7576"/>
                  <a:pt x="8435" y="7576"/>
                </a:cubicBezTo>
                <a:close/>
                <a:moveTo>
                  <a:pt x="4921" y="455"/>
                </a:moveTo>
                <a:cubicBezTo>
                  <a:pt x="4921" y="203"/>
                  <a:pt x="4686" y="0"/>
                  <a:pt x="4393" y="0"/>
                </a:cubicBezTo>
                <a:cubicBezTo>
                  <a:pt x="4102" y="0"/>
                  <a:pt x="3866" y="204"/>
                  <a:pt x="3866" y="455"/>
                </a:cubicBezTo>
                <a:cubicBezTo>
                  <a:pt x="3866" y="1191"/>
                  <a:pt x="4380" y="1580"/>
                  <a:pt x="4725" y="1839"/>
                </a:cubicBezTo>
                <a:lnTo>
                  <a:pt x="4749" y="1858"/>
                </a:lnTo>
                <a:cubicBezTo>
                  <a:pt x="5107" y="2129"/>
                  <a:pt x="5272" y="2271"/>
                  <a:pt x="5272" y="2576"/>
                </a:cubicBezTo>
                <a:cubicBezTo>
                  <a:pt x="5272" y="2828"/>
                  <a:pt x="5507" y="3030"/>
                  <a:pt x="5799" y="3030"/>
                </a:cubicBezTo>
                <a:cubicBezTo>
                  <a:pt x="6090" y="3030"/>
                  <a:pt x="6326" y="2827"/>
                  <a:pt x="6326" y="2576"/>
                </a:cubicBezTo>
                <a:cubicBezTo>
                  <a:pt x="6326" y="1839"/>
                  <a:pt x="5812" y="1451"/>
                  <a:pt x="5468" y="1191"/>
                </a:cubicBezTo>
                <a:lnTo>
                  <a:pt x="5443" y="1172"/>
                </a:lnTo>
                <a:cubicBezTo>
                  <a:pt x="5085" y="903"/>
                  <a:pt x="4921" y="759"/>
                  <a:pt x="4921" y="455"/>
                </a:cubicBezTo>
                <a:close/>
              </a:path>
            </a:pathLst>
          </a:custGeom>
          <a:solidFill>
            <a:srgbClr val="B91C1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1295076" y="5495925"/>
            <a:ext cx="486799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带咖啡因的孵化器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295076" y="5781675"/>
            <a:ext cx="5221817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核心定位：为全球创新人才提供"带咖啡因的创新孵化器"，成为他们流动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中的归属地。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AutoShape 27"/>
          <p:cNvSpPr/>
          <p:nvPr/>
        </p:nvSpPr>
        <p:spPr>
          <a:xfrm>
            <a:off x="6658244" y="1409700"/>
            <a:ext cx="5075556" cy="4991100"/>
          </a:xfrm>
          <a:prstGeom prst="roundRect">
            <a:avLst>
              <a:gd name="adj" fmla="val 559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6">
            <a:alphaModFix amt="100000"/>
          </a:blip>
          <a:srcRect l="18223" r="18223"/>
          <a:stretch>
            <a:fillRect/>
          </a:stretch>
        </p:blipFill>
        <p:spPr>
          <a:xfrm>
            <a:off x="6667768" y="1419225"/>
            <a:ext cx="5054576" cy="49720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AutoShape 29"/>
          <p:cNvSpPr/>
          <p:nvPr/>
        </p:nvSpPr>
        <p:spPr>
          <a:xfrm>
            <a:off x="6667768" y="5591175"/>
            <a:ext cx="5054576" cy="800100"/>
          </a:xfrm>
          <a:prstGeom prst="rect">
            <a:avLst/>
          </a:prstGeom>
          <a:gradFill>
            <a:gsLst>
              <a:gs pos="0">
                <a:srgbClr val="000000">
                  <a:alpha val="70196"/>
                </a:srgbClr>
              </a:gs>
              <a:gs pos="100000">
                <a:srgbClr val="000000">
                  <a:alpha val="0"/>
                </a:srgbClr>
              </a:gs>
            </a:gsLst>
            <a:lin ang="0"/>
          </a:gradFill>
          <a:ln>
            <a:headEnd type="none"/>
            <a:tailEnd type="none"/>
          </a:ln>
        </p:spPr>
      </p:sp>
      <p:sp>
        <p:nvSpPr>
          <p:cNvPr id="30" name="AutoShape 30"/>
          <p:cNvSpPr/>
          <p:nvPr/>
        </p:nvSpPr>
        <p:spPr>
          <a:xfrm>
            <a:off x="6820130" y="6093520"/>
            <a:ext cx="103707" cy="138311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2" y="3732"/>
                </a:moveTo>
                <a:cubicBezTo>
                  <a:pt x="2" y="1670"/>
                  <a:pt x="1681" y="0"/>
                  <a:pt x="3750" y="0"/>
                </a:cubicBezTo>
                <a:cubicBezTo>
                  <a:pt x="5819" y="0"/>
                  <a:pt x="7498" y="1670"/>
                  <a:pt x="7498" y="3732"/>
                </a:cubicBezTo>
                <a:cubicBezTo>
                  <a:pt x="7498" y="6092"/>
                  <a:pt x="5152" y="8922"/>
                  <a:pt x="4172" y="10000"/>
                </a:cubicBezTo>
                <a:cubicBezTo>
                  <a:pt x="3941" y="10253"/>
                  <a:pt x="3557" y="10253"/>
                  <a:pt x="3326" y="10000"/>
                </a:cubicBezTo>
                <a:cubicBezTo>
                  <a:pt x="2346" y="8922"/>
                  <a:pt x="0" y="6092"/>
                  <a:pt x="0" y="3732"/>
                </a:cubicBezTo>
                <a:close/>
                <a:moveTo>
                  <a:pt x="3750" y="5065"/>
                </a:moveTo>
                <a:cubicBezTo>
                  <a:pt x="4440" y="5065"/>
                  <a:pt x="4999" y="4498"/>
                  <a:pt x="4999" y="3799"/>
                </a:cubicBezTo>
                <a:cubicBezTo>
                  <a:pt x="4999" y="3100"/>
                  <a:pt x="4440" y="2533"/>
                  <a:pt x="3750" y="2533"/>
                </a:cubicBezTo>
                <a:cubicBezTo>
                  <a:pt x="3060" y="2533"/>
                  <a:pt x="2501" y="3100"/>
                  <a:pt x="2501" y="3799"/>
                </a:cubicBezTo>
                <a:cubicBezTo>
                  <a:pt x="2501" y="4498"/>
                  <a:pt x="3060" y="5065"/>
                  <a:pt x="3750" y="5065"/>
                </a:cubicBez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1" name="TextBox 31"/>
          <p:cNvSpPr txBox="1"/>
          <p:nvPr/>
        </p:nvSpPr>
        <p:spPr>
          <a:xfrm>
            <a:off x="7000018" y="6067425"/>
            <a:ext cx="456996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杭州钱江新城 - 数字经济第一城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ECFDF5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三大核心价值重构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6680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0596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66533" y="981075"/>
            <a:ext cx="4323269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从单一空间提供商，跃迁为全球创新生态构建者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524000"/>
            <a:ext cx="3609072" cy="4876800"/>
          </a:xfrm>
          <a:prstGeom prst="roundRect">
            <a:avLst>
              <a:gd name="adj" fmla="val 80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466608" y="1533525"/>
            <a:ext cx="3586754" cy="76200"/>
          </a:xfrm>
          <a:prstGeom prst="rect">
            <a:avLst/>
          </a:prstGeom>
          <a:solidFill>
            <a:srgbClr val="0596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695151" y="1912342"/>
            <a:ext cx="133466" cy="118666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1933" y="0"/>
                </a:moveTo>
                <a:cubicBezTo>
                  <a:pt x="1641" y="0"/>
                  <a:pt x="1406" y="203"/>
                  <a:pt x="1406" y="455"/>
                </a:cubicBezTo>
                <a:cubicBezTo>
                  <a:pt x="1406" y="1191"/>
                  <a:pt x="1920" y="1580"/>
                  <a:pt x="2265" y="1839"/>
                </a:cubicBezTo>
                <a:lnTo>
                  <a:pt x="2289" y="1858"/>
                </a:lnTo>
                <a:cubicBezTo>
                  <a:pt x="2647" y="2129"/>
                  <a:pt x="2812" y="2271"/>
                  <a:pt x="2812" y="2576"/>
                </a:cubicBezTo>
                <a:cubicBezTo>
                  <a:pt x="2812" y="2828"/>
                  <a:pt x="3047" y="3030"/>
                  <a:pt x="3339" y="3030"/>
                </a:cubicBezTo>
                <a:cubicBezTo>
                  <a:pt x="3630" y="3030"/>
                  <a:pt x="3866" y="2827"/>
                  <a:pt x="3866" y="2576"/>
                </a:cubicBezTo>
                <a:cubicBezTo>
                  <a:pt x="3866" y="1839"/>
                  <a:pt x="3352" y="1451"/>
                  <a:pt x="3007" y="1191"/>
                </a:cubicBezTo>
                <a:lnTo>
                  <a:pt x="2983" y="1172"/>
                </a:lnTo>
                <a:cubicBezTo>
                  <a:pt x="2625" y="903"/>
                  <a:pt x="2460" y="759"/>
                  <a:pt x="2460" y="455"/>
                </a:cubicBezTo>
                <a:cubicBezTo>
                  <a:pt x="2460" y="203"/>
                  <a:pt x="2225" y="0"/>
                  <a:pt x="1933" y="0"/>
                </a:cubicBezTo>
                <a:close/>
                <a:moveTo>
                  <a:pt x="703" y="3939"/>
                </a:moveTo>
                <a:cubicBezTo>
                  <a:pt x="314" y="3939"/>
                  <a:pt x="0" y="4210"/>
                  <a:pt x="0" y="4545"/>
                </a:cubicBezTo>
                <a:lnTo>
                  <a:pt x="0" y="8182"/>
                </a:lnTo>
                <a:cubicBezTo>
                  <a:pt x="0" y="9186"/>
                  <a:pt x="945" y="10000"/>
                  <a:pt x="2109" y="10000"/>
                </a:cubicBezTo>
                <a:lnTo>
                  <a:pt x="6326" y="10000"/>
                </a:lnTo>
                <a:cubicBezTo>
                  <a:pt x="7245" y="10000"/>
                  <a:pt x="8027" y="9494"/>
                  <a:pt x="8314" y="8788"/>
                </a:cubicBezTo>
                <a:lnTo>
                  <a:pt x="8435" y="8788"/>
                </a:lnTo>
                <a:cubicBezTo>
                  <a:pt x="9988" y="8788"/>
                  <a:pt x="11247" y="7703"/>
                  <a:pt x="11247" y="6364"/>
                </a:cubicBezTo>
                <a:cubicBezTo>
                  <a:pt x="11247" y="5026"/>
                  <a:pt x="9987" y="3939"/>
                  <a:pt x="8435" y="3939"/>
                </a:cubicBezTo>
                <a:lnTo>
                  <a:pt x="703" y="3939"/>
                </a:lnTo>
                <a:close/>
                <a:moveTo>
                  <a:pt x="8435" y="7576"/>
                </a:moveTo>
                <a:lnTo>
                  <a:pt x="8435" y="5152"/>
                </a:lnTo>
                <a:cubicBezTo>
                  <a:pt x="9211" y="5152"/>
                  <a:pt x="9841" y="5695"/>
                  <a:pt x="9841" y="6364"/>
                </a:cubicBezTo>
                <a:cubicBezTo>
                  <a:pt x="9841" y="7033"/>
                  <a:pt x="9211" y="7576"/>
                  <a:pt x="8435" y="7576"/>
                </a:cubicBezTo>
                <a:close/>
                <a:moveTo>
                  <a:pt x="4921" y="455"/>
                </a:moveTo>
                <a:cubicBezTo>
                  <a:pt x="4921" y="203"/>
                  <a:pt x="4686" y="0"/>
                  <a:pt x="4393" y="0"/>
                </a:cubicBezTo>
                <a:cubicBezTo>
                  <a:pt x="4102" y="0"/>
                  <a:pt x="3866" y="204"/>
                  <a:pt x="3866" y="455"/>
                </a:cubicBezTo>
                <a:cubicBezTo>
                  <a:pt x="3866" y="1191"/>
                  <a:pt x="4380" y="1580"/>
                  <a:pt x="4725" y="1839"/>
                </a:cubicBezTo>
                <a:lnTo>
                  <a:pt x="4749" y="1858"/>
                </a:lnTo>
                <a:cubicBezTo>
                  <a:pt x="5107" y="2129"/>
                  <a:pt x="5272" y="2271"/>
                  <a:pt x="5272" y="2576"/>
                </a:cubicBezTo>
                <a:cubicBezTo>
                  <a:pt x="5272" y="2828"/>
                  <a:pt x="5507" y="3030"/>
                  <a:pt x="5799" y="3030"/>
                </a:cubicBezTo>
                <a:cubicBezTo>
                  <a:pt x="6090" y="3030"/>
                  <a:pt x="6326" y="2827"/>
                  <a:pt x="6326" y="2576"/>
                </a:cubicBezTo>
                <a:cubicBezTo>
                  <a:pt x="6326" y="1839"/>
                  <a:pt x="5812" y="1451"/>
                  <a:pt x="5468" y="1191"/>
                </a:cubicBezTo>
                <a:lnTo>
                  <a:pt x="5443" y="1172"/>
                </a:lnTo>
                <a:cubicBezTo>
                  <a:pt x="5085" y="903"/>
                  <a:pt x="4921" y="759"/>
                  <a:pt x="4921" y="455"/>
                </a:cubicBezTo>
                <a:close/>
              </a:path>
            </a:pathLst>
          </a:custGeom>
          <a:solidFill>
            <a:srgbClr val="0596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904798" y="1876425"/>
            <a:ext cx="2920022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从咖啡到空间即服务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95151" y="2352675"/>
            <a:ext cx="76181" cy="7620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885604" y="2314575"/>
            <a:ext cx="279965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将物理空间从成本中心转变为服务产品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95151" y="4076700"/>
            <a:ext cx="76181" cy="7620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885604" y="4038600"/>
            <a:ext cx="3132941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通过全球会员订阅制，提供稳定可预测的现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金流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95151" y="6010275"/>
            <a:ext cx="76181" cy="7620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885604" y="5972175"/>
            <a:ext cx="230447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打破传统餐饮行业的收入天花板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291428" y="1524000"/>
            <a:ext cx="3609072" cy="4876800"/>
          </a:xfrm>
          <a:prstGeom prst="roundRect">
            <a:avLst>
              <a:gd name="adj" fmla="val 803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4300950" y="1533525"/>
            <a:ext cx="3586903" cy="76200"/>
          </a:xfrm>
          <a:prstGeom prst="rect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4529493" y="1904925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3905" y="1000"/>
                </a:moveTo>
                <a:lnTo>
                  <a:pt x="6093" y="1000"/>
                </a:lnTo>
                <a:cubicBezTo>
                  <a:pt x="6178" y="1000"/>
                  <a:pt x="6249" y="1075"/>
                  <a:pt x="6249" y="1167"/>
                </a:cubicBezTo>
                <a:lnTo>
                  <a:pt x="6249" y="2000"/>
                </a:lnTo>
                <a:lnTo>
                  <a:pt x="3749" y="2000"/>
                </a:lnTo>
                <a:lnTo>
                  <a:pt x="3749" y="1167"/>
                </a:lnTo>
                <a:cubicBezTo>
                  <a:pt x="3749" y="1075"/>
                  <a:pt x="3820" y="1000"/>
                  <a:pt x="3905" y="1000"/>
                </a:cubicBezTo>
                <a:close/>
                <a:moveTo>
                  <a:pt x="2812" y="1167"/>
                </a:moveTo>
                <a:lnTo>
                  <a:pt x="2812" y="2000"/>
                </a:lnTo>
                <a:lnTo>
                  <a:pt x="1250" y="2000"/>
                </a:lnTo>
                <a:cubicBezTo>
                  <a:pt x="560" y="2000"/>
                  <a:pt x="0" y="2598"/>
                  <a:pt x="0" y="3333"/>
                </a:cubicBezTo>
                <a:lnTo>
                  <a:pt x="0" y="5333"/>
                </a:lnTo>
                <a:lnTo>
                  <a:pt x="9998" y="5333"/>
                </a:lnTo>
                <a:lnTo>
                  <a:pt x="9998" y="3333"/>
                </a:lnTo>
                <a:cubicBezTo>
                  <a:pt x="9998" y="2598"/>
                  <a:pt x="9438" y="2000"/>
                  <a:pt x="8748" y="2000"/>
                </a:cubicBezTo>
                <a:lnTo>
                  <a:pt x="7186" y="2000"/>
                </a:lnTo>
                <a:lnTo>
                  <a:pt x="7186" y="1167"/>
                </a:lnTo>
                <a:cubicBezTo>
                  <a:pt x="7186" y="523"/>
                  <a:pt x="6696" y="0"/>
                  <a:pt x="6093" y="0"/>
                </a:cubicBezTo>
                <a:lnTo>
                  <a:pt x="3905" y="0"/>
                </a:lnTo>
                <a:cubicBezTo>
                  <a:pt x="3302" y="0"/>
                  <a:pt x="2812" y="523"/>
                  <a:pt x="2812" y="1167"/>
                </a:cubicBezTo>
                <a:close/>
                <a:moveTo>
                  <a:pt x="9998" y="6333"/>
                </a:moveTo>
                <a:lnTo>
                  <a:pt x="6249" y="6333"/>
                </a:lnTo>
                <a:lnTo>
                  <a:pt x="6249" y="6667"/>
                </a:lnTo>
                <a:cubicBezTo>
                  <a:pt x="6249" y="7035"/>
                  <a:pt x="5970" y="7333"/>
                  <a:pt x="5624" y="7333"/>
                </a:cubicBezTo>
                <a:lnTo>
                  <a:pt x="4374" y="7333"/>
                </a:lnTo>
                <a:cubicBezTo>
                  <a:pt x="4028" y="7333"/>
                  <a:pt x="3749" y="7035"/>
                  <a:pt x="3749" y="6667"/>
                </a:cubicBezTo>
                <a:lnTo>
                  <a:pt x="3749" y="6333"/>
                </a:lnTo>
                <a:lnTo>
                  <a:pt x="0" y="6333"/>
                </a:lnTo>
                <a:lnTo>
                  <a:pt x="0" y="8667"/>
                </a:lnTo>
                <a:cubicBezTo>
                  <a:pt x="0" y="9402"/>
                  <a:pt x="560" y="10000"/>
                  <a:pt x="1250" y="10000"/>
                </a:cubicBezTo>
                <a:lnTo>
                  <a:pt x="8748" y="10000"/>
                </a:lnTo>
                <a:cubicBezTo>
                  <a:pt x="9438" y="10000"/>
                  <a:pt x="9998" y="9402"/>
                  <a:pt x="9998" y="8667"/>
                </a:cubicBezTo>
                <a:lnTo>
                  <a:pt x="9998" y="6333"/>
                </a:ln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4739140" y="1876425"/>
            <a:ext cx="292017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92400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从房东到企业服务商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4529493" y="2352675"/>
            <a:ext cx="76181" cy="7620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4719946" y="2314575"/>
            <a:ext cx="286735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为出海企业提供'落地第一站'的全套服务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4529493" y="4181475"/>
            <a:ext cx="76181" cy="7620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4719946" y="4143375"/>
            <a:ext cx="313294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服务包括公司注册、法律咨询、人才招聘等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4529493" y="6010275"/>
            <a:ext cx="76181" cy="7620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4719946" y="5972175"/>
            <a:ext cx="247588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成为企业全球化进程中的战略伙伴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125918" y="1524000"/>
            <a:ext cx="3609072" cy="4876800"/>
          </a:xfrm>
          <a:prstGeom prst="roundRect">
            <a:avLst>
              <a:gd name="adj" fmla="val 80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8135441" y="1533525"/>
            <a:ext cx="3586754" cy="76200"/>
          </a:xfrm>
          <a:prstGeom prst="rect">
            <a:avLst/>
          </a:prstGeom>
          <a:solidFill>
            <a:srgbClr val="DC262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8363984" y="1904925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731" y="5933"/>
                </a:moveTo>
                <a:lnTo>
                  <a:pt x="572" y="5933"/>
                </a:lnTo>
                <a:cubicBezTo>
                  <a:pt x="52" y="5933"/>
                  <a:pt x="-267" y="5367"/>
                  <a:pt x="0" y="4921"/>
                </a:cubicBezTo>
                <a:lnTo>
                  <a:pt x="1104" y="3080"/>
                </a:lnTo>
                <a:cubicBezTo>
                  <a:pt x="1285" y="2778"/>
                  <a:pt x="1611" y="2594"/>
                  <a:pt x="1963" y="2594"/>
                </a:cubicBezTo>
                <a:lnTo>
                  <a:pt x="3945" y="2594"/>
                </a:lnTo>
                <a:cubicBezTo>
                  <a:pt x="5533" y="-96"/>
                  <a:pt x="7901" y="-232"/>
                  <a:pt x="9485" y="0"/>
                </a:cubicBezTo>
                <a:cubicBezTo>
                  <a:pt x="9752" y="40"/>
                  <a:pt x="9960" y="248"/>
                  <a:pt x="9998" y="513"/>
                </a:cubicBezTo>
                <a:cubicBezTo>
                  <a:pt x="10230" y="2097"/>
                  <a:pt x="10094" y="4466"/>
                  <a:pt x="7405" y="6054"/>
                </a:cubicBezTo>
                <a:lnTo>
                  <a:pt x="7405" y="8036"/>
                </a:lnTo>
                <a:cubicBezTo>
                  <a:pt x="7405" y="8389"/>
                  <a:pt x="7221" y="8715"/>
                  <a:pt x="6918" y="8896"/>
                </a:cubicBezTo>
                <a:lnTo>
                  <a:pt x="5078" y="10000"/>
                </a:lnTo>
                <a:cubicBezTo>
                  <a:pt x="4634" y="10267"/>
                  <a:pt x="4066" y="9946"/>
                  <a:pt x="4066" y="9428"/>
                </a:cubicBezTo>
                <a:lnTo>
                  <a:pt x="4066" y="7268"/>
                </a:lnTo>
                <a:cubicBezTo>
                  <a:pt x="4066" y="6532"/>
                  <a:pt x="3468" y="5933"/>
                  <a:pt x="2731" y="5933"/>
                </a:cubicBezTo>
                <a:lnTo>
                  <a:pt x="2729" y="5933"/>
                </a:lnTo>
                <a:close/>
                <a:moveTo>
                  <a:pt x="8406" y="2594"/>
                </a:moveTo>
                <a:cubicBezTo>
                  <a:pt x="8406" y="2041"/>
                  <a:pt x="7957" y="1592"/>
                  <a:pt x="7405" y="1592"/>
                </a:cubicBezTo>
                <a:cubicBezTo>
                  <a:pt x="6852" y="1592"/>
                  <a:pt x="6403" y="2041"/>
                  <a:pt x="6403" y="2594"/>
                </a:cubicBezTo>
                <a:cubicBezTo>
                  <a:pt x="6403" y="3147"/>
                  <a:pt x="6852" y="3596"/>
                  <a:pt x="7405" y="3596"/>
                </a:cubicBezTo>
                <a:cubicBezTo>
                  <a:pt x="7957" y="3596"/>
                  <a:pt x="8406" y="3147"/>
                  <a:pt x="8406" y="2594"/>
                </a:cubicBezTo>
                <a:close/>
              </a:path>
            </a:pathLst>
          </a:custGeom>
          <a:solidFill>
            <a:srgbClr val="DC262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8573630" y="1876425"/>
            <a:ext cx="2920022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991B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从物理空间到创投平台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363984" y="2352675"/>
            <a:ext cx="76181" cy="76200"/>
          </a:xfrm>
          <a:prstGeom prst="ellipse">
            <a:avLst/>
          </a:prstGeom>
          <a:solidFill>
            <a:srgbClr val="EF444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8554437" y="2314575"/>
            <a:ext cx="3132941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利用空间作为流量入口，筛选并投资优质创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业项目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AutoShape 33"/>
          <p:cNvSpPr/>
          <p:nvPr/>
        </p:nvSpPr>
        <p:spPr>
          <a:xfrm>
            <a:off x="8363984" y="4286250"/>
            <a:ext cx="76181" cy="76200"/>
          </a:xfrm>
          <a:prstGeom prst="ellipse">
            <a:avLst/>
          </a:prstGeom>
          <a:solidFill>
            <a:srgbClr val="EF444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8554437" y="4248150"/>
            <a:ext cx="2695942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通过'租金换股权'或设立全球创投基金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8363984" y="6010275"/>
            <a:ext cx="76181" cy="76200"/>
          </a:xfrm>
          <a:prstGeom prst="ellipse">
            <a:avLst/>
          </a:prstGeom>
          <a:solidFill>
            <a:srgbClr val="EF444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6" name="TextBox 36"/>
          <p:cNvSpPr txBox="1"/>
          <p:nvPr/>
        </p:nvSpPr>
        <p:spPr>
          <a:xfrm>
            <a:off x="8554437" y="5972175"/>
            <a:ext cx="181882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分享企业成长的超额收益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ECFDF5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495300"/>
            <a:ext cx="76181" cy="304800"/>
          </a:xfrm>
          <a:prstGeom prst="roundRect">
            <a:avLst>
              <a:gd name="adj" fmla="val 50000"/>
            </a:avLst>
          </a:prstGeom>
          <a:solidFill>
            <a:srgbClr val="04785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685629" y="447675"/>
            <a:ext cx="1451306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商业模式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5629" y="933450"/>
            <a:ext cx="11046238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'1+3'混合盈利模型，构建多元增长飞轮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47800"/>
            <a:ext cx="5827842" cy="1123950"/>
          </a:xfrm>
          <a:prstGeom prst="roundRect">
            <a:avLst>
              <a:gd name="adj" fmla="val 827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85629" y="1858169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1933" y="0"/>
                </a:moveTo>
                <a:cubicBezTo>
                  <a:pt x="1641" y="0"/>
                  <a:pt x="1406" y="203"/>
                  <a:pt x="1406" y="455"/>
                </a:cubicBezTo>
                <a:cubicBezTo>
                  <a:pt x="1406" y="1191"/>
                  <a:pt x="1920" y="1580"/>
                  <a:pt x="2265" y="1839"/>
                </a:cubicBezTo>
                <a:lnTo>
                  <a:pt x="2289" y="1858"/>
                </a:lnTo>
                <a:cubicBezTo>
                  <a:pt x="2647" y="2129"/>
                  <a:pt x="2812" y="2271"/>
                  <a:pt x="2812" y="2576"/>
                </a:cubicBezTo>
                <a:cubicBezTo>
                  <a:pt x="2812" y="2828"/>
                  <a:pt x="3047" y="3030"/>
                  <a:pt x="3339" y="3030"/>
                </a:cubicBezTo>
                <a:cubicBezTo>
                  <a:pt x="3630" y="3030"/>
                  <a:pt x="3866" y="2827"/>
                  <a:pt x="3866" y="2576"/>
                </a:cubicBezTo>
                <a:cubicBezTo>
                  <a:pt x="3866" y="1839"/>
                  <a:pt x="3352" y="1451"/>
                  <a:pt x="3007" y="1191"/>
                </a:cubicBezTo>
                <a:lnTo>
                  <a:pt x="2983" y="1172"/>
                </a:lnTo>
                <a:cubicBezTo>
                  <a:pt x="2625" y="903"/>
                  <a:pt x="2460" y="759"/>
                  <a:pt x="2460" y="455"/>
                </a:cubicBezTo>
                <a:cubicBezTo>
                  <a:pt x="2460" y="203"/>
                  <a:pt x="2225" y="0"/>
                  <a:pt x="1933" y="0"/>
                </a:cubicBezTo>
                <a:close/>
                <a:moveTo>
                  <a:pt x="703" y="3939"/>
                </a:moveTo>
                <a:cubicBezTo>
                  <a:pt x="314" y="3939"/>
                  <a:pt x="0" y="4210"/>
                  <a:pt x="0" y="4545"/>
                </a:cubicBezTo>
                <a:lnTo>
                  <a:pt x="0" y="8182"/>
                </a:lnTo>
                <a:cubicBezTo>
                  <a:pt x="0" y="9186"/>
                  <a:pt x="945" y="10000"/>
                  <a:pt x="2109" y="10000"/>
                </a:cubicBezTo>
                <a:lnTo>
                  <a:pt x="6326" y="10000"/>
                </a:lnTo>
                <a:cubicBezTo>
                  <a:pt x="7245" y="10000"/>
                  <a:pt x="8027" y="9494"/>
                  <a:pt x="8314" y="8788"/>
                </a:cubicBezTo>
                <a:lnTo>
                  <a:pt x="8435" y="8788"/>
                </a:lnTo>
                <a:cubicBezTo>
                  <a:pt x="9988" y="8788"/>
                  <a:pt x="11247" y="7703"/>
                  <a:pt x="11247" y="6364"/>
                </a:cubicBezTo>
                <a:cubicBezTo>
                  <a:pt x="11247" y="5026"/>
                  <a:pt x="9987" y="3939"/>
                  <a:pt x="8435" y="3939"/>
                </a:cubicBezTo>
                <a:lnTo>
                  <a:pt x="703" y="3939"/>
                </a:lnTo>
                <a:close/>
                <a:moveTo>
                  <a:pt x="8435" y="7576"/>
                </a:moveTo>
                <a:lnTo>
                  <a:pt x="8435" y="5152"/>
                </a:lnTo>
                <a:cubicBezTo>
                  <a:pt x="9211" y="5152"/>
                  <a:pt x="9841" y="5695"/>
                  <a:pt x="9841" y="6364"/>
                </a:cubicBezTo>
                <a:cubicBezTo>
                  <a:pt x="9841" y="7033"/>
                  <a:pt x="9211" y="7576"/>
                  <a:pt x="8435" y="7576"/>
                </a:cubicBezTo>
                <a:close/>
                <a:moveTo>
                  <a:pt x="4921" y="455"/>
                </a:moveTo>
                <a:cubicBezTo>
                  <a:pt x="4921" y="203"/>
                  <a:pt x="4686" y="0"/>
                  <a:pt x="4393" y="0"/>
                </a:cubicBezTo>
                <a:cubicBezTo>
                  <a:pt x="4102" y="0"/>
                  <a:pt x="3866" y="204"/>
                  <a:pt x="3866" y="455"/>
                </a:cubicBezTo>
                <a:cubicBezTo>
                  <a:pt x="3866" y="1191"/>
                  <a:pt x="4380" y="1580"/>
                  <a:pt x="4725" y="1839"/>
                </a:cubicBezTo>
                <a:lnTo>
                  <a:pt x="4749" y="1858"/>
                </a:lnTo>
                <a:cubicBezTo>
                  <a:pt x="5107" y="2129"/>
                  <a:pt x="5272" y="2271"/>
                  <a:pt x="5272" y="2576"/>
                </a:cubicBezTo>
                <a:cubicBezTo>
                  <a:pt x="5272" y="2828"/>
                  <a:pt x="5507" y="3030"/>
                  <a:pt x="5799" y="3030"/>
                </a:cubicBezTo>
                <a:cubicBezTo>
                  <a:pt x="6090" y="3030"/>
                  <a:pt x="6326" y="2827"/>
                  <a:pt x="6326" y="2576"/>
                </a:cubicBezTo>
                <a:cubicBezTo>
                  <a:pt x="6326" y="1839"/>
                  <a:pt x="5812" y="1451"/>
                  <a:pt x="5468" y="1191"/>
                </a:cubicBezTo>
                <a:lnTo>
                  <a:pt x="5443" y="1172"/>
                </a:lnTo>
                <a:cubicBezTo>
                  <a:pt x="5085" y="903"/>
                  <a:pt x="4921" y="759"/>
                  <a:pt x="4921" y="455"/>
                </a:cubicBezTo>
                <a:close/>
              </a:path>
            </a:pathLst>
          </a:custGeom>
          <a:solidFill>
            <a:srgbClr val="0596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1"/>
          <p:nvPr/>
        </p:nvSpPr>
        <p:spPr>
          <a:xfrm>
            <a:off x="948096" y="1790700"/>
            <a:ext cx="457085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一个流量入口：精品咖啡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948096" y="2076450"/>
            <a:ext cx="4942239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提供高毛利、高复购的标准化咖啡与轻食，保持品牌调性与用户粘性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7086" y="2724150"/>
            <a:ext cx="5827842" cy="1123950"/>
          </a:xfrm>
          <a:prstGeom prst="roundRect">
            <a:avLst>
              <a:gd name="adj" fmla="val 8273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685629" y="3134519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0" y="1429"/>
                </a:moveTo>
                <a:cubicBezTo>
                  <a:pt x="0" y="641"/>
                  <a:pt x="560" y="0"/>
                  <a:pt x="1250" y="0"/>
                </a:cubicBezTo>
                <a:lnTo>
                  <a:pt x="9997" y="0"/>
                </a:lnTo>
                <a:cubicBezTo>
                  <a:pt x="10687" y="0"/>
                  <a:pt x="11247" y="641"/>
                  <a:pt x="11247" y="1429"/>
                </a:cubicBezTo>
                <a:lnTo>
                  <a:pt x="0" y="1429"/>
                </a:lnTo>
                <a:close/>
                <a:moveTo>
                  <a:pt x="0" y="2500"/>
                </a:moveTo>
                <a:lnTo>
                  <a:pt x="11247" y="2500"/>
                </a:lnTo>
                <a:lnTo>
                  <a:pt x="11247" y="8571"/>
                </a:lnTo>
                <a:cubicBezTo>
                  <a:pt x="11247" y="9359"/>
                  <a:pt x="10687" y="10000"/>
                  <a:pt x="9997" y="10000"/>
                </a:cubicBezTo>
                <a:lnTo>
                  <a:pt x="1250" y="10000"/>
                </a:lnTo>
                <a:cubicBezTo>
                  <a:pt x="560" y="10000"/>
                  <a:pt x="0" y="9359"/>
                  <a:pt x="0" y="8571"/>
                </a:cubicBezTo>
                <a:lnTo>
                  <a:pt x="0" y="2500"/>
                </a:lnTo>
                <a:close/>
                <a:moveTo>
                  <a:pt x="4829" y="8571"/>
                </a:moveTo>
                <a:cubicBezTo>
                  <a:pt x="5223" y="8571"/>
                  <a:pt x="5518" y="8138"/>
                  <a:pt x="5266" y="7790"/>
                </a:cubicBezTo>
                <a:cubicBezTo>
                  <a:pt x="4979" y="7395"/>
                  <a:pt x="4546" y="7143"/>
                  <a:pt x="4061" y="7143"/>
                </a:cubicBezTo>
                <a:lnTo>
                  <a:pt x="2812" y="7143"/>
                </a:lnTo>
                <a:cubicBezTo>
                  <a:pt x="2328" y="7143"/>
                  <a:pt x="1894" y="7395"/>
                  <a:pt x="1607" y="7790"/>
                </a:cubicBezTo>
                <a:cubicBezTo>
                  <a:pt x="1355" y="8138"/>
                  <a:pt x="1650" y="8571"/>
                  <a:pt x="2044" y="8571"/>
                </a:cubicBezTo>
                <a:lnTo>
                  <a:pt x="4827" y="8571"/>
                </a:lnTo>
                <a:close/>
                <a:moveTo>
                  <a:pt x="3437" y="6250"/>
                </a:moveTo>
                <a:cubicBezTo>
                  <a:pt x="4040" y="6250"/>
                  <a:pt x="4530" y="5690"/>
                  <a:pt x="4530" y="5000"/>
                </a:cubicBezTo>
                <a:cubicBezTo>
                  <a:pt x="4530" y="4310"/>
                  <a:pt x="4040" y="3750"/>
                  <a:pt x="3437" y="3750"/>
                </a:cubicBezTo>
                <a:cubicBezTo>
                  <a:pt x="2833" y="3750"/>
                  <a:pt x="2343" y="4310"/>
                  <a:pt x="2343" y="5000"/>
                </a:cubicBezTo>
                <a:cubicBezTo>
                  <a:pt x="2343" y="5690"/>
                  <a:pt x="2833" y="6250"/>
                  <a:pt x="3437" y="6250"/>
                </a:cubicBezTo>
                <a:close/>
                <a:moveTo>
                  <a:pt x="7029" y="3929"/>
                </a:moveTo>
                <a:cubicBezTo>
                  <a:pt x="6770" y="3929"/>
                  <a:pt x="6561" y="4167"/>
                  <a:pt x="6561" y="4464"/>
                </a:cubicBezTo>
                <a:cubicBezTo>
                  <a:pt x="6561" y="4760"/>
                  <a:pt x="6771" y="5000"/>
                  <a:pt x="7029" y="5000"/>
                </a:cubicBezTo>
                <a:lnTo>
                  <a:pt x="9216" y="5000"/>
                </a:lnTo>
                <a:cubicBezTo>
                  <a:pt x="9476" y="5000"/>
                  <a:pt x="9685" y="4761"/>
                  <a:pt x="9685" y="4464"/>
                </a:cubicBezTo>
                <a:cubicBezTo>
                  <a:pt x="9685" y="4169"/>
                  <a:pt x="9475" y="3929"/>
                  <a:pt x="9216" y="3929"/>
                </a:cubicBezTo>
                <a:lnTo>
                  <a:pt x="7029" y="3929"/>
                </a:lnTo>
                <a:close/>
                <a:moveTo>
                  <a:pt x="7029" y="6071"/>
                </a:moveTo>
                <a:cubicBezTo>
                  <a:pt x="6770" y="6071"/>
                  <a:pt x="6561" y="6310"/>
                  <a:pt x="6561" y="6607"/>
                </a:cubicBezTo>
                <a:cubicBezTo>
                  <a:pt x="6561" y="6903"/>
                  <a:pt x="6771" y="7143"/>
                  <a:pt x="7029" y="7143"/>
                </a:cubicBezTo>
                <a:lnTo>
                  <a:pt x="9216" y="7143"/>
                </a:lnTo>
                <a:cubicBezTo>
                  <a:pt x="9476" y="7143"/>
                  <a:pt x="9685" y="6904"/>
                  <a:pt x="9685" y="6607"/>
                </a:cubicBezTo>
                <a:cubicBezTo>
                  <a:pt x="9685" y="6311"/>
                  <a:pt x="9475" y="6071"/>
                  <a:pt x="9216" y="6071"/>
                </a:cubicBezTo>
                <a:lnTo>
                  <a:pt x="7029" y="6071"/>
                </a:ln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948096" y="3067050"/>
            <a:ext cx="346013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92400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空间订阅（SaaS）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948096" y="3352800"/>
            <a:ext cx="3745812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推出全球通用的会员卡，实现"一卡在手，全球办公"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57086" y="4000500"/>
            <a:ext cx="5827842" cy="1123950"/>
          </a:xfrm>
          <a:prstGeom prst="roundRect">
            <a:avLst>
              <a:gd name="adj" fmla="val 8273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6" name="AutoShape 16"/>
          <p:cNvSpPr/>
          <p:nvPr/>
        </p:nvSpPr>
        <p:spPr>
          <a:xfrm>
            <a:off x="685629" y="4402634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3905" y="1000"/>
                </a:moveTo>
                <a:lnTo>
                  <a:pt x="6093" y="1000"/>
                </a:lnTo>
                <a:cubicBezTo>
                  <a:pt x="6178" y="1000"/>
                  <a:pt x="6249" y="1075"/>
                  <a:pt x="6249" y="1167"/>
                </a:cubicBezTo>
                <a:lnTo>
                  <a:pt x="6249" y="2000"/>
                </a:lnTo>
                <a:lnTo>
                  <a:pt x="3749" y="2000"/>
                </a:lnTo>
                <a:lnTo>
                  <a:pt x="3749" y="1167"/>
                </a:lnTo>
                <a:cubicBezTo>
                  <a:pt x="3749" y="1075"/>
                  <a:pt x="3820" y="1000"/>
                  <a:pt x="3905" y="1000"/>
                </a:cubicBezTo>
                <a:close/>
                <a:moveTo>
                  <a:pt x="2812" y="1167"/>
                </a:moveTo>
                <a:lnTo>
                  <a:pt x="2812" y="2000"/>
                </a:lnTo>
                <a:lnTo>
                  <a:pt x="1250" y="2000"/>
                </a:lnTo>
                <a:cubicBezTo>
                  <a:pt x="560" y="2000"/>
                  <a:pt x="0" y="2598"/>
                  <a:pt x="0" y="3333"/>
                </a:cubicBezTo>
                <a:lnTo>
                  <a:pt x="0" y="5333"/>
                </a:lnTo>
                <a:lnTo>
                  <a:pt x="9998" y="5333"/>
                </a:lnTo>
                <a:lnTo>
                  <a:pt x="9998" y="3333"/>
                </a:lnTo>
                <a:cubicBezTo>
                  <a:pt x="9998" y="2598"/>
                  <a:pt x="9438" y="2000"/>
                  <a:pt x="8748" y="2000"/>
                </a:cubicBezTo>
                <a:lnTo>
                  <a:pt x="7186" y="2000"/>
                </a:lnTo>
                <a:lnTo>
                  <a:pt x="7186" y="1167"/>
                </a:lnTo>
                <a:cubicBezTo>
                  <a:pt x="7186" y="523"/>
                  <a:pt x="6696" y="0"/>
                  <a:pt x="6093" y="0"/>
                </a:cubicBezTo>
                <a:lnTo>
                  <a:pt x="3905" y="0"/>
                </a:lnTo>
                <a:cubicBezTo>
                  <a:pt x="3302" y="0"/>
                  <a:pt x="2812" y="523"/>
                  <a:pt x="2812" y="1167"/>
                </a:cubicBezTo>
                <a:close/>
                <a:moveTo>
                  <a:pt x="9998" y="6333"/>
                </a:moveTo>
                <a:lnTo>
                  <a:pt x="6249" y="6333"/>
                </a:lnTo>
                <a:lnTo>
                  <a:pt x="6249" y="6667"/>
                </a:lnTo>
                <a:cubicBezTo>
                  <a:pt x="6249" y="7035"/>
                  <a:pt x="5970" y="7333"/>
                  <a:pt x="5624" y="7333"/>
                </a:cubicBezTo>
                <a:lnTo>
                  <a:pt x="4374" y="7333"/>
                </a:lnTo>
                <a:cubicBezTo>
                  <a:pt x="4028" y="7333"/>
                  <a:pt x="3749" y="7035"/>
                  <a:pt x="3749" y="6667"/>
                </a:cubicBezTo>
                <a:lnTo>
                  <a:pt x="3749" y="6333"/>
                </a:lnTo>
                <a:lnTo>
                  <a:pt x="0" y="6333"/>
                </a:lnTo>
                <a:lnTo>
                  <a:pt x="0" y="8667"/>
                </a:lnTo>
                <a:cubicBezTo>
                  <a:pt x="0" y="9402"/>
                  <a:pt x="560" y="10000"/>
                  <a:pt x="1250" y="10000"/>
                </a:cubicBezTo>
                <a:lnTo>
                  <a:pt x="8748" y="10000"/>
                </a:lnTo>
                <a:cubicBezTo>
                  <a:pt x="9438" y="10000"/>
                  <a:pt x="9998" y="9402"/>
                  <a:pt x="9998" y="8667"/>
                </a:cubicBezTo>
                <a:lnTo>
                  <a:pt x="9998" y="6333"/>
                </a:lnTo>
                <a:close/>
              </a:path>
            </a:pathLst>
          </a:custGeom>
          <a:solidFill>
            <a:srgbClr val="2563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TextBox 17"/>
          <p:cNvSpPr txBox="1"/>
          <p:nvPr/>
        </p:nvSpPr>
        <p:spPr>
          <a:xfrm>
            <a:off x="948096" y="4343400"/>
            <a:ext cx="426613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E40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企业服务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948096" y="4629150"/>
            <a:ext cx="4608948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为出海企业提供公司注册、法律咨询、人才招聘等落地配套服务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457086" y="5276850"/>
            <a:ext cx="5827842" cy="1123950"/>
          </a:xfrm>
          <a:prstGeom prst="roundRect">
            <a:avLst>
              <a:gd name="adj" fmla="val 8273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>
            <a:off x="685629" y="5678984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998" y="625"/>
                </a:moveTo>
                <a:cubicBezTo>
                  <a:pt x="9998" y="2736"/>
                  <a:pt x="8502" y="4498"/>
                  <a:pt x="6514" y="4910"/>
                </a:cubicBezTo>
                <a:cubicBezTo>
                  <a:pt x="6360" y="3775"/>
                  <a:pt x="5850" y="2754"/>
                  <a:pt x="5099" y="1963"/>
                </a:cubicBezTo>
                <a:cubicBezTo>
                  <a:pt x="5882" y="781"/>
                  <a:pt x="7223" y="0"/>
                  <a:pt x="8748" y="0"/>
                </a:cubicBezTo>
                <a:lnTo>
                  <a:pt x="9373" y="0"/>
                </a:lnTo>
                <a:cubicBezTo>
                  <a:pt x="9719" y="0"/>
                  <a:pt x="9998" y="279"/>
                  <a:pt x="9998" y="625"/>
                </a:cubicBezTo>
                <a:close/>
                <a:moveTo>
                  <a:pt x="0" y="1875"/>
                </a:moveTo>
                <a:cubicBezTo>
                  <a:pt x="0" y="1529"/>
                  <a:pt x="279" y="1250"/>
                  <a:pt x="625" y="1250"/>
                </a:cubicBezTo>
                <a:lnTo>
                  <a:pt x="1250" y="1250"/>
                </a:lnTo>
                <a:cubicBezTo>
                  <a:pt x="3665" y="1250"/>
                  <a:pt x="5624" y="3209"/>
                  <a:pt x="5624" y="5625"/>
                </a:cubicBezTo>
                <a:lnTo>
                  <a:pt x="5624" y="9375"/>
                </a:lnTo>
                <a:cubicBezTo>
                  <a:pt x="5624" y="9721"/>
                  <a:pt x="5345" y="10000"/>
                  <a:pt x="4999" y="10000"/>
                </a:cubicBezTo>
                <a:cubicBezTo>
                  <a:pt x="4654" y="10000"/>
                  <a:pt x="4374" y="9720"/>
                  <a:pt x="4374" y="9375"/>
                </a:cubicBezTo>
                <a:lnTo>
                  <a:pt x="4374" y="6250"/>
                </a:lnTo>
                <a:cubicBezTo>
                  <a:pt x="1959" y="6250"/>
                  <a:pt x="0" y="4291"/>
                  <a:pt x="0" y="1875"/>
                </a:cubicBezTo>
                <a:close/>
              </a:path>
            </a:pathLst>
          </a:custGeom>
          <a:solidFill>
            <a:srgbClr val="DC262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1"/>
          <p:nvPr/>
        </p:nvSpPr>
        <p:spPr>
          <a:xfrm>
            <a:off x="948096" y="5619750"/>
            <a:ext cx="4374304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991B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创投孵化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948096" y="5905500"/>
            <a:ext cx="4726642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通过"租金换股权"或设立全球创投基金，分享企业成长的超额收益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589652" y="1447800"/>
            <a:ext cx="5142213" cy="4953000"/>
          </a:xfrm>
          <a:prstGeom prst="roundRect">
            <a:avLst>
              <a:gd name="adj" fmla="val 568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6827718" y="1685925"/>
            <a:ext cx="4666083" cy="2667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500" b="1" i="0" strike="noStrike">
                <a:solidFill>
                  <a:srgbClr val="1E29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成熟期收入结构预期</a:t>
            </a:r>
            <a:endParaRPr lang="en-US" sz="1100"/>
          </a:p>
        </p:txBody>
      </p:sp>
      <p:sp>
        <p:nvSpPr>
          <p:cNvPr id="25" name="TextBox 25"/>
          <p:cNvSpPr txBox="1"/>
          <p:nvPr/>
        </p:nvSpPr>
        <p:spPr>
          <a:xfrm>
            <a:off x="7560959" y="2047875"/>
            <a:ext cx="393284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0" strike="noStrike">
                <a:solidFill>
                  <a:srgbClr val="64748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多元收入结构降低单一业务风险，提升整体盈利稳定性</a:t>
            </a:r>
            <a:endParaRPr lang="en-US" sz="1100"/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6">
            <a:alphaModFix amt="100000"/>
          </a:blip>
          <a:srcRect/>
          <a:stretch>
            <a:fillRect/>
          </a:stretch>
        </p:blipFill>
        <p:spPr>
          <a:xfrm>
            <a:off x="6827718" y="2371725"/>
            <a:ext cx="4666083" cy="379095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ECFDF5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全球扩张策略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2870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0596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42975"/>
            <a:ext cx="3545539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采用'Glocal'策略，实现轻资产快速扩张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09700"/>
            <a:ext cx="3999499" cy="4991100"/>
          </a:xfrm>
          <a:prstGeom prst="roundRect">
            <a:avLst>
              <a:gd name="adj" fmla="val 653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t="3170" b="3170"/>
          <a:stretch>
            <a:fillRect/>
          </a:stretch>
        </p:blipFill>
        <p:spPr>
          <a:xfrm>
            <a:off x="466608" y="1419225"/>
            <a:ext cx="3980454" cy="49720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9" name="AutoShape 9"/>
          <p:cNvSpPr/>
          <p:nvPr/>
        </p:nvSpPr>
        <p:spPr>
          <a:xfrm>
            <a:off x="466608" y="5972175"/>
            <a:ext cx="3980454" cy="419100"/>
          </a:xfrm>
          <a:prstGeom prst="rect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464252" y="6105525"/>
            <a:ext cx="286854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100" b="0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新加坡滨海湾 - 海外扩张目标城市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761310" y="1409700"/>
            <a:ext cx="6970558" cy="1533525"/>
          </a:xfrm>
          <a:prstGeom prst="roundRect">
            <a:avLst>
              <a:gd name="adj" fmla="val 2957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4989852" y="1644551"/>
            <a:ext cx="133466" cy="177998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1250" y="0"/>
                </a:moveTo>
                <a:cubicBezTo>
                  <a:pt x="560" y="0"/>
                  <a:pt x="0" y="561"/>
                  <a:pt x="0" y="1250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6248" y="10000"/>
                </a:lnTo>
                <a:cubicBezTo>
                  <a:pt x="6938" y="10000"/>
                  <a:pt x="7498" y="9439"/>
                  <a:pt x="7498" y="8750"/>
                </a:cubicBezTo>
                <a:lnTo>
                  <a:pt x="7498" y="1250"/>
                </a:lnTo>
                <a:cubicBezTo>
                  <a:pt x="7498" y="561"/>
                  <a:pt x="6938" y="0"/>
                  <a:pt x="6248" y="0"/>
                </a:cubicBezTo>
                <a:lnTo>
                  <a:pt x="1250" y="0"/>
                </a:lnTo>
                <a:close/>
                <a:moveTo>
                  <a:pt x="3437" y="6875"/>
                </a:moveTo>
                <a:lnTo>
                  <a:pt x="4061" y="6875"/>
                </a:lnTo>
                <a:cubicBezTo>
                  <a:pt x="4407" y="6875"/>
                  <a:pt x="4686" y="7154"/>
                  <a:pt x="4686" y="7500"/>
                </a:cubicBezTo>
                <a:lnTo>
                  <a:pt x="4686" y="9063"/>
                </a:lnTo>
                <a:lnTo>
                  <a:pt x="2812" y="9063"/>
                </a:lnTo>
                <a:lnTo>
                  <a:pt x="2812" y="7500"/>
                </a:lnTo>
                <a:cubicBezTo>
                  <a:pt x="2812" y="7154"/>
                  <a:pt x="3091" y="6875"/>
                  <a:pt x="3437" y="6875"/>
                </a:cubicBezTo>
                <a:close/>
                <a:moveTo>
                  <a:pt x="1875" y="2188"/>
                </a:moveTo>
                <a:cubicBezTo>
                  <a:pt x="1875" y="2016"/>
                  <a:pt x="2015" y="1875"/>
                  <a:pt x="2187" y="1875"/>
                </a:cubicBezTo>
                <a:lnTo>
                  <a:pt x="2812" y="1875"/>
                </a:lnTo>
                <a:cubicBezTo>
                  <a:pt x="2984" y="1875"/>
                  <a:pt x="3124" y="2016"/>
                  <a:pt x="3124" y="2188"/>
                </a:cubicBezTo>
                <a:lnTo>
                  <a:pt x="3124" y="2813"/>
                </a:lnTo>
                <a:cubicBezTo>
                  <a:pt x="3124" y="2984"/>
                  <a:pt x="2984" y="3125"/>
                  <a:pt x="2812" y="3125"/>
                </a:cubicBezTo>
                <a:lnTo>
                  <a:pt x="2187" y="3125"/>
                </a:lnTo>
                <a:cubicBezTo>
                  <a:pt x="2015" y="3125"/>
                  <a:pt x="1875" y="2984"/>
                  <a:pt x="1875" y="2813"/>
                </a:cubicBezTo>
                <a:lnTo>
                  <a:pt x="1875" y="2188"/>
                </a:lnTo>
                <a:close/>
                <a:moveTo>
                  <a:pt x="4686" y="1875"/>
                </a:moveTo>
                <a:lnTo>
                  <a:pt x="5311" y="1875"/>
                </a:lnTo>
                <a:cubicBezTo>
                  <a:pt x="5483" y="1875"/>
                  <a:pt x="5624" y="2016"/>
                  <a:pt x="5624" y="2188"/>
                </a:cubicBezTo>
                <a:lnTo>
                  <a:pt x="5624" y="2813"/>
                </a:lnTo>
                <a:cubicBezTo>
                  <a:pt x="5624" y="2984"/>
                  <a:pt x="5483" y="3125"/>
                  <a:pt x="5311" y="3125"/>
                </a:cubicBezTo>
                <a:lnTo>
                  <a:pt x="4686" y="3125"/>
                </a:lnTo>
                <a:cubicBezTo>
                  <a:pt x="4514" y="3125"/>
                  <a:pt x="4374" y="2984"/>
                  <a:pt x="4374" y="2813"/>
                </a:cubicBezTo>
                <a:lnTo>
                  <a:pt x="4374" y="2188"/>
                </a:lnTo>
                <a:cubicBezTo>
                  <a:pt x="4374" y="2016"/>
                  <a:pt x="4514" y="1875"/>
                  <a:pt x="4686" y="1875"/>
                </a:cubicBezTo>
                <a:close/>
                <a:moveTo>
                  <a:pt x="1875" y="4688"/>
                </a:moveTo>
                <a:cubicBezTo>
                  <a:pt x="1875" y="4516"/>
                  <a:pt x="2015" y="4375"/>
                  <a:pt x="2187" y="4375"/>
                </a:cubicBezTo>
                <a:lnTo>
                  <a:pt x="2812" y="4375"/>
                </a:lnTo>
                <a:cubicBezTo>
                  <a:pt x="2984" y="4375"/>
                  <a:pt x="3124" y="4516"/>
                  <a:pt x="3124" y="4688"/>
                </a:cubicBezTo>
                <a:lnTo>
                  <a:pt x="3124" y="5313"/>
                </a:lnTo>
                <a:cubicBezTo>
                  <a:pt x="3124" y="5484"/>
                  <a:pt x="2984" y="5625"/>
                  <a:pt x="2812" y="5625"/>
                </a:cubicBezTo>
                <a:lnTo>
                  <a:pt x="2187" y="5625"/>
                </a:lnTo>
                <a:cubicBezTo>
                  <a:pt x="2015" y="5625"/>
                  <a:pt x="1875" y="5484"/>
                  <a:pt x="1875" y="5313"/>
                </a:cubicBezTo>
                <a:lnTo>
                  <a:pt x="1875" y="4688"/>
                </a:lnTo>
                <a:close/>
                <a:moveTo>
                  <a:pt x="4686" y="4375"/>
                </a:moveTo>
                <a:lnTo>
                  <a:pt x="5311" y="4375"/>
                </a:lnTo>
                <a:cubicBezTo>
                  <a:pt x="5483" y="4375"/>
                  <a:pt x="5624" y="4516"/>
                  <a:pt x="5624" y="4688"/>
                </a:cubicBezTo>
                <a:lnTo>
                  <a:pt x="5624" y="5313"/>
                </a:lnTo>
                <a:cubicBezTo>
                  <a:pt x="5624" y="5484"/>
                  <a:pt x="5483" y="5625"/>
                  <a:pt x="5311" y="5625"/>
                </a:cubicBezTo>
                <a:lnTo>
                  <a:pt x="4686" y="5625"/>
                </a:lnTo>
                <a:cubicBezTo>
                  <a:pt x="4514" y="5625"/>
                  <a:pt x="4374" y="5484"/>
                  <a:pt x="4374" y="5313"/>
                </a:cubicBezTo>
                <a:lnTo>
                  <a:pt x="4374" y="4688"/>
                </a:lnTo>
                <a:cubicBezTo>
                  <a:pt x="4374" y="4516"/>
                  <a:pt x="4514" y="4375"/>
                  <a:pt x="4686" y="4375"/>
                </a:cubicBezTo>
                <a:close/>
              </a:path>
            </a:pathLst>
          </a:custGeom>
          <a:solidFill>
            <a:srgbClr val="0596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5199498" y="1638300"/>
            <a:ext cx="634191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总部旗舰店：杭州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989852" y="2038350"/>
            <a:ext cx="57136" cy="5715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5123169" y="1990725"/>
            <a:ext cx="245683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打造全球模式验证中心与人才培训基地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989852" y="2321867"/>
            <a:ext cx="57136" cy="5715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TextBox 17"/>
          <p:cNvSpPr txBox="1"/>
          <p:nvPr/>
        </p:nvSpPr>
        <p:spPr>
          <a:xfrm>
            <a:off x="5123169" y="2274242"/>
            <a:ext cx="254566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树立品牌调性，成为全球创客的“朝圣地”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989852" y="2605535"/>
            <a:ext cx="57136" cy="5715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1"/>
          <p:nvPr/>
        </p:nvSpPr>
        <p:spPr>
          <a:xfrm>
            <a:off x="5123169" y="2557910"/>
            <a:ext cx="2840866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选址杭州钱江新城，采用“悬浮盒子”建筑设计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4761310" y="3136850"/>
            <a:ext cx="6970558" cy="1533525"/>
          </a:xfrm>
          <a:prstGeom prst="roundRect">
            <a:avLst>
              <a:gd name="adj" fmla="val 2957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1" name="AutoShape 21"/>
          <p:cNvSpPr/>
          <p:nvPr/>
        </p:nvSpPr>
        <p:spPr>
          <a:xfrm>
            <a:off x="4989852" y="3407301"/>
            <a:ext cx="133466" cy="106799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11263" y="592"/>
                </a:moveTo>
                <a:cubicBezTo>
                  <a:pt x="11263" y="376"/>
                  <a:pt x="11138" y="175"/>
                  <a:pt x="10929" y="62"/>
                </a:cubicBezTo>
                <a:cubicBezTo>
                  <a:pt x="10721" y="-51"/>
                  <a:pt x="10462" y="-61"/>
                  <a:pt x="10244" y="35"/>
                </a:cubicBezTo>
                <a:lnTo>
                  <a:pt x="7688" y="1166"/>
                </a:lnTo>
                <a:lnTo>
                  <a:pt x="3742" y="0"/>
                </a:lnTo>
                <a:cubicBezTo>
                  <a:pt x="3564" y="-53"/>
                  <a:pt x="3372" y="-41"/>
                  <a:pt x="3205" y="33"/>
                </a:cubicBezTo>
                <a:lnTo>
                  <a:pt x="389" y="1279"/>
                </a:lnTo>
                <a:cubicBezTo>
                  <a:pt x="150" y="1386"/>
                  <a:pt x="0" y="1602"/>
                  <a:pt x="0" y="1838"/>
                </a:cubicBezTo>
                <a:lnTo>
                  <a:pt x="0" y="8692"/>
                </a:lnTo>
                <a:cubicBezTo>
                  <a:pt x="0" y="8908"/>
                  <a:pt x="125" y="9108"/>
                  <a:pt x="334" y="9221"/>
                </a:cubicBezTo>
                <a:cubicBezTo>
                  <a:pt x="542" y="9334"/>
                  <a:pt x="800" y="9345"/>
                  <a:pt x="1019" y="9248"/>
                </a:cubicBezTo>
                <a:lnTo>
                  <a:pt x="3572" y="8117"/>
                </a:lnTo>
                <a:lnTo>
                  <a:pt x="7385" y="9243"/>
                </a:lnTo>
                <a:cubicBezTo>
                  <a:pt x="7290" y="9118"/>
                  <a:pt x="7198" y="8988"/>
                  <a:pt x="7108" y="8855"/>
                </a:cubicBezTo>
                <a:cubicBezTo>
                  <a:pt x="6866" y="8499"/>
                  <a:pt x="6626" y="8090"/>
                  <a:pt x="6448" y="7652"/>
                </a:cubicBezTo>
                <a:lnTo>
                  <a:pt x="4221" y="6996"/>
                </a:lnTo>
                <a:lnTo>
                  <a:pt x="4221" y="1456"/>
                </a:lnTo>
                <a:lnTo>
                  <a:pt x="7037" y="2288"/>
                </a:lnTo>
                <a:lnTo>
                  <a:pt x="7037" y="4221"/>
                </a:lnTo>
                <a:cubicBezTo>
                  <a:pt x="7719" y="3524"/>
                  <a:pt x="8731" y="3084"/>
                  <a:pt x="9853" y="3084"/>
                </a:cubicBezTo>
                <a:cubicBezTo>
                  <a:pt x="10350" y="3084"/>
                  <a:pt x="10825" y="3170"/>
                  <a:pt x="11261" y="3327"/>
                </a:cubicBezTo>
                <a:lnTo>
                  <a:pt x="11263" y="592"/>
                </a:lnTo>
                <a:close/>
                <a:moveTo>
                  <a:pt x="9855" y="4019"/>
                </a:moveTo>
                <a:cubicBezTo>
                  <a:pt x="8397" y="4019"/>
                  <a:pt x="7215" y="5047"/>
                  <a:pt x="7215" y="6314"/>
                </a:cubicBezTo>
                <a:cubicBezTo>
                  <a:pt x="7215" y="7656"/>
                  <a:pt x="8625" y="9243"/>
                  <a:pt x="9384" y="10000"/>
                </a:cubicBezTo>
                <a:cubicBezTo>
                  <a:pt x="9639" y="10253"/>
                  <a:pt x="10073" y="10253"/>
                  <a:pt x="10328" y="10000"/>
                </a:cubicBezTo>
                <a:cubicBezTo>
                  <a:pt x="11087" y="9243"/>
                  <a:pt x="12497" y="7656"/>
                  <a:pt x="12497" y="6314"/>
                </a:cubicBezTo>
                <a:cubicBezTo>
                  <a:pt x="12497" y="5047"/>
                  <a:pt x="11316" y="4019"/>
                  <a:pt x="9857" y="4019"/>
                </a:cubicBezTo>
                <a:close/>
                <a:moveTo>
                  <a:pt x="8975" y="6355"/>
                </a:moveTo>
                <a:cubicBezTo>
                  <a:pt x="8975" y="5925"/>
                  <a:pt x="9369" y="5576"/>
                  <a:pt x="9855" y="5576"/>
                </a:cubicBezTo>
                <a:cubicBezTo>
                  <a:pt x="10341" y="5576"/>
                  <a:pt x="10735" y="5925"/>
                  <a:pt x="10735" y="6355"/>
                </a:cubicBezTo>
                <a:cubicBezTo>
                  <a:pt x="10735" y="6785"/>
                  <a:pt x="10341" y="7134"/>
                  <a:pt x="9855" y="7134"/>
                </a:cubicBezTo>
                <a:cubicBezTo>
                  <a:pt x="9369" y="7134"/>
                  <a:pt x="8975" y="6785"/>
                  <a:pt x="8975" y="6355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5199498" y="3365450"/>
            <a:ext cx="634191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92400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国内扩张：一线先行（1-2 年）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4989852" y="3765500"/>
            <a:ext cx="57136" cy="5715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5123169" y="3717875"/>
            <a:ext cx="1875956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快速覆盖北上广深等一线城市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4989852" y="4049166"/>
            <a:ext cx="57136" cy="5715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5123169" y="4001541"/>
            <a:ext cx="230447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拓展杭州、成都、武汉等新一线城市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989852" y="4332834"/>
            <a:ext cx="57136" cy="5715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8" name="TextBox 28"/>
          <p:cNvSpPr txBox="1"/>
          <p:nvPr/>
        </p:nvSpPr>
        <p:spPr>
          <a:xfrm>
            <a:off x="5123169" y="4285209"/>
            <a:ext cx="1161759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形成国内网络闭环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4761310" y="4864150"/>
            <a:ext cx="6970558" cy="1533525"/>
          </a:xfrm>
          <a:prstGeom prst="roundRect">
            <a:avLst>
              <a:gd name="adj" fmla="val 2957"/>
            </a:avLst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0" name="AutoShape 30"/>
          <p:cNvSpPr/>
          <p:nvPr/>
        </p:nvSpPr>
        <p:spPr>
          <a:xfrm>
            <a:off x="4989852" y="5121250"/>
            <a:ext cx="133466" cy="1334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088" y="3900"/>
                </a:moveTo>
                <a:lnTo>
                  <a:pt x="1691" y="4504"/>
                </a:lnTo>
                <a:cubicBezTo>
                  <a:pt x="1808" y="4621"/>
                  <a:pt x="1966" y="4688"/>
                  <a:pt x="2132" y="4688"/>
                </a:cubicBezTo>
                <a:lnTo>
                  <a:pt x="2552" y="4688"/>
                </a:lnTo>
                <a:cubicBezTo>
                  <a:pt x="2718" y="4688"/>
                  <a:pt x="2876" y="4754"/>
                  <a:pt x="2994" y="4871"/>
                </a:cubicBezTo>
                <a:lnTo>
                  <a:pt x="3566" y="5443"/>
                </a:lnTo>
                <a:cubicBezTo>
                  <a:pt x="3683" y="5561"/>
                  <a:pt x="3749" y="5719"/>
                  <a:pt x="3749" y="5885"/>
                </a:cubicBezTo>
                <a:lnTo>
                  <a:pt x="3749" y="6617"/>
                </a:lnTo>
                <a:cubicBezTo>
                  <a:pt x="3749" y="6783"/>
                  <a:pt x="3816" y="6941"/>
                  <a:pt x="3933" y="7059"/>
                </a:cubicBezTo>
                <a:lnTo>
                  <a:pt x="4193" y="7318"/>
                </a:lnTo>
                <a:cubicBezTo>
                  <a:pt x="4310" y="7436"/>
                  <a:pt x="4376" y="7594"/>
                  <a:pt x="4376" y="7760"/>
                </a:cubicBezTo>
                <a:lnTo>
                  <a:pt x="4376" y="8125"/>
                </a:lnTo>
                <a:cubicBezTo>
                  <a:pt x="4376" y="8471"/>
                  <a:pt x="4655" y="8750"/>
                  <a:pt x="5001" y="8750"/>
                </a:cubicBezTo>
                <a:cubicBezTo>
                  <a:pt x="5346" y="8750"/>
                  <a:pt x="5626" y="8470"/>
                  <a:pt x="5626" y="8125"/>
                </a:cubicBezTo>
                <a:lnTo>
                  <a:pt x="5626" y="8072"/>
                </a:lnTo>
                <a:cubicBezTo>
                  <a:pt x="5626" y="7906"/>
                  <a:pt x="5692" y="7748"/>
                  <a:pt x="5809" y="7631"/>
                </a:cubicBezTo>
                <a:lnTo>
                  <a:pt x="6694" y="6746"/>
                </a:lnTo>
                <a:cubicBezTo>
                  <a:pt x="6811" y="6629"/>
                  <a:pt x="6878" y="6471"/>
                  <a:pt x="6878" y="6305"/>
                </a:cubicBezTo>
                <a:lnTo>
                  <a:pt x="6878" y="5627"/>
                </a:lnTo>
                <a:cubicBezTo>
                  <a:pt x="6878" y="5281"/>
                  <a:pt x="6598" y="5002"/>
                  <a:pt x="6253" y="5002"/>
                </a:cubicBezTo>
                <a:lnTo>
                  <a:pt x="4638" y="5002"/>
                </a:lnTo>
                <a:cubicBezTo>
                  <a:pt x="4472" y="5002"/>
                  <a:pt x="4314" y="4936"/>
                  <a:pt x="4196" y="4818"/>
                </a:cubicBezTo>
                <a:lnTo>
                  <a:pt x="3884" y="4506"/>
                </a:lnTo>
                <a:cubicBezTo>
                  <a:pt x="3802" y="4424"/>
                  <a:pt x="3755" y="4311"/>
                  <a:pt x="3755" y="4193"/>
                </a:cubicBezTo>
                <a:cubicBezTo>
                  <a:pt x="3755" y="3949"/>
                  <a:pt x="3952" y="3752"/>
                  <a:pt x="4196" y="3752"/>
                </a:cubicBezTo>
                <a:lnTo>
                  <a:pt x="4874" y="3752"/>
                </a:lnTo>
                <a:cubicBezTo>
                  <a:pt x="5118" y="3752"/>
                  <a:pt x="5315" y="3555"/>
                  <a:pt x="5315" y="3311"/>
                </a:cubicBezTo>
                <a:cubicBezTo>
                  <a:pt x="5315" y="3193"/>
                  <a:pt x="5268" y="3080"/>
                  <a:pt x="5186" y="2998"/>
                </a:cubicBezTo>
                <a:lnTo>
                  <a:pt x="4802" y="2613"/>
                </a:lnTo>
                <a:cubicBezTo>
                  <a:pt x="4726" y="2539"/>
                  <a:pt x="4687" y="2443"/>
                  <a:pt x="4687" y="2344"/>
                </a:cubicBezTo>
                <a:cubicBezTo>
                  <a:pt x="4686" y="2243"/>
                  <a:pt x="4726" y="2147"/>
                  <a:pt x="4798" y="2076"/>
                </a:cubicBezTo>
                <a:lnTo>
                  <a:pt x="5136" y="1738"/>
                </a:lnTo>
                <a:cubicBezTo>
                  <a:pt x="5249" y="1625"/>
                  <a:pt x="5313" y="1471"/>
                  <a:pt x="5313" y="1311"/>
                </a:cubicBezTo>
                <a:cubicBezTo>
                  <a:pt x="5313" y="1170"/>
                  <a:pt x="5267" y="1043"/>
                  <a:pt x="5188" y="941"/>
                </a:cubicBezTo>
                <a:cubicBezTo>
                  <a:pt x="5126" y="939"/>
                  <a:pt x="5063" y="938"/>
                  <a:pt x="5001" y="938"/>
                </a:cubicBezTo>
                <a:cubicBezTo>
                  <a:pt x="3138" y="938"/>
                  <a:pt x="1570" y="2191"/>
                  <a:pt x="1090" y="3900"/>
                </a:cubicBezTo>
                <a:close/>
                <a:moveTo>
                  <a:pt x="9061" y="5000"/>
                </a:moveTo>
                <a:cubicBezTo>
                  <a:pt x="9061" y="4324"/>
                  <a:pt x="8897" y="3688"/>
                  <a:pt x="8604" y="3129"/>
                </a:cubicBezTo>
                <a:cubicBezTo>
                  <a:pt x="8479" y="3146"/>
                  <a:pt x="8356" y="3205"/>
                  <a:pt x="8254" y="3307"/>
                </a:cubicBezTo>
                <a:lnTo>
                  <a:pt x="7993" y="3568"/>
                </a:lnTo>
                <a:cubicBezTo>
                  <a:pt x="7875" y="3686"/>
                  <a:pt x="7809" y="3844"/>
                  <a:pt x="7809" y="4010"/>
                </a:cubicBezTo>
                <a:lnTo>
                  <a:pt x="7809" y="4688"/>
                </a:lnTo>
                <a:cubicBezTo>
                  <a:pt x="7809" y="5033"/>
                  <a:pt x="8088" y="5313"/>
                  <a:pt x="8434" y="5313"/>
                </a:cubicBezTo>
                <a:lnTo>
                  <a:pt x="8904" y="5313"/>
                </a:lnTo>
                <a:cubicBezTo>
                  <a:pt x="8953" y="5313"/>
                  <a:pt x="9002" y="5307"/>
                  <a:pt x="9047" y="5297"/>
                </a:cubicBezTo>
                <a:cubicBezTo>
                  <a:pt x="9055" y="5199"/>
                  <a:pt x="9057" y="5100"/>
                  <a:pt x="9057" y="5000"/>
                </a:cubicBezTo>
                <a:close/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2563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1" name="TextBox 31"/>
          <p:cNvSpPr txBox="1"/>
          <p:nvPr/>
        </p:nvSpPr>
        <p:spPr>
          <a:xfrm>
            <a:off x="5199498" y="5092750"/>
            <a:ext cx="634191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E40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海外布局：分步登陆（3-8 年）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4989852" y="5492800"/>
            <a:ext cx="57136" cy="57150"/>
          </a:xfrm>
          <a:prstGeom prst="ellipse">
            <a:avLst/>
          </a:prstGeom>
          <a:solidFill>
            <a:srgbClr val="3B82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3" name="TextBox 33"/>
          <p:cNvSpPr txBox="1"/>
          <p:nvPr/>
        </p:nvSpPr>
        <p:spPr>
          <a:xfrm>
            <a:off x="5123169" y="5445175"/>
            <a:ext cx="586712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1D4ED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第二阶段（3-5 年）：</a:t>
            </a:r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进军东南亚（新加坡、曼谷）及中东（迪拜），承接中国出海企业需求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4989852" y="5918150"/>
            <a:ext cx="57136" cy="57150"/>
          </a:xfrm>
          <a:prstGeom prst="ellipse">
            <a:avLst/>
          </a:prstGeom>
          <a:solidFill>
            <a:srgbClr val="3B82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5" name="TextBox 35"/>
          <p:cNvSpPr txBox="1"/>
          <p:nvPr/>
        </p:nvSpPr>
        <p:spPr>
          <a:xfrm>
            <a:off x="5123169" y="5870525"/>
            <a:ext cx="4857726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1D4ED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第三阶段（5-8 年）：</a:t>
            </a:r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登陆欧美核心城市（硅谷、伦敦），完成全球网络闭环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457200"/>
            <a:ext cx="76181" cy="609600"/>
          </a:xfrm>
          <a:prstGeom prst="rect">
            <a:avLst/>
          </a:prstGeom>
          <a:solidFill>
            <a:srgbClr val="04785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761810" y="476250"/>
            <a:ext cx="2372769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064E3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技术与护城河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761810" y="981075"/>
            <a:ext cx="2563221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数字化基座：'城市云脑'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95425"/>
            <a:ext cx="6580129" cy="885825"/>
          </a:xfrm>
          <a:prstGeom prst="roundRect">
            <a:avLst>
              <a:gd name="adj" fmla="val 8842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18970" y="1695450"/>
            <a:ext cx="380905" cy="381000"/>
          </a:xfrm>
          <a:prstGeom prst="ellipse">
            <a:avLst/>
          </a:prstGeom>
          <a:solidFill>
            <a:srgbClr val="ECFD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742616" y="1796951"/>
            <a:ext cx="133466" cy="177998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0" y="1250"/>
                </a:moveTo>
                <a:cubicBezTo>
                  <a:pt x="0" y="561"/>
                  <a:pt x="611" y="0"/>
                  <a:pt x="1363" y="0"/>
                </a:cubicBezTo>
                <a:lnTo>
                  <a:pt x="6135" y="0"/>
                </a:lnTo>
                <a:cubicBezTo>
                  <a:pt x="6887" y="0"/>
                  <a:pt x="7498" y="561"/>
                  <a:pt x="7498" y="1250"/>
                </a:cubicBezTo>
                <a:lnTo>
                  <a:pt x="7498" y="8750"/>
                </a:lnTo>
                <a:cubicBezTo>
                  <a:pt x="7498" y="9439"/>
                  <a:pt x="6887" y="10000"/>
                  <a:pt x="6135" y="10000"/>
                </a:cubicBezTo>
                <a:lnTo>
                  <a:pt x="1363" y="10000"/>
                </a:lnTo>
                <a:cubicBezTo>
                  <a:pt x="611" y="10000"/>
                  <a:pt x="0" y="9439"/>
                  <a:pt x="0" y="8750"/>
                </a:cubicBezTo>
                <a:lnTo>
                  <a:pt x="0" y="1250"/>
                </a:lnTo>
                <a:close/>
                <a:moveTo>
                  <a:pt x="1363" y="1250"/>
                </a:moveTo>
                <a:lnTo>
                  <a:pt x="1363" y="7188"/>
                </a:lnTo>
                <a:lnTo>
                  <a:pt x="6135" y="7188"/>
                </a:lnTo>
                <a:lnTo>
                  <a:pt x="6135" y="1250"/>
                </a:lnTo>
                <a:lnTo>
                  <a:pt x="1363" y="1250"/>
                </a:lnTo>
                <a:close/>
                <a:moveTo>
                  <a:pt x="3749" y="9219"/>
                </a:moveTo>
                <a:cubicBezTo>
                  <a:pt x="4126" y="9219"/>
                  <a:pt x="4431" y="8939"/>
                  <a:pt x="4431" y="8594"/>
                </a:cubicBezTo>
                <a:cubicBezTo>
                  <a:pt x="4431" y="8249"/>
                  <a:pt x="4125" y="7969"/>
                  <a:pt x="3749" y="7969"/>
                </a:cubicBezTo>
                <a:cubicBezTo>
                  <a:pt x="3373" y="7969"/>
                  <a:pt x="3067" y="8249"/>
                  <a:pt x="3067" y="8594"/>
                </a:cubicBezTo>
                <a:cubicBezTo>
                  <a:pt x="3067" y="8939"/>
                  <a:pt x="3373" y="9219"/>
                  <a:pt x="3749" y="9219"/>
                </a:cubicBezTo>
                <a:close/>
              </a:path>
            </a:pathLst>
          </a:custGeom>
          <a:solidFill>
            <a:srgbClr val="04785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152237" y="1685925"/>
            <a:ext cx="5725028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064E3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一键办公 App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152237" y="1933575"/>
            <a:ext cx="572502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开发'城市通'App，实现全球门店工位实时预订、扫码开门、费用结算等功能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086" y="2499271"/>
            <a:ext cx="6580129" cy="885825"/>
          </a:xfrm>
          <a:prstGeom prst="roundRect">
            <a:avLst>
              <a:gd name="adj" fmla="val 8841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618970" y="2699296"/>
            <a:ext cx="380905" cy="381000"/>
          </a:xfrm>
          <a:prstGeom prst="ellipse">
            <a:avLst/>
          </a:prstGeom>
          <a:solidFill>
            <a:srgbClr val="FFFB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742616" y="2830463"/>
            <a:ext cx="133466" cy="118666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1250" y="0"/>
                </a:moveTo>
                <a:cubicBezTo>
                  <a:pt x="560" y="0"/>
                  <a:pt x="0" y="561"/>
                  <a:pt x="0" y="1250"/>
                </a:cubicBezTo>
                <a:lnTo>
                  <a:pt x="0" y="2656"/>
                </a:lnTo>
                <a:cubicBezTo>
                  <a:pt x="0" y="2916"/>
                  <a:pt x="209" y="3125"/>
                  <a:pt x="469" y="3125"/>
                </a:cubicBezTo>
                <a:cubicBezTo>
                  <a:pt x="727" y="3125"/>
                  <a:pt x="937" y="2915"/>
                  <a:pt x="937" y="2656"/>
                </a:cubicBezTo>
                <a:lnTo>
                  <a:pt x="937" y="1250"/>
                </a:lnTo>
                <a:cubicBezTo>
                  <a:pt x="937" y="1078"/>
                  <a:pt x="1078" y="938"/>
                  <a:pt x="1250" y="938"/>
                </a:cubicBezTo>
                <a:lnTo>
                  <a:pt x="2656" y="938"/>
                </a:lnTo>
                <a:cubicBezTo>
                  <a:pt x="2915" y="938"/>
                  <a:pt x="3124" y="729"/>
                  <a:pt x="3124" y="469"/>
                </a:cubicBezTo>
                <a:cubicBezTo>
                  <a:pt x="3124" y="210"/>
                  <a:pt x="2914" y="0"/>
                  <a:pt x="2656" y="0"/>
                </a:cubicBezTo>
                <a:lnTo>
                  <a:pt x="1250" y="0"/>
                </a:lnTo>
                <a:close/>
                <a:moveTo>
                  <a:pt x="8591" y="0"/>
                </a:moveTo>
                <a:cubicBezTo>
                  <a:pt x="8332" y="0"/>
                  <a:pt x="8123" y="209"/>
                  <a:pt x="8123" y="469"/>
                </a:cubicBezTo>
                <a:cubicBezTo>
                  <a:pt x="8123" y="727"/>
                  <a:pt x="8333" y="938"/>
                  <a:pt x="8591" y="938"/>
                </a:cubicBezTo>
                <a:lnTo>
                  <a:pt x="9997" y="938"/>
                </a:lnTo>
                <a:cubicBezTo>
                  <a:pt x="10169" y="938"/>
                  <a:pt x="10310" y="1078"/>
                  <a:pt x="10310" y="1250"/>
                </a:cubicBezTo>
                <a:lnTo>
                  <a:pt x="10310" y="2656"/>
                </a:lnTo>
                <a:cubicBezTo>
                  <a:pt x="10310" y="2916"/>
                  <a:pt x="10519" y="3125"/>
                  <a:pt x="10778" y="3125"/>
                </a:cubicBezTo>
                <a:cubicBezTo>
                  <a:pt x="11037" y="3125"/>
                  <a:pt x="11247" y="2915"/>
                  <a:pt x="11247" y="2656"/>
                </a:cubicBezTo>
                <a:lnTo>
                  <a:pt x="11247" y="1250"/>
                </a:lnTo>
                <a:cubicBezTo>
                  <a:pt x="11247" y="561"/>
                  <a:pt x="10687" y="0"/>
                  <a:pt x="9997" y="0"/>
                </a:cubicBezTo>
                <a:lnTo>
                  <a:pt x="8591" y="0"/>
                </a:lnTo>
                <a:close/>
                <a:moveTo>
                  <a:pt x="937" y="7344"/>
                </a:moveTo>
                <a:cubicBezTo>
                  <a:pt x="937" y="7084"/>
                  <a:pt x="728" y="6875"/>
                  <a:pt x="469" y="6875"/>
                </a:cubicBezTo>
                <a:cubicBezTo>
                  <a:pt x="210" y="6875"/>
                  <a:pt x="0" y="7085"/>
                  <a:pt x="0" y="7344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2656" y="10000"/>
                </a:lnTo>
                <a:cubicBezTo>
                  <a:pt x="2915" y="10000"/>
                  <a:pt x="3124" y="9791"/>
                  <a:pt x="3124" y="9531"/>
                </a:cubicBezTo>
                <a:cubicBezTo>
                  <a:pt x="3124" y="9273"/>
                  <a:pt x="2914" y="9063"/>
                  <a:pt x="2656" y="9063"/>
                </a:cubicBezTo>
                <a:lnTo>
                  <a:pt x="1250" y="9063"/>
                </a:lnTo>
                <a:cubicBezTo>
                  <a:pt x="1078" y="9063"/>
                  <a:pt x="937" y="8922"/>
                  <a:pt x="937" y="8750"/>
                </a:cubicBezTo>
                <a:lnTo>
                  <a:pt x="937" y="7344"/>
                </a:lnTo>
                <a:close/>
                <a:moveTo>
                  <a:pt x="11247" y="7344"/>
                </a:moveTo>
                <a:cubicBezTo>
                  <a:pt x="11247" y="7084"/>
                  <a:pt x="11038" y="6875"/>
                  <a:pt x="10778" y="6875"/>
                </a:cubicBezTo>
                <a:cubicBezTo>
                  <a:pt x="10520" y="6875"/>
                  <a:pt x="10310" y="7085"/>
                  <a:pt x="10310" y="7344"/>
                </a:cubicBezTo>
                <a:lnTo>
                  <a:pt x="10310" y="8750"/>
                </a:lnTo>
                <a:cubicBezTo>
                  <a:pt x="10310" y="8922"/>
                  <a:pt x="10169" y="9063"/>
                  <a:pt x="9997" y="9063"/>
                </a:cubicBezTo>
                <a:lnTo>
                  <a:pt x="8591" y="9063"/>
                </a:lnTo>
                <a:cubicBezTo>
                  <a:pt x="8332" y="9063"/>
                  <a:pt x="8123" y="9271"/>
                  <a:pt x="8123" y="9531"/>
                </a:cubicBezTo>
                <a:cubicBezTo>
                  <a:pt x="8123" y="9790"/>
                  <a:pt x="8333" y="10000"/>
                  <a:pt x="8591" y="10000"/>
                </a:cubicBezTo>
                <a:lnTo>
                  <a:pt x="9997" y="10000"/>
                </a:lnTo>
                <a:cubicBezTo>
                  <a:pt x="10687" y="10000"/>
                  <a:pt x="11247" y="9439"/>
                  <a:pt x="11247" y="8750"/>
                </a:cubicBezTo>
                <a:lnTo>
                  <a:pt x="11247" y="7344"/>
                </a:lnTo>
                <a:close/>
                <a:moveTo>
                  <a:pt x="5624" y="4219"/>
                </a:moveTo>
                <a:cubicBezTo>
                  <a:pt x="6227" y="4219"/>
                  <a:pt x="6717" y="3729"/>
                  <a:pt x="6717" y="3125"/>
                </a:cubicBezTo>
                <a:cubicBezTo>
                  <a:pt x="6717" y="2521"/>
                  <a:pt x="6227" y="2031"/>
                  <a:pt x="5624" y="2031"/>
                </a:cubicBezTo>
                <a:cubicBezTo>
                  <a:pt x="5020" y="2031"/>
                  <a:pt x="4530" y="2521"/>
                  <a:pt x="4530" y="3125"/>
                </a:cubicBezTo>
                <a:cubicBezTo>
                  <a:pt x="4530" y="3729"/>
                  <a:pt x="5020" y="4219"/>
                  <a:pt x="5624" y="4219"/>
                </a:cubicBezTo>
                <a:close/>
                <a:moveTo>
                  <a:pt x="5624" y="5000"/>
                </a:moveTo>
                <a:cubicBezTo>
                  <a:pt x="4589" y="5000"/>
                  <a:pt x="3749" y="5840"/>
                  <a:pt x="3749" y="6875"/>
                </a:cubicBezTo>
                <a:lnTo>
                  <a:pt x="3749" y="7344"/>
                </a:lnTo>
                <a:cubicBezTo>
                  <a:pt x="3749" y="7604"/>
                  <a:pt x="3958" y="7813"/>
                  <a:pt x="4218" y="7813"/>
                </a:cubicBezTo>
                <a:lnTo>
                  <a:pt x="7029" y="7813"/>
                </a:lnTo>
                <a:cubicBezTo>
                  <a:pt x="7289" y="7813"/>
                  <a:pt x="7498" y="7604"/>
                  <a:pt x="7498" y="7344"/>
                </a:cubicBezTo>
                <a:lnTo>
                  <a:pt x="7498" y="6875"/>
                </a:lnTo>
                <a:cubicBezTo>
                  <a:pt x="7498" y="5840"/>
                  <a:pt x="6658" y="5000"/>
                  <a:pt x="5624" y="5000"/>
                </a:cubicBezTo>
                <a:close/>
                <a:moveTo>
                  <a:pt x="9373" y="3750"/>
                </a:moveTo>
                <a:cubicBezTo>
                  <a:pt x="9373" y="3233"/>
                  <a:pt x="8953" y="2813"/>
                  <a:pt x="8435" y="2813"/>
                </a:cubicBezTo>
                <a:cubicBezTo>
                  <a:pt x="7918" y="2813"/>
                  <a:pt x="7498" y="3233"/>
                  <a:pt x="7498" y="3750"/>
                </a:cubicBezTo>
                <a:cubicBezTo>
                  <a:pt x="7498" y="4267"/>
                  <a:pt x="7918" y="4688"/>
                  <a:pt x="8435" y="4688"/>
                </a:cubicBezTo>
                <a:cubicBezTo>
                  <a:pt x="8953" y="4688"/>
                  <a:pt x="9373" y="4267"/>
                  <a:pt x="9373" y="3750"/>
                </a:cubicBezTo>
                <a:close/>
                <a:moveTo>
                  <a:pt x="3280" y="5318"/>
                </a:moveTo>
                <a:cubicBezTo>
                  <a:pt x="2318" y="5398"/>
                  <a:pt x="1562" y="6203"/>
                  <a:pt x="1562" y="7188"/>
                </a:cubicBezTo>
                <a:lnTo>
                  <a:pt x="1562" y="7396"/>
                </a:lnTo>
                <a:cubicBezTo>
                  <a:pt x="1562" y="7627"/>
                  <a:pt x="1750" y="7813"/>
                  <a:pt x="1978" y="7813"/>
                </a:cubicBezTo>
                <a:lnTo>
                  <a:pt x="2892" y="7813"/>
                </a:lnTo>
                <a:cubicBezTo>
                  <a:pt x="2839" y="7666"/>
                  <a:pt x="2812" y="7508"/>
                  <a:pt x="2812" y="7344"/>
                </a:cubicBezTo>
                <a:lnTo>
                  <a:pt x="2812" y="6875"/>
                </a:lnTo>
                <a:cubicBezTo>
                  <a:pt x="2812" y="6299"/>
                  <a:pt x="2984" y="5764"/>
                  <a:pt x="3280" y="5318"/>
                </a:cubicBezTo>
                <a:close/>
                <a:moveTo>
                  <a:pt x="8355" y="7813"/>
                </a:moveTo>
                <a:lnTo>
                  <a:pt x="9269" y="7813"/>
                </a:lnTo>
                <a:cubicBezTo>
                  <a:pt x="9499" y="7813"/>
                  <a:pt x="9685" y="7625"/>
                  <a:pt x="9685" y="7396"/>
                </a:cubicBezTo>
                <a:lnTo>
                  <a:pt x="9685" y="7188"/>
                </a:lnTo>
                <a:cubicBezTo>
                  <a:pt x="9685" y="6205"/>
                  <a:pt x="8929" y="5398"/>
                  <a:pt x="7967" y="5318"/>
                </a:cubicBezTo>
                <a:cubicBezTo>
                  <a:pt x="8263" y="5764"/>
                  <a:pt x="8435" y="6299"/>
                  <a:pt x="8435" y="6875"/>
                </a:cubicBezTo>
                <a:lnTo>
                  <a:pt x="8435" y="7344"/>
                </a:lnTo>
                <a:cubicBezTo>
                  <a:pt x="8435" y="7508"/>
                  <a:pt x="8408" y="7666"/>
                  <a:pt x="8355" y="7813"/>
                </a:cubicBezTo>
                <a:close/>
                <a:moveTo>
                  <a:pt x="3749" y="3750"/>
                </a:moveTo>
                <a:cubicBezTo>
                  <a:pt x="3749" y="3233"/>
                  <a:pt x="3329" y="2813"/>
                  <a:pt x="2812" y="2813"/>
                </a:cubicBezTo>
                <a:cubicBezTo>
                  <a:pt x="2294" y="2813"/>
                  <a:pt x="1875" y="3233"/>
                  <a:pt x="1875" y="3750"/>
                </a:cubicBezTo>
                <a:cubicBezTo>
                  <a:pt x="1875" y="4267"/>
                  <a:pt x="2294" y="4688"/>
                  <a:pt x="2812" y="4688"/>
                </a:cubicBezTo>
                <a:cubicBezTo>
                  <a:pt x="3329" y="4688"/>
                  <a:pt x="3749" y="4267"/>
                  <a:pt x="3749" y="3750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1152237" y="2689771"/>
            <a:ext cx="5725028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064E3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人才匹配系统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1152237" y="2937421"/>
            <a:ext cx="572502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基于 LBS 定位，App 内可显示'附近的大佬'，促进跨界合作与资源对接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57086" y="3503266"/>
            <a:ext cx="6580129" cy="885825"/>
          </a:xfrm>
          <a:prstGeom prst="roundRect">
            <a:avLst>
              <a:gd name="adj" fmla="val 8842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618970" y="3703291"/>
            <a:ext cx="380905" cy="381000"/>
          </a:xfrm>
          <a:prstGeom prst="ellipse">
            <a:avLst/>
          </a:prstGeom>
          <a:solidFill>
            <a:srgbClr val="EFF6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742616" y="3834458"/>
            <a:ext cx="133466" cy="118666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0" y="6786"/>
                </a:moveTo>
                <a:cubicBezTo>
                  <a:pt x="0" y="8560"/>
                  <a:pt x="1259" y="10000"/>
                  <a:pt x="2812" y="10000"/>
                </a:cubicBezTo>
                <a:lnTo>
                  <a:pt x="8748" y="10000"/>
                </a:lnTo>
                <a:cubicBezTo>
                  <a:pt x="10128" y="10000"/>
                  <a:pt x="11247" y="8721"/>
                  <a:pt x="11247" y="7143"/>
                </a:cubicBezTo>
                <a:cubicBezTo>
                  <a:pt x="11247" y="5991"/>
                  <a:pt x="10651" y="4998"/>
                  <a:pt x="9792" y="4547"/>
                </a:cubicBezTo>
                <a:cubicBezTo>
                  <a:pt x="9923" y="4254"/>
                  <a:pt x="9997" y="3922"/>
                  <a:pt x="9997" y="3571"/>
                </a:cubicBezTo>
                <a:cubicBezTo>
                  <a:pt x="9997" y="2388"/>
                  <a:pt x="9158" y="1429"/>
                  <a:pt x="8123" y="1429"/>
                </a:cubicBezTo>
                <a:cubicBezTo>
                  <a:pt x="7777" y="1429"/>
                  <a:pt x="7455" y="1536"/>
                  <a:pt x="7178" y="1721"/>
                </a:cubicBezTo>
                <a:cubicBezTo>
                  <a:pt x="6707" y="699"/>
                  <a:pt x="5768" y="0"/>
                  <a:pt x="4686" y="0"/>
                </a:cubicBezTo>
                <a:cubicBezTo>
                  <a:pt x="3134" y="0"/>
                  <a:pt x="1875" y="1440"/>
                  <a:pt x="1875" y="3214"/>
                </a:cubicBezTo>
                <a:cubicBezTo>
                  <a:pt x="1875" y="3393"/>
                  <a:pt x="1888" y="3569"/>
                  <a:pt x="1912" y="3739"/>
                </a:cubicBezTo>
                <a:cubicBezTo>
                  <a:pt x="801" y="4167"/>
                  <a:pt x="0" y="5371"/>
                  <a:pt x="0" y="6786"/>
                </a:cubicBezTo>
                <a:close/>
              </a:path>
            </a:pathLst>
          </a:custGeom>
          <a:solidFill>
            <a:srgbClr val="2563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1152237" y="3693766"/>
            <a:ext cx="5725028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064E3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SaaS 系统输出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152237" y="3941416"/>
            <a:ext cx="576148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将成熟的门店管理系统、会员体系作为 SaaS 服务，开放给全球其他单体咖啡馆或共享空间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7086" y="4507111"/>
            <a:ext cx="6580129" cy="885825"/>
          </a:xfrm>
          <a:prstGeom prst="roundRect">
            <a:avLst>
              <a:gd name="adj" fmla="val 8841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618970" y="4707136"/>
            <a:ext cx="380905" cy="381000"/>
          </a:xfrm>
          <a:prstGeom prst="ellipse">
            <a:avLst/>
          </a:prstGeom>
          <a:solidFill>
            <a:srgbClr val="FEF2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742616" y="4844236"/>
            <a:ext cx="133466" cy="106799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7515" y="625"/>
                </a:moveTo>
                <a:lnTo>
                  <a:pt x="10025" y="625"/>
                </a:lnTo>
                <a:cubicBezTo>
                  <a:pt x="10373" y="625"/>
                  <a:pt x="10653" y="904"/>
                  <a:pt x="10653" y="1250"/>
                </a:cubicBezTo>
                <a:cubicBezTo>
                  <a:pt x="10653" y="1595"/>
                  <a:pt x="10372" y="1875"/>
                  <a:pt x="10025" y="1875"/>
                </a:cubicBezTo>
                <a:lnTo>
                  <a:pt x="7797" y="1875"/>
                </a:lnTo>
                <a:cubicBezTo>
                  <a:pt x="7695" y="2379"/>
                  <a:pt x="7348" y="2795"/>
                  <a:pt x="6887" y="2994"/>
                </a:cubicBezTo>
                <a:lnTo>
                  <a:pt x="6887" y="8750"/>
                </a:lnTo>
                <a:lnTo>
                  <a:pt x="10025" y="8750"/>
                </a:lnTo>
                <a:cubicBezTo>
                  <a:pt x="10373" y="8750"/>
                  <a:pt x="10653" y="9029"/>
                  <a:pt x="10653" y="9375"/>
                </a:cubicBezTo>
                <a:cubicBezTo>
                  <a:pt x="10653" y="9720"/>
                  <a:pt x="10372" y="10000"/>
                  <a:pt x="10025" y="10000"/>
                </a:cubicBezTo>
                <a:lnTo>
                  <a:pt x="2493" y="10000"/>
                </a:lnTo>
                <a:cubicBezTo>
                  <a:pt x="2146" y="10000"/>
                  <a:pt x="1865" y="9721"/>
                  <a:pt x="1865" y="9375"/>
                </a:cubicBezTo>
                <a:cubicBezTo>
                  <a:pt x="1865" y="9030"/>
                  <a:pt x="2147" y="8750"/>
                  <a:pt x="2493" y="8750"/>
                </a:cubicBezTo>
                <a:lnTo>
                  <a:pt x="5632" y="8750"/>
                </a:lnTo>
                <a:lnTo>
                  <a:pt x="5632" y="2994"/>
                </a:lnTo>
                <a:cubicBezTo>
                  <a:pt x="5171" y="2793"/>
                  <a:pt x="4823" y="2377"/>
                  <a:pt x="4721" y="1875"/>
                </a:cubicBezTo>
                <a:lnTo>
                  <a:pt x="2493" y="1875"/>
                </a:lnTo>
                <a:cubicBezTo>
                  <a:pt x="2146" y="1875"/>
                  <a:pt x="1865" y="1596"/>
                  <a:pt x="1865" y="1250"/>
                </a:cubicBezTo>
                <a:cubicBezTo>
                  <a:pt x="1865" y="905"/>
                  <a:pt x="2147" y="625"/>
                  <a:pt x="2493" y="625"/>
                </a:cubicBezTo>
                <a:lnTo>
                  <a:pt x="5004" y="625"/>
                </a:lnTo>
                <a:cubicBezTo>
                  <a:pt x="5290" y="246"/>
                  <a:pt x="5745" y="0"/>
                  <a:pt x="6259" y="0"/>
                </a:cubicBezTo>
                <a:cubicBezTo>
                  <a:pt x="6753" y="0"/>
                  <a:pt x="7218" y="232"/>
                  <a:pt x="7515" y="625"/>
                </a:cubicBezTo>
                <a:close/>
                <a:moveTo>
                  <a:pt x="8605" y="6250"/>
                </a:moveTo>
                <a:lnTo>
                  <a:pt x="11446" y="6250"/>
                </a:lnTo>
                <a:lnTo>
                  <a:pt x="10025" y="3824"/>
                </a:lnTo>
                <a:lnTo>
                  <a:pt x="8605" y="6250"/>
                </a:lnTo>
                <a:close/>
                <a:moveTo>
                  <a:pt x="10025" y="8125"/>
                </a:moveTo>
                <a:cubicBezTo>
                  <a:pt x="8792" y="8125"/>
                  <a:pt x="7766" y="7461"/>
                  <a:pt x="7554" y="6584"/>
                </a:cubicBezTo>
                <a:cubicBezTo>
                  <a:pt x="7503" y="6369"/>
                  <a:pt x="7574" y="6148"/>
                  <a:pt x="7685" y="5957"/>
                </a:cubicBezTo>
                <a:lnTo>
                  <a:pt x="9553" y="2770"/>
                </a:lnTo>
                <a:cubicBezTo>
                  <a:pt x="9651" y="2602"/>
                  <a:pt x="9831" y="2500"/>
                  <a:pt x="10025" y="2500"/>
                </a:cubicBezTo>
                <a:cubicBezTo>
                  <a:pt x="10220" y="2500"/>
                  <a:pt x="10400" y="2603"/>
                  <a:pt x="10498" y="2770"/>
                </a:cubicBezTo>
                <a:lnTo>
                  <a:pt x="12366" y="5957"/>
                </a:lnTo>
                <a:cubicBezTo>
                  <a:pt x="12477" y="6148"/>
                  <a:pt x="12548" y="6369"/>
                  <a:pt x="12497" y="6584"/>
                </a:cubicBezTo>
                <a:cubicBezTo>
                  <a:pt x="12285" y="7459"/>
                  <a:pt x="11259" y="8125"/>
                  <a:pt x="10025" y="8125"/>
                </a:cubicBezTo>
                <a:close/>
                <a:moveTo>
                  <a:pt x="2470" y="3824"/>
                </a:moveTo>
                <a:lnTo>
                  <a:pt x="1049" y="6250"/>
                </a:lnTo>
                <a:lnTo>
                  <a:pt x="3892" y="6250"/>
                </a:lnTo>
                <a:lnTo>
                  <a:pt x="2470" y="3824"/>
                </a:lnTo>
                <a:close/>
                <a:moveTo>
                  <a:pt x="0" y="6584"/>
                </a:moveTo>
                <a:cubicBezTo>
                  <a:pt x="-51" y="6369"/>
                  <a:pt x="20" y="6148"/>
                  <a:pt x="131" y="5957"/>
                </a:cubicBezTo>
                <a:lnTo>
                  <a:pt x="1999" y="2770"/>
                </a:lnTo>
                <a:cubicBezTo>
                  <a:pt x="2097" y="2602"/>
                  <a:pt x="2277" y="2500"/>
                  <a:pt x="2472" y="2500"/>
                </a:cubicBezTo>
                <a:cubicBezTo>
                  <a:pt x="2666" y="2500"/>
                  <a:pt x="2846" y="2603"/>
                  <a:pt x="2944" y="2770"/>
                </a:cubicBezTo>
                <a:lnTo>
                  <a:pt x="4812" y="5957"/>
                </a:lnTo>
                <a:cubicBezTo>
                  <a:pt x="4923" y="6148"/>
                  <a:pt x="4994" y="6369"/>
                  <a:pt x="4943" y="6584"/>
                </a:cubicBezTo>
                <a:cubicBezTo>
                  <a:pt x="4731" y="7459"/>
                  <a:pt x="3705" y="8125"/>
                  <a:pt x="2472" y="8125"/>
                </a:cubicBezTo>
                <a:cubicBezTo>
                  <a:pt x="1238" y="8125"/>
                  <a:pt x="212" y="7461"/>
                  <a:pt x="0" y="6584"/>
                </a:cubicBezTo>
                <a:close/>
              </a:path>
            </a:pathLst>
          </a:custGeom>
          <a:solidFill>
            <a:srgbClr val="B91C1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1152237" y="4697611"/>
            <a:ext cx="5725028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064E3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行业标准制定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152237" y="4945261"/>
            <a:ext cx="572502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收取 licensing fee，做行业标准的制定者，构建生态壁垒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7086" y="5511105"/>
            <a:ext cx="6580129" cy="885825"/>
          </a:xfrm>
          <a:prstGeom prst="roundRect">
            <a:avLst>
              <a:gd name="adj" fmla="val 8841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618970" y="5711130"/>
            <a:ext cx="380905" cy="381000"/>
          </a:xfrm>
          <a:prstGeom prst="ellipse">
            <a:avLst/>
          </a:prstGeom>
          <a:solidFill>
            <a:srgbClr val="ECFD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742616" y="5812631"/>
            <a:ext cx="133466" cy="177998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0" y="1250"/>
                </a:moveTo>
                <a:cubicBezTo>
                  <a:pt x="0" y="561"/>
                  <a:pt x="560" y="0"/>
                  <a:pt x="1250" y="0"/>
                </a:cubicBezTo>
                <a:lnTo>
                  <a:pt x="6248" y="0"/>
                </a:lnTo>
                <a:cubicBezTo>
                  <a:pt x="6938" y="0"/>
                  <a:pt x="7498" y="561"/>
                  <a:pt x="7498" y="1250"/>
                </a:cubicBezTo>
                <a:lnTo>
                  <a:pt x="7498" y="8750"/>
                </a:lnTo>
                <a:cubicBezTo>
                  <a:pt x="7498" y="9439"/>
                  <a:pt x="6938" y="10000"/>
                  <a:pt x="6248" y="10000"/>
                </a:cubicBezTo>
                <a:lnTo>
                  <a:pt x="1250" y="10000"/>
                </a:lnTo>
                <a:cubicBezTo>
                  <a:pt x="560" y="10000"/>
                  <a:pt x="0" y="9439"/>
                  <a:pt x="0" y="8750"/>
                </a:cubicBezTo>
                <a:lnTo>
                  <a:pt x="0" y="1250"/>
                </a:lnTo>
                <a:close/>
                <a:moveTo>
                  <a:pt x="1875" y="7969"/>
                </a:moveTo>
                <a:cubicBezTo>
                  <a:pt x="1875" y="8229"/>
                  <a:pt x="2083" y="8438"/>
                  <a:pt x="2343" y="8438"/>
                </a:cubicBezTo>
                <a:lnTo>
                  <a:pt x="5155" y="8438"/>
                </a:lnTo>
                <a:cubicBezTo>
                  <a:pt x="5415" y="8438"/>
                  <a:pt x="5624" y="8229"/>
                  <a:pt x="5624" y="7969"/>
                </a:cubicBezTo>
                <a:cubicBezTo>
                  <a:pt x="5624" y="7710"/>
                  <a:pt x="5414" y="7500"/>
                  <a:pt x="5155" y="7500"/>
                </a:cubicBezTo>
                <a:lnTo>
                  <a:pt x="2343" y="7500"/>
                </a:lnTo>
                <a:cubicBezTo>
                  <a:pt x="2083" y="7500"/>
                  <a:pt x="1875" y="7709"/>
                  <a:pt x="1875" y="7969"/>
                </a:cubicBezTo>
                <a:close/>
                <a:moveTo>
                  <a:pt x="5440" y="4063"/>
                </a:moveTo>
                <a:cubicBezTo>
                  <a:pt x="5346" y="4578"/>
                  <a:pt x="5020" y="5014"/>
                  <a:pt x="4577" y="5258"/>
                </a:cubicBezTo>
                <a:cubicBezTo>
                  <a:pt x="4708" y="4926"/>
                  <a:pt x="4796" y="4516"/>
                  <a:pt x="4823" y="4063"/>
                </a:cubicBezTo>
                <a:lnTo>
                  <a:pt x="5440" y="4063"/>
                </a:lnTo>
                <a:close/>
                <a:moveTo>
                  <a:pt x="2060" y="4063"/>
                </a:moveTo>
                <a:lnTo>
                  <a:pt x="2677" y="4063"/>
                </a:lnTo>
                <a:cubicBezTo>
                  <a:pt x="2704" y="4514"/>
                  <a:pt x="2794" y="4926"/>
                  <a:pt x="2923" y="5258"/>
                </a:cubicBezTo>
                <a:cubicBezTo>
                  <a:pt x="2480" y="5014"/>
                  <a:pt x="2154" y="4578"/>
                  <a:pt x="2060" y="4063"/>
                </a:cubicBezTo>
                <a:close/>
                <a:moveTo>
                  <a:pt x="3552" y="5137"/>
                </a:moveTo>
                <a:cubicBezTo>
                  <a:pt x="3431" y="4875"/>
                  <a:pt x="3335" y="4502"/>
                  <a:pt x="3304" y="4063"/>
                </a:cubicBezTo>
                <a:lnTo>
                  <a:pt x="4198" y="4063"/>
                </a:lnTo>
                <a:cubicBezTo>
                  <a:pt x="4167" y="4502"/>
                  <a:pt x="4071" y="4875"/>
                  <a:pt x="3950" y="5137"/>
                </a:cubicBezTo>
                <a:cubicBezTo>
                  <a:pt x="3862" y="5324"/>
                  <a:pt x="3790" y="5406"/>
                  <a:pt x="3751" y="5439"/>
                </a:cubicBezTo>
                <a:cubicBezTo>
                  <a:pt x="3712" y="5406"/>
                  <a:pt x="3640" y="5326"/>
                  <a:pt x="3552" y="5137"/>
                </a:cubicBezTo>
                <a:close/>
                <a:moveTo>
                  <a:pt x="3552" y="2363"/>
                </a:moveTo>
                <a:cubicBezTo>
                  <a:pt x="3640" y="2176"/>
                  <a:pt x="3712" y="2094"/>
                  <a:pt x="3751" y="2061"/>
                </a:cubicBezTo>
                <a:cubicBezTo>
                  <a:pt x="3790" y="2094"/>
                  <a:pt x="3862" y="2174"/>
                  <a:pt x="3950" y="2363"/>
                </a:cubicBezTo>
                <a:cubicBezTo>
                  <a:pt x="4071" y="2625"/>
                  <a:pt x="4167" y="2998"/>
                  <a:pt x="4198" y="3438"/>
                </a:cubicBezTo>
                <a:lnTo>
                  <a:pt x="3304" y="3438"/>
                </a:lnTo>
                <a:cubicBezTo>
                  <a:pt x="3335" y="2998"/>
                  <a:pt x="3431" y="2625"/>
                  <a:pt x="3552" y="2363"/>
                </a:cubicBezTo>
                <a:close/>
                <a:moveTo>
                  <a:pt x="5440" y="3438"/>
                </a:moveTo>
                <a:lnTo>
                  <a:pt x="4823" y="3438"/>
                </a:lnTo>
                <a:cubicBezTo>
                  <a:pt x="4796" y="2986"/>
                  <a:pt x="4706" y="2574"/>
                  <a:pt x="4577" y="2242"/>
                </a:cubicBezTo>
                <a:cubicBezTo>
                  <a:pt x="5020" y="2486"/>
                  <a:pt x="5346" y="2922"/>
                  <a:pt x="5440" y="3438"/>
                </a:cubicBezTo>
                <a:close/>
                <a:moveTo>
                  <a:pt x="2675" y="3438"/>
                </a:moveTo>
                <a:lnTo>
                  <a:pt x="2058" y="3438"/>
                </a:lnTo>
                <a:cubicBezTo>
                  <a:pt x="2152" y="2922"/>
                  <a:pt x="2478" y="2486"/>
                  <a:pt x="2921" y="2242"/>
                </a:cubicBezTo>
                <a:cubicBezTo>
                  <a:pt x="2790" y="2574"/>
                  <a:pt x="2702" y="2984"/>
                  <a:pt x="2675" y="3438"/>
                </a:cubicBezTo>
                <a:close/>
                <a:moveTo>
                  <a:pt x="6248" y="3750"/>
                </a:moveTo>
                <a:cubicBezTo>
                  <a:pt x="6248" y="2370"/>
                  <a:pt x="5128" y="1250"/>
                  <a:pt x="3749" y="1250"/>
                </a:cubicBezTo>
                <a:cubicBezTo>
                  <a:pt x="2370" y="1250"/>
                  <a:pt x="1250" y="2370"/>
                  <a:pt x="1250" y="3750"/>
                </a:cubicBezTo>
                <a:cubicBezTo>
                  <a:pt x="1250" y="5130"/>
                  <a:pt x="2370" y="6250"/>
                  <a:pt x="3749" y="6250"/>
                </a:cubicBezTo>
                <a:cubicBezTo>
                  <a:pt x="5128" y="6250"/>
                  <a:pt x="6248" y="5130"/>
                  <a:pt x="6248" y="3750"/>
                </a:cubicBezTo>
                <a:close/>
              </a:path>
            </a:pathLst>
          </a:custGeom>
          <a:solidFill>
            <a:srgbClr val="04785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1152237" y="5701605"/>
            <a:ext cx="5725028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064E3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全球通行权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1152237" y="5949255"/>
            <a:ext cx="572502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用户在杭州是金卡会员，飞到纽约也能扫码办公，售卖的是'全球通行权'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343873" y="1495425"/>
            <a:ext cx="4389928" cy="4600575"/>
          </a:xfrm>
          <a:prstGeom prst="roundRect">
            <a:avLst>
              <a:gd name="adj" fmla="val 542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4">
            <a:alphaModFix amt="100000"/>
          </a:blip>
          <a:srcRect l="14231" r="14231"/>
          <a:stretch>
            <a:fillRect/>
          </a:stretch>
        </p:blipFill>
        <p:spPr>
          <a:xfrm>
            <a:off x="7353397" y="1504950"/>
            <a:ext cx="4368947" cy="45815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AutoShape 34"/>
          <p:cNvSpPr/>
          <p:nvPr/>
        </p:nvSpPr>
        <p:spPr>
          <a:xfrm>
            <a:off x="8448050" y="6265324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1250" y="0"/>
                </a:moveTo>
                <a:cubicBezTo>
                  <a:pt x="560" y="0"/>
                  <a:pt x="0" y="641"/>
                  <a:pt x="0" y="1429"/>
                </a:cubicBezTo>
                <a:lnTo>
                  <a:pt x="0" y="8571"/>
                </a:lnTo>
                <a:cubicBezTo>
                  <a:pt x="0" y="9359"/>
                  <a:pt x="560" y="10000"/>
                  <a:pt x="1250" y="10000"/>
                </a:cubicBezTo>
                <a:lnTo>
                  <a:pt x="7498" y="10000"/>
                </a:lnTo>
                <a:cubicBezTo>
                  <a:pt x="8188" y="10000"/>
                  <a:pt x="8748" y="9359"/>
                  <a:pt x="8748" y="8571"/>
                </a:cubicBezTo>
                <a:lnTo>
                  <a:pt x="8748" y="1429"/>
                </a:lnTo>
                <a:cubicBezTo>
                  <a:pt x="8748" y="641"/>
                  <a:pt x="8188" y="0"/>
                  <a:pt x="7498" y="0"/>
                </a:cubicBezTo>
                <a:lnTo>
                  <a:pt x="1250" y="0"/>
                </a:lnTo>
                <a:close/>
                <a:moveTo>
                  <a:pt x="2499" y="1786"/>
                </a:moveTo>
                <a:cubicBezTo>
                  <a:pt x="3017" y="1786"/>
                  <a:pt x="3437" y="2266"/>
                  <a:pt x="3437" y="2857"/>
                </a:cubicBezTo>
                <a:cubicBezTo>
                  <a:pt x="3437" y="3448"/>
                  <a:pt x="3017" y="3929"/>
                  <a:pt x="2499" y="3929"/>
                </a:cubicBezTo>
                <a:cubicBezTo>
                  <a:pt x="1982" y="3929"/>
                  <a:pt x="1562" y="3448"/>
                  <a:pt x="1562" y="2857"/>
                </a:cubicBezTo>
                <a:cubicBezTo>
                  <a:pt x="1562" y="2266"/>
                  <a:pt x="1982" y="1786"/>
                  <a:pt x="2499" y="1786"/>
                </a:cubicBezTo>
                <a:close/>
                <a:moveTo>
                  <a:pt x="5311" y="4286"/>
                </a:moveTo>
                <a:cubicBezTo>
                  <a:pt x="5475" y="4286"/>
                  <a:pt x="5626" y="4384"/>
                  <a:pt x="5712" y="4542"/>
                </a:cubicBezTo>
                <a:lnTo>
                  <a:pt x="7430" y="7757"/>
                </a:lnTo>
                <a:cubicBezTo>
                  <a:pt x="7518" y="7922"/>
                  <a:pt x="7522" y="8129"/>
                  <a:pt x="7440" y="8299"/>
                </a:cubicBezTo>
                <a:cubicBezTo>
                  <a:pt x="7356" y="8468"/>
                  <a:pt x="7199" y="8573"/>
                  <a:pt x="7030" y="8571"/>
                </a:cubicBezTo>
                <a:lnTo>
                  <a:pt x="1718" y="8571"/>
                </a:lnTo>
                <a:cubicBezTo>
                  <a:pt x="1545" y="8571"/>
                  <a:pt x="1382" y="8460"/>
                  <a:pt x="1302" y="8283"/>
                </a:cubicBezTo>
                <a:cubicBezTo>
                  <a:pt x="1222" y="8107"/>
                  <a:pt x="1234" y="7893"/>
                  <a:pt x="1334" y="7730"/>
                </a:cubicBezTo>
                <a:lnTo>
                  <a:pt x="2427" y="5944"/>
                </a:lnTo>
                <a:cubicBezTo>
                  <a:pt x="2515" y="5801"/>
                  <a:pt x="2658" y="5717"/>
                  <a:pt x="2812" y="5717"/>
                </a:cubicBezTo>
                <a:cubicBezTo>
                  <a:pt x="2965" y="5717"/>
                  <a:pt x="3108" y="5801"/>
                  <a:pt x="3197" y="5944"/>
                </a:cubicBezTo>
                <a:lnTo>
                  <a:pt x="3712" y="6788"/>
                </a:lnTo>
                <a:lnTo>
                  <a:pt x="4911" y="4545"/>
                </a:lnTo>
                <a:cubicBezTo>
                  <a:pt x="4997" y="4386"/>
                  <a:pt x="5147" y="4288"/>
                  <a:pt x="5311" y="4288"/>
                </a:cubicBezTo>
                <a:close/>
              </a:path>
            </a:pathLst>
          </a:custGeom>
          <a:solidFill>
            <a:srgbClr val="6B728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5" name="TextBox 35"/>
          <p:cNvSpPr txBox="1"/>
          <p:nvPr/>
        </p:nvSpPr>
        <p:spPr>
          <a:xfrm>
            <a:off x="8627939" y="6229350"/>
            <a:ext cx="310392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数字化办公预订功能用户界面演示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ECFDF5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供应链与标准化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1028700"/>
            <a:ext cx="457086" cy="38100"/>
          </a:xfrm>
          <a:prstGeom prst="roundRect">
            <a:avLst>
              <a:gd name="adj" fmla="val 50000"/>
            </a:avLst>
          </a:prstGeom>
          <a:solidFill>
            <a:srgbClr val="0596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1028442" y="942975"/>
            <a:ext cx="3294826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掌握核心供应链，确保全球品质如一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09700"/>
            <a:ext cx="4389928" cy="4686300"/>
          </a:xfrm>
          <a:prstGeom prst="roundRect">
            <a:avLst>
              <a:gd name="adj" fmla="val 542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l="18774" r="18774"/>
          <a:stretch>
            <a:fillRect/>
          </a:stretch>
        </p:blipFill>
        <p:spPr>
          <a:xfrm>
            <a:off x="466608" y="1419225"/>
            <a:ext cx="4368947" cy="46672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9" name="AutoShape 9"/>
          <p:cNvSpPr/>
          <p:nvPr/>
        </p:nvSpPr>
        <p:spPr>
          <a:xfrm>
            <a:off x="1561263" y="6272733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203" y="115"/>
                </a:moveTo>
                <a:cubicBezTo>
                  <a:pt x="9328" y="-13"/>
                  <a:pt x="9510" y="-58"/>
                  <a:pt x="9678" y="0"/>
                </a:cubicBezTo>
                <a:cubicBezTo>
                  <a:pt x="9869" y="69"/>
                  <a:pt x="9998" y="261"/>
                  <a:pt x="9998" y="476"/>
                </a:cubicBezTo>
                <a:lnTo>
                  <a:pt x="9998" y="4380"/>
                </a:lnTo>
                <a:cubicBezTo>
                  <a:pt x="9998" y="7120"/>
                  <a:pt x="7887" y="9332"/>
                  <a:pt x="5335" y="9332"/>
                </a:cubicBezTo>
                <a:cubicBezTo>
                  <a:pt x="3831" y="9332"/>
                  <a:pt x="2535" y="8298"/>
                  <a:pt x="2064" y="6853"/>
                </a:cubicBezTo>
                <a:cubicBezTo>
                  <a:pt x="1373" y="7496"/>
                  <a:pt x="937" y="8442"/>
                  <a:pt x="937" y="9499"/>
                </a:cubicBezTo>
                <a:cubicBezTo>
                  <a:pt x="937" y="9777"/>
                  <a:pt x="728" y="10000"/>
                  <a:pt x="469" y="10000"/>
                </a:cubicBezTo>
                <a:cubicBezTo>
                  <a:pt x="210" y="10000"/>
                  <a:pt x="0" y="9776"/>
                  <a:pt x="0" y="9499"/>
                </a:cubicBezTo>
                <a:cubicBezTo>
                  <a:pt x="0" y="7934"/>
                  <a:pt x="746" y="6556"/>
                  <a:pt x="1877" y="5746"/>
                </a:cubicBezTo>
                <a:cubicBezTo>
                  <a:pt x="2566" y="5253"/>
                  <a:pt x="3388" y="4987"/>
                  <a:pt x="4218" y="4987"/>
                </a:cubicBezTo>
                <a:lnTo>
                  <a:pt x="5780" y="4987"/>
                </a:lnTo>
                <a:cubicBezTo>
                  <a:pt x="6040" y="4987"/>
                  <a:pt x="6249" y="4764"/>
                  <a:pt x="6249" y="4486"/>
                </a:cubicBezTo>
                <a:cubicBezTo>
                  <a:pt x="6249" y="4210"/>
                  <a:pt x="6039" y="3985"/>
                  <a:pt x="5780" y="3985"/>
                </a:cubicBezTo>
                <a:lnTo>
                  <a:pt x="4218" y="3985"/>
                </a:lnTo>
                <a:cubicBezTo>
                  <a:pt x="3443" y="3985"/>
                  <a:pt x="2708" y="4169"/>
                  <a:pt x="2050" y="4497"/>
                </a:cubicBezTo>
                <a:cubicBezTo>
                  <a:pt x="2505" y="3035"/>
                  <a:pt x="3792" y="1980"/>
                  <a:pt x="5311" y="1980"/>
                </a:cubicBezTo>
                <a:cubicBezTo>
                  <a:pt x="6608" y="1980"/>
                  <a:pt x="7573" y="1518"/>
                  <a:pt x="8215" y="1061"/>
                </a:cubicBezTo>
                <a:cubicBezTo>
                  <a:pt x="8590" y="794"/>
                  <a:pt x="8908" y="474"/>
                  <a:pt x="9205" y="115"/>
                </a:cubicBezTo>
                <a:close/>
              </a:path>
            </a:pathLst>
          </a:custGeom>
          <a:solidFill>
            <a:srgbClr val="0596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741151" y="6229350"/>
            <a:ext cx="3103927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依托云南核心产区，源头把控品质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149803" y="1409700"/>
            <a:ext cx="6580129" cy="1533525"/>
          </a:xfrm>
          <a:prstGeom prst="roundRect">
            <a:avLst>
              <a:gd name="adj" fmla="val 2957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5349777" y="1704975"/>
            <a:ext cx="76181" cy="7620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TextBox 13"/>
          <p:cNvSpPr txBox="1"/>
          <p:nvPr/>
        </p:nvSpPr>
        <p:spPr>
          <a:xfrm>
            <a:off x="5502139" y="1647825"/>
            <a:ext cx="6029752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100"/>
          </a:p>
          <a:p>
            <a:pPr algn="l"/>
            <a:r>
              <a:rPr sz="14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咖啡豆：云南基地 </a:t>
            </a:r>
            <a:endParaRPr sz="1400" b="1" i="0" strike="noStrike">
              <a:solidFill>
                <a:srgbClr val="065F4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5349777" y="2054168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5514936" y="2000250"/>
            <a:ext cx="3704299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依托云南咖啡豆主产区，建立全球烘焙工厂与直采体系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349777" y="2469994"/>
            <a:ext cx="88977" cy="101713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TextBox 17"/>
          <p:cNvSpPr txBox="1"/>
          <p:nvPr/>
        </p:nvSpPr>
        <p:spPr>
          <a:xfrm>
            <a:off x="5514936" y="2416076"/>
            <a:ext cx="3961409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确保“杭州的味道”在纽约也能完美复刻，实现全球风味统一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5149803" y="3136850"/>
            <a:ext cx="6580129" cy="1533525"/>
          </a:xfrm>
          <a:prstGeom prst="roundRect">
            <a:avLst>
              <a:gd name="adj" fmla="val 2957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5349777" y="3432125"/>
            <a:ext cx="76181" cy="7620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5502139" y="3374975"/>
            <a:ext cx="6029752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100"/>
          </a:p>
          <a:p>
            <a:pPr algn="l"/>
            <a:r>
              <a:rPr sz="14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模块化装修 </a:t>
            </a:r>
            <a:endParaRPr sz="1400" b="1" i="0" strike="noStrike">
              <a:solidFill>
                <a:srgbClr val="065F4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5349777" y="3787676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5545" y="0"/>
                </a:moveTo>
                <a:cubicBezTo>
                  <a:pt x="5208" y="-203"/>
                  <a:pt x="4790" y="-203"/>
                  <a:pt x="4453" y="0"/>
                </a:cubicBezTo>
                <a:lnTo>
                  <a:pt x="2812" y="986"/>
                </a:lnTo>
                <a:cubicBezTo>
                  <a:pt x="2475" y="1189"/>
                  <a:pt x="2267" y="1564"/>
                  <a:pt x="2267" y="1970"/>
                </a:cubicBezTo>
                <a:lnTo>
                  <a:pt x="2267" y="4037"/>
                </a:lnTo>
                <a:lnTo>
                  <a:pt x="546" y="5072"/>
                </a:lnTo>
                <a:cubicBezTo>
                  <a:pt x="209" y="5275"/>
                  <a:pt x="0" y="5650"/>
                  <a:pt x="0" y="6056"/>
                </a:cubicBezTo>
                <a:lnTo>
                  <a:pt x="0" y="8030"/>
                </a:lnTo>
                <a:cubicBezTo>
                  <a:pt x="0" y="8436"/>
                  <a:pt x="209" y="8811"/>
                  <a:pt x="546" y="9014"/>
                </a:cubicBezTo>
                <a:lnTo>
                  <a:pt x="2189" y="10000"/>
                </a:lnTo>
                <a:cubicBezTo>
                  <a:pt x="2526" y="10203"/>
                  <a:pt x="2943" y="10203"/>
                  <a:pt x="3280" y="10000"/>
                </a:cubicBezTo>
                <a:lnTo>
                  <a:pt x="5001" y="8965"/>
                </a:lnTo>
                <a:lnTo>
                  <a:pt x="6722" y="10000"/>
                </a:lnTo>
                <a:cubicBezTo>
                  <a:pt x="7059" y="10203"/>
                  <a:pt x="7476" y="10203"/>
                  <a:pt x="7813" y="10000"/>
                </a:cubicBezTo>
                <a:lnTo>
                  <a:pt x="9452" y="9014"/>
                </a:lnTo>
                <a:cubicBezTo>
                  <a:pt x="9789" y="8811"/>
                  <a:pt x="9998" y="8436"/>
                  <a:pt x="9998" y="8030"/>
                </a:cubicBezTo>
                <a:lnTo>
                  <a:pt x="9998" y="6056"/>
                </a:lnTo>
                <a:cubicBezTo>
                  <a:pt x="9998" y="5650"/>
                  <a:pt x="9789" y="5275"/>
                  <a:pt x="9452" y="5072"/>
                </a:cubicBezTo>
                <a:lnTo>
                  <a:pt x="7731" y="4037"/>
                </a:lnTo>
                <a:lnTo>
                  <a:pt x="7731" y="1970"/>
                </a:lnTo>
                <a:cubicBezTo>
                  <a:pt x="7731" y="1564"/>
                  <a:pt x="7523" y="1189"/>
                  <a:pt x="7186" y="986"/>
                </a:cubicBezTo>
                <a:lnTo>
                  <a:pt x="5545" y="0"/>
                </a:lnTo>
                <a:close/>
                <a:moveTo>
                  <a:pt x="4531" y="5963"/>
                </a:moveTo>
                <a:lnTo>
                  <a:pt x="4531" y="8123"/>
                </a:lnTo>
                <a:lnTo>
                  <a:pt x="2810" y="9158"/>
                </a:lnTo>
                <a:cubicBezTo>
                  <a:pt x="2787" y="9172"/>
                  <a:pt x="2760" y="9180"/>
                  <a:pt x="2732" y="9180"/>
                </a:cubicBezTo>
                <a:lnTo>
                  <a:pt x="2732" y="7044"/>
                </a:lnTo>
                <a:lnTo>
                  <a:pt x="4531" y="5963"/>
                </a:lnTo>
                <a:close/>
                <a:moveTo>
                  <a:pt x="9041" y="5975"/>
                </a:moveTo>
                <a:cubicBezTo>
                  <a:pt x="9055" y="5999"/>
                  <a:pt x="9063" y="6028"/>
                  <a:pt x="9063" y="6056"/>
                </a:cubicBezTo>
                <a:lnTo>
                  <a:pt x="9063" y="8030"/>
                </a:lnTo>
                <a:cubicBezTo>
                  <a:pt x="9063" y="8089"/>
                  <a:pt x="9033" y="8142"/>
                  <a:pt x="8985" y="8170"/>
                </a:cubicBezTo>
                <a:lnTo>
                  <a:pt x="7342" y="9156"/>
                </a:lnTo>
                <a:cubicBezTo>
                  <a:pt x="7318" y="9170"/>
                  <a:pt x="7291" y="9178"/>
                  <a:pt x="7264" y="9178"/>
                </a:cubicBezTo>
                <a:lnTo>
                  <a:pt x="7264" y="7042"/>
                </a:lnTo>
                <a:lnTo>
                  <a:pt x="9041" y="5975"/>
                </a:lnTo>
                <a:close/>
                <a:moveTo>
                  <a:pt x="6798" y="1970"/>
                </a:moveTo>
                <a:lnTo>
                  <a:pt x="6798" y="4037"/>
                </a:lnTo>
                <a:lnTo>
                  <a:pt x="4999" y="5119"/>
                </a:lnTo>
                <a:lnTo>
                  <a:pt x="4999" y="2958"/>
                </a:lnTo>
                <a:lnTo>
                  <a:pt x="6776" y="1891"/>
                </a:lnTo>
                <a:cubicBezTo>
                  <a:pt x="6790" y="1915"/>
                  <a:pt x="6798" y="1944"/>
                  <a:pt x="6798" y="1972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5514936" y="3727400"/>
            <a:ext cx="324721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采用装配式建筑技术，将门店拆解为标准化模块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5349777" y="4203650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5545" y="0"/>
                </a:moveTo>
                <a:cubicBezTo>
                  <a:pt x="5208" y="-203"/>
                  <a:pt x="4790" y="-203"/>
                  <a:pt x="4453" y="0"/>
                </a:cubicBezTo>
                <a:lnTo>
                  <a:pt x="2812" y="986"/>
                </a:lnTo>
                <a:cubicBezTo>
                  <a:pt x="2475" y="1189"/>
                  <a:pt x="2267" y="1564"/>
                  <a:pt x="2267" y="1970"/>
                </a:cubicBezTo>
                <a:lnTo>
                  <a:pt x="2267" y="4037"/>
                </a:lnTo>
                <a:lnTo>
                  <a:pt x="546" y="5072"/>
                </a:lnTo>
                <a:cubicBezTo>
                  <a:pt x="209" y="5275"/>
                  <a:pt x="0" y="5650"/>
                  <a:pt x="0" y="6056"/>
                </a:cubicBezTo>
                <a:lnTo>
                  <a:pt x="0" y="8030"/>
                </a:lnTo>
                <a:cubicBezTo>
                  <a:pt x="0" y="8436"/>
                  <a:pt x="209" y="8811"/>
                  <a:pt x="546" y="9014"/>
                </a:cubicBezTo>
                <a:lnTo>
                  <a:pt x="2189" y="10000"/>
                </a:lnTo>
                <a:cubicBezTo>
                  <a:pt x="2526" y="10203"/>
                  <a:pt x="2943" y="10203"/>
                  <a:pt x="3280" y="10000"/>
                </a:cubicBezTo>
                <a:lnTo>
                  <a:pt x="5001" y="8965"/>
                </a:lnTo>
                <a:lnTo>
                  <a:pt x="6722" y="10000"/>
                </a:lnTo>
                <a:cubicBezTo>
                  <a:pt x="7059" y="10203"/>
                  <a:pt x="7476" y="10203"/>
                  <a:pt x="7813" y="10000"/>
                </a:cubicBezTo>
                <a:lnTo>
                  <a:pt x="9452" y="9014"/>
                </a:lnTo>
                <a:cubicBezTo>
                  <a:pt x="9789" y="8811"/>
                  <a:pt x="9998" y="8436"/>
                  <a:pt x="9998" y="8030"/>
                </a:cubicBezTo>
                <a:lnTo>
                  <a:pt x="9998" y="6056"/>
                </a:lnTo>
                <a:cubicBezTo>
                  <a:pt x="9998" y="5650"/>
                  <a:pt x="9789" y="5275"/>
                  <a:pt x="9452" y="5072"/>
                </a:cubicBezTo>
                <a:lnTo>
                  <a:pt x="7731" y="4037"/>
                </a:lnTo>
                <a:lnTo>
                  <a:pt x="7731" y="1970"/>
                </a:lnTo>
                <a:cubicBezTo>
                  <a:pt x="7731" y="1564"/>
                  <a:pt x="7523" y="1189"/>
                  <a:pt x="7186" y="986"/>
                </a:cubicBezTo>
                <a:lnTo>
                  <a:pt x="5545" y="0"/>
                </a:lnTo>
                <a:close/>
                <a:moveTo>
                  <a:pt x="4531" y="5963"/>
                </a:moveTo>
                <a:lnTo>
                  <a:pt x="4531" y="8123"/>
                </a:lnTo>
                <a:lnTo>
                  <a:pt x="2810" y="9158"/>
                </a:lnTo>
                <a:cubicBezTo>
                  <a:pt x="2787" y="9172"/>
                  <a:pt x="2760" y="9180"/>
                  <a:pt x="2732" y="9180"/>
                </a:cubicBezTo>
                <a:lnTo>
                  <a:pt x="2732" y="7044"/>
                </a:lnTo>
                <a:lnTo>
                  <a:pt x="4531" y="5963"/>
                </a:lnTo>
                <a:close/>
                <a:moveTo>
                  <a:pt x="9041" y="5975"/>
                </a:moveTo>
                <a:cubicBezTo>
                  <a:pt x="9055" y="5999"/>
                  <a:pt x="9063" y="6028"/>
                  <a:pt x="9063" y="6056"/>
                </a:cubicBezTo>
                <a:lnTo>
                  <a:pt x="9063" y="8030"/>
                </a:lnTo>
                <a:cubicBezTo>
                  <a:pt x="9063" y="8089"/>
                  <a:pt x="9033" y="8142"/>
                  <a:pt x="8985" y="8170"/>
                </a:cubicBezTo>
                <a:lnTo>
                  <a:pt x="7342" y="9156"/>
                </a:lnTo>
                <a:cubicBezTo>
                  <a:pt x="7318" y="9170"/>
                  <a:pt x="7291" y="9178"/>
                  <a:pt x="7264" y="9178"/>
                </a:cubicBezTo>
                <a:lnTo>
                  <a:pt x="7264" y="7042"/>
                </a:lnTo>
                <a:lnTo>
                  <a:pt x="9041" y="5975"/>
                </a:lnTo>
                <a:close/>
                <a:moveTo>
                  <a:pt x="6798" y="1970"/>
                </a:moveTo>
                <a:lnTo>
                  <a:pt x="6798" y="4037"/>
                </a:lnTo>
                <a:lnTo>
                  <a:pt x="4999" y="5119"/>
                </a:lnTo>
                <a:lnTo>
                  <a:pt x="4999" y="2958"/>
                </a:lnTo>
                <a:lnTo>
                  <a:pt x="6776" y="1891"/>
                </a:lnTo>
                <a:cubicBezTo>
                  <a:pt x="6790" y="1915"/>
                  <a:pt x="6798" y="1944"/>
                  <a:pt x="6798" y="1972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5514936" y="4143375"/>
            <a:ext cx="4564757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在海外可像搭积木一样快速开店，降低装修成本与周期达 60% 以上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5149803" y="4864150"/>
            <a:ext cx="6580129" cy="1533525"/>
          </a:xfrm>
          <a:prstGeom prst="roundRect">
            <a:avLst>
              <a:gd name="adj" fmla="val 2957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6" name="AutoShape 26"/>
          <p:cNvSpPr/>
          <p:nvPr/>
        </p:nvSpPr>
        <p:spPr>
          <a:xfrm>
            <a:off x="5349777" y="5159425"/>
            <a:ext cx="76181" cy="76200"/>
          </a:xfrm>
          <a:prstGeom prst="ellipse">
            <a:avLst/>
          </a:prstGeom>
          <a:solidFill>
            <a:srgbClr val="EF444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7" name="TextBox 27"/>
          <p:cNvSpPr txBox="1"/>
          <p:nvPr/>
        </p:nvSpPr>
        <p:spPr>
          <a:xfrm>
            <a:off x="5502139" y="5102275"/>
            <a:ext cx="6029752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100"/>
          </a:p>
          <a:p>
            <a:pPr algn="l"/>
            <a:r>
              <a:rPr sz="14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本地化菜单 </a:t>
            </a:r>
            <a:endParaRPr sz="1400" b="1" i="0" strike="noStrike">
              <a:solidFill>
                <a:srgbClr val="065F4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AutoShape 28"/>
          <p:cNvSpPr/>
          <p:nvPr/>
        </p:nvSpPr>
        <p:spPr>
          <a:xfrm>
            <a:off x="5349777" y="5514975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032" y="281"/>
                </a:moveTo>
                <a:cubicBezTo>
                  <a:pt x="1015" y="121"/>
                  <a:pt x="866" y="0"/>
                  <a:pt x="690" y="0"/>
                </a:cubicBezTo>
                <a:cubicBezTo>
                  <a:pt x="513" y="-1"/>
                  <a:pt x="364" y="120"/>
                  <a:pt x="345" y="279"/>
                </a:cubicBezTo>
                <a:lnTo>
                  <a:pt x="41" y="2924"/>
                </a:lnTo>
                <a:cubicBezTo>
                  <a:pt x="13" y="3041"/>
                  <a:pt x="0" y="3160"/>
                  <a:pt x="0" y="3279"/>
                </a:cubicBezTo>
                <a:cubicBezTo>
                  <a:pt x="0" y="4176"/>
                  <a:pt x="756" y="4912"/>
                  <a:pt x="1724" y="4992"/>
                </a:cubicBezTo>
                <a:lnTo>
                  <a:pt x="1724" y="9375"/>
                </a:lnTo>
                <a:cubicBezTo>
                  <a:pt x="1724" y="9721"/>
                  <a:pt x="2032" y="10000"/>
                  <a:pt x="2413" y="10000"/>
                </a:cubicBezTo>
                <a:cubicBezTo>
                  <a:pt x="2794" y="10000"/>
                  <a:pt x="3103" y="9720"/>
                  <a:pt x="3103" y="9375"/>
                </a:cubicBezTo>
                <a:lnTo>
                  <a:pt x="3103" y="4992"/>
                </a:lnTo>
                <a:cubicBezTo>
                  <a:pt x="4070" y="4912"/>
                  <a:pt x="4827" y="4176"/>
                  <a:pt x="4827" y="3279"/>
                </a:cubicBezTo>
                <a:cubicBezTo>
                  <a:pt x="4827" y="3160"/>
                  <a:pt x="4814" y="3041"/>
                  <a:pt x="4786" y="2924"/>
                </a:cubicBezTo>
                <a:lnTo>
                  <a:pt x="4480" y="279"/>
                </a:lnTo>
                <a:cubicBezTo>
                  <a:pt x="4462" y="121"/>
                  <a:pt x="4314" y="0"/>
                  <a:pt x="4137" y="0"/>
                </a:cubicBezTo>
                <a:cubicBezTo>
                  <a:pt x="3960" y="0"/>
                  <a:pt x="3812" y="122"/>
                  <a:pt x="3794" y="281"/>
                </a:cubicBezTo>
                <a:lnTo>
                  <a:pt x="3501" y="2928"/>
                </a:lnTo>
                <a:cubicBezTo>
                  <a:pt x="3489" y="3039"/>
                  <a:pt x="3385" y="3125"/>
                  <a:pt x="3262" y="3125"/>
                </a:cubicBezTo>
                <a:cubicBezTo>
                  <a:pt x="3137" y="3125"/>
                  <a:pt x="3034" y="3039"/>
                  <a:pt x="3021" y="2926"/>
                </a:cubicBezTo>
                <a:lnTo>
                  <a:pt x="2756" y="285"/>
                </a:lnTo>
                <a:cubicBezTo>
                  <a:pt x="2741" y="123"/>
                  <a:pt x="2592" y="0"/>
                  <a:pt x="2413" y="0"/>
                </a:cubicBezTo>
                <a:cubicBezTo>
                  <a:pt x="2235" y="0"/>
                  <a:pt x="2086" y="124"/>
                  <a:pt x="2071" y="285"/>
                </a:cubicBezTo>
                <a:lnTo>
                  <a:pt x="1806" y="2926"/>
                </a:lnTo>
                <a:cubicBezTo>
                  <a:pt x="1795" y="3039"/>
                  <a:pt x="1689" y="3125"/>
                  <a:pt x="1564" y="3125"/>
                </a:cubicBezTo>
                <a:cubicBezTo>
                  <a:pt x="1439" y="3125"/>
                  <a:pt x="1336" y="3039"/>
                  <a:pt x="1325" y="2928"/>
                </a:cubicBezTo>
                <a:lnTo>
                  <a:pt x="1032" y="281"/>
                </a:lnTo>
                <a:close/>
                <a:moveTo>
                  <a:pt x="9308" y="0"/>
                </a:moveTo>
                <a:cubicBezTo>
                  <a:pt x="8964" y="0"/>
                  <a:pt x="6550" y="625"/>
                  <a:pt x="6550" y="3438"/>
                </a:cubicBezTo>
                <a:lnTo>
                  <a:pt x="6550" y="5625"/>
                </a:lnTo>
                <a:cubicBezTo>
                  <a:pt x="6550" y="6314"/>
                  <a:pt x="7169" y="6875"/>
                  <a:pt x="7929" y="6875"/>
                </a:cubicBezTo>
                <a:lnTo>
                  <a:pt x="8619" y="6875"/>
                </a:lnTo>
                <a:lnTo>
                  <a:pt x="8619" y="9375"/>
                </a:lnTo>
                <a:cubicBezTo>
                  <a:pt x="8619" y="9721"/>
                  <a:pt x="8927" y="10000"/>
                  <a:pt x="9308" y="10000"/>
                </a:cubicBezTo>
                <a:cubicBezTo>
                  <a:pt x="9689" y="10000"/>
                  <a:pt x="9998" y="9720"/>
                  <a:pt x="9998" y="9375"/>
                </a:cubicBezTo>
                <a:lnTo>
                  <a:pt x="9998" y="625"/>
                </a:lnTo>
                <a:cubicBezTo>
                  <a:pt x="9998" y="279"/>
                  <a:pt x="9690" y="0"/>
                  <a:pt x="9308" y="0"/>
                </a:cubicBezTo>
                <a:close/>
              </a:path>
            </a:pathLst>
          </a:custGeom>
          <a:solidFill>
            <a:srgbClr val="EF444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TextBox 29"/>
          <p:cNvSpPr txBox="1"/>
          <p:nvPr/>
        </p:nvSpPr>
        <p:spPr>
          <a:xfrm>
            <a:off x="5514936" y="5454700"/>
            <a:ext cx="262824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核心咖啡产品标准化，周边产品本土化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5349777" y="5930801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032" y="281"/>
                </a:moveTo>
                <a:cubicBezTo>
                  <a:pt x="1015" y="121"/>
                  <a:pt x="866" y="0"/>
                  <a:pt x="690" y="0"/>
                </a:cubicBezTo>
                <a:cubicBezTo>
                  <a:pt x="513" y="-1"/>
                  <a:pt x="364" y="120"/>
                  <a:pt x="345" y="279"/>
                </a:cubicBezTo>
                <a:lnTo>
                  <a:pt x="41" y="2924"/>
                </a:lnTo>
                <a:cubicBezTo>
                  <a:pt x="13" y="3041"/>
                  <a:pt x="0" y="3160"/>
                  <a:pt x="0" y="3279"/>
                </a:cubicBezTo>
                <a:cubicBezTo>
                  <a:pt x="0" y="4176"/>
                  <a:pt x="756" y="4912"/>
                  <a:pt x="1724" y="4992"/>
                </a:cubicBezTo>
                <a:lnTo>
                  <a:pt x="1724" y="9375"/>
                </a:lnTo>
                <a:cubicBezTo>
                  <a:pt x="1724" y="9721"/>
                  <a:pt x="2032" y="10000"/>
                  <a:pt x="2413" y="10000"/>
                </a:cubicBezTo>
                <a:cubicBezTo>
                  <a:pt x="2794" y="10000"/>
                  <a:pt x="3103" y="9720"/>
                  <a:pt x="3103" y="9375"/>
                </a:cubicBezTo>
                <a:lnTo>
                  <a:pt x="3103" y="4992"/>
                </a:lnTo>
                <a:cubicBezTo>
                  <a:pt x="4070" y="4912"/>
                  <a:pt x="4827" y="4176"/>
                  <a:pt x="4827" y="3279"/>
                </a:cubicBezTo>
                <a:cubicBezTo>
                  <a:pt x="4827" y="3160"/>
                  <a:pt x="4814" y="3041"/>
                  <a:pt x="4786" y="2924"/>
                </a:cubicBezTo>
                <a:lnTo>
                  <a:pt x="4480" y="279"/>
                </a:lnTo>
                <a:cubicBezTo>
                  <a:pt x="4462" y="121"/>
                  <a:pt x="4314" y="0"/>
                  <a:pt x="4137" y="0"/>
                </a:cubicBezTo>
                <a:cubicBezTo>
                  <a:pt x="3960" y="0"/>
                  <a:pt x="3812" y="122"/>
                  <a:pt x="3794" y="281"/>
                </a:cubicBezTo>
                <a:lnTo>
                  <a:pt x="3501" y="2928"/>
                </a:lnTo>
                <a:cubicBezTo>
                  <a:pt x="3489" y="3039"/>
                  <a:pt x="3385" y="3125"/>
                  <a:pt x="3262" y="3125"/>
                </a:cubicBezTo>
                <a:cubicBezTo>
                  <a:pt x="3137" y="3125"/>
                  <a:pt x="3034" y="3039"/>
                  <a:pt x="3021" y="2926"/>
                </a:cubicBezTo>
                <a:lnTo>
                  <a:pt x="2756" y="285"/>
                </a:lnTo>
                <a:cubicBezTo>
                  <a:pt x="2741" y="123"/>
                  <a:pt x="2592" y="0"/>
                  <a:pt x="2413" y="0"/>
                </a:cubicBezTo>
                <a:cubicBezTo>
                  <a:pt x="2235" y="0"/>
                  <a:pt x="2086" y="124"/>
                  <a:pt x="2071" y="285"/>
                </a:cubicBezTo>
                <a:lnTo>
                  <a:pt x="1806" y="2926"/>
                </a:lnTo>
                <a:cubicBezTo>
                  <a:pt x="1795" y="3039"/>
                  <a:pt x="1689" y="3125"/>
                  <a:pt x="1564" y="3125"/>
                </a:cubicBezTo>
                <a:cubicBezTo>
                  <a:pt x="1439" y="3125"/>
                  <a:pt x="1336" y="3039"/>
                  <a:pt x="1325" y="2928"/>
                </a:cubicBezTo>
                <a:lnTo>
                  <a:pt x="1032" y="281"/>
                </a:lnTo>
                <a:close/>
                <a:moveTo>
                  <a:pt x="9308" y="0"/>
                </a:moveTo>
                <a:cubicBezTo>
                  <a:pt x="8964" y="0"/>
                  <a:pt x="6550" y="625"/>
                  <a:pt x="6550" y="3438"/>
                </a:cubicBezTo>
                <a:lnTo>
                  <a:pt x="6550" y="5625"/>
                </a:lnTo>
                <a:cubicBezTo>
                  <a:pt x="6550" y="6314"/>
                  <a:pt x="7169" y="6875"/>
                  <a:pt x="7929" y="6875"/>
                </a:cubicBezTo>
                <a:lnTo>
                  <a:pt x="8619" y="6875"/>
                </a:lnTo>
                <a:lnTo>
                  <a:pt x="8619" y="9375"/>
                </a:lnTo>
                <a:cubicBezTo>
                  <a:pt x="8619" y="9721"/>
                  <a:pt x="8927" y="10000"/>
                  <a:pt x="9308" y="10000"/>
                </a:cubicBezTo>
                <a:cubicBezTo>
                  <a:pt x="9689" y="10000"/>
                  <a:pt x="9998" y="9720"/>
                  <a:pt x="9998" y="9375"/>
                </a:cubicBezTo>
                <a:lnTo>
                  <a:pt x="9998" y="625"/>
                </a:lnTo>
                <a:cubicBezTo>
                  <a:pt x="9998" y="279"/>
                  <a:pt x="9690" y="0"/>
                  <a:pt x="9308" y="0"/>
                </a:cubicBezTo>
                <a:close/>
              </a:path>
            </a:pathLst>
          </a:custGeom>
          <a:solidFill>
            <a:srgbClr val="EF444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1" name="TextBox 31"/>
          <p:cNvSpPr txBox="1"/>
          <p:nvPr/>
        </p:nvSpPr>
        <p:spPr>
          <a:xfrm>
            <a:off x="5514936" y="5870525"/>
            <a:ext cx="571357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在意大利店增加浓缩咖啡比例，在杭州店增加茶饮比例，满足全球用户的在地化需求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33333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495300"/>
            <a:ext cx="76181" cy="304800"/>
          </a:xfrm>
          <a:prstGeom prst="roundRect">
            <a:avLst>
              <a:gd name="adj" fmla="val 50000"/>
            </a:avLst>
          </a:prstGeom>
          <a:solidFill>
            <a:srgbClr val="0596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685629" y="447675"/>
            <a:ext cx="1451306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资本路径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5629" y="933450"/>
            <a:ext cx="11046238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十年路线图，迈向万亿市值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2000250"/>
            <a:ext cx="380905" cy="381000"/>
          </a:xfrm>
          <a:prstGeom prst="ellipse">
            <a:avLst/>
          </a:prstGeom>
          <a:solidFill>
            <a:srgbClr val="D1FAE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8" name="TextBox 8"/>
          <p:cNvSpPr txBox="1"/>
          <p:nvPr/>
        </p:nvSpPr>
        <p:spPr>
          <a:xfrm>
            <a:off x="457086" y="2000250"/>
            <a:ext cx="380905" cy="3810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400" b="1" i="0" strike="noStrike">
                <a:solidFill>
                  <a:srgbClr val="0478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990352" y="2038350"/>
            <a:ext cx="416138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第一阶段（0-3 年）：内容筑基期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990352" y="2324100"/>
            <a:ext cx="4387994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目标估值 50 亿，打造核心单店模型，跑通 OMO 模式，完成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轮融资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57086" y="2952750"/>
            <a:ext cx="380905" cy="381000"/>
          </a:xfrm>
          <a:prstGeom prst="ellipse">
            <a:avLst/>
          </a:prstGeom>
          <a:solidFill>
            <a:srgbClr val="D1FAE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457086" y="2952750"/>
            <a:ext cx="380905" cy="3810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400" b="1" i="0" strike="noStrike">
                <a:solidFill>
                  <a:srgbClr val="0478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990352" y="2990850"/>
            <a:ext cx="416138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第二阶段（3-6 年）：生态构建期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990352" y="3276600"/>
            <a:ext cx="4182960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目标估值 500 亿，构建三大产品矩阵，启动 Pre-IPO 轮融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资，准备上市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457086" y="3905250"/>
            <a:ext cx="380905" cy="381000"/>
          </a:xfrm>
          <a:prstGeom prst="ellipse">
            <a:avLst/>
          </a:prstGeom>
          <a:solidFill>
            <a:srgbClr val="D1FAE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457086" y="3905250"/>
            <a:ext cx="380905" cy="3810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1"/>
          <a:lstStyle/>
          <a:p>
            <a:pPr algn="ctr">
              <a:defRPr/>
            </a:pPr>
            <a:r>
              <a:rPr lang="en-US" sz="1400" b="1" i="0" strike="noStrike">
                <a:solidFill>
                  <a:srgbClr val="0478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990352" y="3943350"/>
            <a:ext cx="4161385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第三阶段（6-10 年）：资本化期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990352" y="4229100"/>
            <a:ext cx="4447062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目标万亿市值，成功上市，通过并购整合产业链，形成上市公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司集群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457086" y="5010150"/>
            <a:ext cx="4694652" cy="838200"/>
          </a:xfrm>
          <a:prstGeom prst="roundRect">
            <a:avLst>
              <a:gd name="adj" fmla="val 9917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>
            <a:off x="685629" y="5318075"/>
            <a:ext cx="222293" cy="22234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0596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1"/>
          <p:nvPr/>
        </p:nvSpPr>
        <p:spPr>
          <a:xfrm>
            <a:off x="1060284" y="5219700"/>
            <a:ext cx="2505045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核心洞察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1060284" y="5429250"/>
            <a:ext cx="2714541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 50 亿到万亿，200 倍增长空间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5532642" y="1447800"/>
            <a:ext cx="6199224" cy="4953000"/>
          </a:xfrm>
          <a:prstGeom prst="roundRect">
            <a:avLst>
              <a:gd name="adj" fmla="val 426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5770707" y="1685925"/>
            <a:ext cx="5723094" cy="2667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5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十年估值增长路线图</a:t>
            </a:r>
            <a:endParaRPr lang="en-US" sz="1100"/>
          </a:p>
        </p:txBody>
      </p:sp>
      <p:graphicFrame>
        <p:nvGraphicFramePr>
          <p:cNvPr id="25" name="Chart 25"/>
          <p:cNvGraphicFramePr>
            <a:graphicFrameLocks noGrp="1"/>
          </p:cNvGraphicFramePr>
          <p:nvPr/>
        </p:nvGraphicFramePr>
        <p:xfrm>
          <a:off x="5770707" y="2105025"/>
          <a:ext cx="5723094" cy="4057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1274781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融资规划与退出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57086" y="942975"/>
            <a:ext cx="11274781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支撑高速增长的资金蓝图与多元化退出机制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57086" y="1333500"/>
            <a:ext cx="914171" cy="38100"/>
          </a:xfrm>
          <a:prstGeom prst="roundRect">
            <a:avLst>
              <a:gd name="adj" fmla="val 50000"/>
            </a:avLst>
          </a:prstGeom>
          <a:solidFill>
            <a:srgbClr val="04785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>
            <a:off x="457086" y="1676400"/>
            <a:ext cx="4723219" cy="857250"/>
          </a:xfrm>
          <a:prstGeom prst="roundRect">
            <a:avLst>
              <a:gd name="adj" fmla="val 952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18970" y="1798291"/>
            <a:ext cx="304724" cy="304800"/>
          </a:xfrm>
          <a:prstGeom prst="ellipse">
            <a:avLst/>
          </a:prstGeom>
          <a:solidFill>
            <a:srgbClr val="D1FAE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719404" y="1898824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500" y="1875"/>
                </a:moveTo>
                <a:lnTo>
                  <a:pt x="2500" y="1563"/>
                </a:lnTo>
                <a:cubicBezTo>
                  <a:pt x="2500" y="699"/>
                  <a:pt x="4179" y="0"/>
                  <a:pt x="6249" y="0"/>
                </a:cubicBezTo>
                <a:cubicBezTo>
                  <a:pt x="8319" y="0"/>
                  <a:pt x="9998" y="699"/>
                  <a:pt x="9998" y="1563"/>
                </a:cubicBezTo>
                <a:lnTo>
                  <a:pt x="9998" y="1875"/>
                </a:lnTo>
                <a:cubicBezTo>
                  <a:pt x="9998" y="2473"/>
                  <a:pt x="9192" y="2992"/>
                  <a:pt x="8006" y="3256"/>
                </a:cubicBezTo>
                <a:cubicBezTo>
                  <a:pt x="7959" y="3201"/>
                  <a:pt x="7911" y="3148"/>
                  <a:pt x="7862" y="3100"/>
                </a:cubicBezTo>
                <a:cubicBezTo>
                  <a:pt x="7559" y="2801"/>
                  <a:pt x="7168" y="2574"/>
                  <a:pt x="6760" y="2406"/>
                </a:cubicBezTo>
                <a:cubicBezTo>
                  <a:pt x="5942" y="2064"/>
                  <a:pt x="4876" y="1877"/>
                  <a:pt x="3749" y="1877"/>
                </a:cubicBezTo>
                <a:cubicBezTo>
                  <a:pt x="3322" y="1877"/>
                  <a:pt x="2904" y="1904"/>
                  <a:pt x="2503" y="1957"/>
                </a:cubicBezTo>
                <a:cubicBezTo>
                  <a:pt x="2500" y="1932"/>
                  <a:pt x="2500" y="1904"/>
                  <a:pt x="2500" y="1877"/>
                </a:cubicBezTo>
                <a:close/>
                <a:moveTo>
                  <a:pt x="8436" y="6895"/>
                </a:moveTo>
                <a:lnTo>
                  <a:pt x="8436" y="5992"/>
                </a:lnTo>
                <a:cubicBezTo>
                  <a:pt x="8731" y="5916"/>
                  <a:pt x="9008" y="5826"/>
                  <a:pt x="9260" y="5721"/>
                </a:cubicBezTo>
                <a:cubicBezTo>
                  <a:pt x="9518" y="5613"/>
                  <a:pt x="9770" y="5482"/>
                  <a:pt x="9998" y="5324"/>
                </a:cubicBezTo>
                <a:lnTo>
                  <a:pt x="9998" y="5625"/>
                </a:lnTo>
                <a:cubicBezTo>
                  <a:pt x="9998" y="6148"/>
                  <a:pt x="9383" y="6611"/>
                  <a:pt x="8436" y="6895"/>
                </a:cubicBezTo>
                <a:close/>
                <a:moveTo>
                  <a:pt x="8436" y="5020"/>
                </a:moveTo>
                <a:lnTo>
                  <a:pt x="8436" y="4375"/>
                </a:lnTo>
                <a:cubicBezTo>
                  <a:pt x="8436" y="4287"/>
                  <a:pt x="8428" y="4203"/>
                  <a:pt x="8416" y="4121"/>
                </a:cubicBezTo>
                <a:cubicBezTo>
                  <a:pt x="8719" y="4045"/>
                  <a:pt x="9002" y="3953"/>
                  <a:pt x="9260" y="3844"/>
                </a:cubicBezTo>
                <a:cubicBezTo>
                  <a:pt x="9517" y="3733"/>
                  <a:pt x="9764" y="3600"/>
                  <a:pt x="9998" y="3447"/>
                </a:cubicBezTo>
                <a:lnTo>
                  <a:pt x="9998" y="3748"/>
                </a:lnTo>
                <a:cubicBezTo>
                  <a:pt x="9998" y="4271"/>
                  <a:pt x="9383" y="4734"/>
                  <a:pt x="8436" y="5018"/>
                </a:cubicBezTo>
                <a:close/>
                <a:moveTo>
                  <a:pt x="0" y="4688"/>
                </a:moveTo>
                <a:lnTo>
                  <a:pt x="0" y="4375"/>
                </a:lnTo>
                <a:cubicBezTo>
                  <a:pt x="0" y="3512"/>
                  <a:pt x="1679" y="2813"/>
                  <a:pt x="3749" y="2813"/>
                </a:cubicBezTo>
                <a:cubicBezTo>
                  <a:pt x="5819" y="2813"/>
                  <a:pt x="7499" y="3512"/>
                  <a:pt x="7499" y="4375"/>
                </a:cubicBezTo>
                <a:lnTo>
                  <a:pt x="7499" y="4688"/>
                </a:lnTo>
                <a:cubicBezTo>
                  <a:pt x="7499" y="5551"/>
                  <a:pt x="5819" y="6250"/>
                  <a:pt x="3749" y="6250"/>
                </a:cubicBezTo>
                <a:cubicBezTo>
                  <a:pt x="1679" y="6250"/>
                  <a:pt x="0" y="5551"/>
                  <a:pt x="0" y="4688"/>
                </a:cubicBezTo>
                <a:close/>
                <a:moveTo>
                  <a:pt x="7499" y="6563"/>
                </a:moveTo>
                <a:cubicBezTo>
                  <a:pt x="7499" y="7426"/>
                  <a:pt x="5819" y="8125"/>
                  <a:pt x="3749" y="8125"/>
                </a:cubicBezTo>
                <a:cubicBezTo>
                  <a:pt x="1679" y="8125"/>
                  <a:pt x="0" y="7426"/>
                  <a:pt x="0" y="6563"/>
                </a:cubicBezTo>
                <a:lnTo>
                  <a:pt x="0" y="6262"/>
                </a:lnTo>
                <a:cubicBezTo>
                  <a:pt x="227" y="6420"/>
                  <a:pt x="478" y="6549"/>
                  <a:pt x="738" y="6658"/>
                </a:cubicBezTo>
                <a:cubicBezTo>
                  <a:pt x="1556" y="7000"/>
                  <a:pt x="2623" y="7188"/>
                  <a:pt x="3749" y="7188"/>
                </a:cubicBezTo>
                <a:cubicBezTo>
                  <a:pt x="4876" y="7188"/>
                  <a:pt x="5942" y="6998"/>
                  <a:pt x="6760" y="6658"/>
                </a:cubicBezTo>
                <a:cubicBezTo>
                  <a:pt x="7018" y="6551"/>
                  <a:pt x="7270" y="6420"/>
                  <a:pt x="7499" y="6262"/>
                </a:cubicBezTo>
                <a:lnTo>
                  <a:pt x="7499" y="6563"/>
                </a:lnTo>
                <a:close/>
                <a:moveTo>
                  <a:pt x="7499" y="8137"/>
                </a:moveTo>
                <a:lnTo>
                  <a:pt x="7499" y="8438"/>
                </a:lnTo>
                <a:cubicBezTo>
                  <a:pt x="7499" y="9301"/>
                  <a:pt x="5819" y="10000"/>
                  <a:pt x="3749" y="10000"/>
                </a:cubicBezTo>
                <a:cubicBezTo>
                  <a:pt x="1679" y="10000"/>
                  <a:pt x="0" y="9301"/>
                  <a:pt x="0" y="8438"/>
                </a:cubicBezTo>
                <a:lnTo>
                  <a:pt x="0" y="8137"/>
                </a:lnTo>
                <a:cubicBezTo>
                  <a:pt x="227" y="8295"/>
                  <a:pt x="478" y="8424"/>
                  <a:pt x="738" y="8533"/>
                </a:cubicBezTo>
                <a:cubicBezTo>
                  <a:pt x="1556" y="8875"/>
                  <a:pt x="2623" y="9063"/>
                  <a:pt x="3749" y="9063"/>
                </a:cubicBezTo>
                <a:cubicBezTo>
                  <a:pt x="4876" y="9063"/>
                  <a:pt x="5942" y="8873"/>
                  <a:pt x="6760" y="8533"/>
                </a:cubicBezTo>
                <a:cubicBezTo>
                  <a:pt x="7018" y="8426"/>
                  <a:pt x="7270" y="8295"/>
                  <a:pt x="7499" y="8137"/>
                </a:cubicBezTo>
                <a:close/>
              </a:path>
            </a:pathLst>
          </a:custGeom>
          <a:solidFill>
            <a:srgbClr val="04785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037966" y="1864966"/>
            <a:ext cx="70467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本轮估值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037966" y="2179291"/>
            <a:ext cx="3979562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478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 亿人民币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086" y="2644080"/>
            <a:ext cx="4723219" cy="857250"/>
          </a:xfrm>
          <a:prstGeom prst="roundRect">
            <a:avLst>
              <a:gd name="adj" fmla="val 9523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618970" y="2766120"/>
            <a:ext cx="304724" cy="3048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704673" y="2842320"/>
            <a:ext cx="133317" cy="152400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3749" y="2143"/>
                </a:moveTo>
                <a:cubicBezTo>
                  <a:pt x="3749" y="960"/>
                  <a:pt x="2909" y="0"/>
                  <a:pt x="1875" y="0"/>
                </a:cubicBezTo>
                <a:cubicBezTo>
                  <a:pt x="840" y="0"/>
                  <a:pt x="0" y="960"/>
                  <a:pt x="0" y="2143"/>
                </a:cubicBezTo>
                <a:cubicBezTo>
                  <a:pt x="0" y="3326"/>
                  <a:pt x="840" y="4286"/>
                  <a:pt x="1875" y="4286"/>
                </a:cubicBezTo>
                <a:cubicBezTo>
                  <a:pt x="2909" y="4286"/>
                  <a:pt x="3749" y="3326"/>
                  <a:pt x="3749" y="2143"/>
                </a:cubicBezTo>
                <a:close/>
                <a:moveTo>
                  <a:pt x="8748" y="7857"/>
                </a:moveTo>
                <a:cubicBezTo>
                  <a:pt x="8748" y="6674"/>
                  <a:pt x="7908" y="5714"/>
                  <a:pt x="6873" y="5714"/>
                </a:cubicBezTo>
                <a:cubicBezTo>
                  <a:pt x="5839" y="5714"/>
                  <a:pt x="4999" y="6674"/>
                  <a:pt x="4999" y="7857"/>
                </a:cubicBezTo>
                <a:cubicBezTo>
                  <a:pt x="4999" y="9040"/>
                  <a:pt x="5839" y="10000"/>
                  <a:pt x="6873" y="10000"/>
                </a:cubicBezTo>
                <a:cubicBezTo>
                  <a:pt x="7908" y="10000"/>
                  <a:pt x="8748" y="9040"/>
                  <a:pt x="8748" y="7857"/>
                </a:cubicBezTo>
                <a:close/>
                <a:moveTo>
                  <a:pt x="8564" y="1219"/>
                </a:moveTo>
                <a:cubicBezTo>
                  <a:pt x="8809" y="940"/>
                  <a:pt x="8809" y="487"/>
                  <a:pt x="8564" y="208"/>
                </a:cubicBezTo>
                <a:cubicBezTo>
                  <a:pt x="8320" y="-72"/>
                  <a:pt x="7924" y="-72"/>
                  <a:pt x="7680" y="208"/>
                </a:cubicBezTo>
                <a:lnTo>
                  <a:pt x="182" y="8779"/>
                </a:lnTo>
                <a:cubicBezTo>
                  <a:pt x="-62" y="9058"/>
                  <a:pt x="-62" y="9511"/>
                  <a:pt x="182" y="9790"/>
                </a:cubicBezTo>
                <a:cubicBezTo>
                  <a:pt x="426" y="10069"/>
                  <a:pt x="822" y="10069"/>
                  <a:pt x="1066" y="9790"/>
                </a:cubicBezTo>
                <a:lnTo>
                  <a:pt x="8564" y="1219"/>
                </a:ln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TextBox 15"/>
          <p:cNvSpPr txBox="1"/>
          <p:nvPr/>
        </p:nvSpPr>
        <p:spPr>
          <a:xfrm>
            <a:off x="1037966" y="2832795"/>
            <a:ext cx="70467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计划出让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1037966" y="3147120"/>
            <a:ext cx="3979562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D9770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10% 股权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57086" y="3611909"/>
            <a:ext cx="4723219" cy="857250"/>
          </a:xfrm>
          <a:prstGeom prst="roundRect">
            <a:avLst>
              <a:gd name="adj" fmla="val 952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618970" y="3733800"/>
            <a:ext cx="304724" cy="304800"/>
          </a:xfrm>
          <a:prstGeom prst="ellipse">
            <a:avLst/>
          </a:prstGeom>
          <a:solidFill>
            <a:srgbClr val="DBEAF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719404" y="3834333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499" y="2188"/>
                </a:moveTo>
                <a:lnTo>
                  <a:pt x="3499" y="2188"/>
                </a:lnTo>
                <a:lnTo>
                  <a:pt x="2722" y="732"/>
                </a:lnTo>
                <a:cubicBezTo>
                  <a:pt x="2685" y="662"/>
                  <a:pt x="2666" y="584"/>
                  <a:pt x="2666" y="506"/>
                </a:cubicBezTo>
                <a:cubicBezTo>
                  <a:pt x="2666" y="227"/>
                  <a:pt x="2908" y="0"/>
                  <a:pt x="3206" y="0"/>
                </a:cubicBezTo>
                <a:lnTo>
                  <a:pt x="6792" y="0"/>
                </a:lnTo>
                <a:cubicBezTo>
                  <a:pt x="7090" y="0"/>
                  <a:pt x="7332" y="227"/>
                  <a:pt x="7332" y="506"/>
                </a:cubicBezTo>
                <a:cubicBezTo>
                  <a:pt x="7332" y="584"/>
                  <a:pt x="7313" y="662"/>
                  <a:pt x="7276" y="732"/>
                </a:cubicBezTo>
                <a:lnTo>
                  <a:pt x="6499" y="2188"/>
                </a:lnTo>
                <a:close/>
                <a:moveTo>
                  <a:pt x="3199" y="3125"/>
                </a:moveTo>
                <a:lnTo>
                  <a:pt x="6799" y="3125"/>
                </a:lnTo>
                <a:lnTo>
                  <a:pt x="7813" y="3918"/>
                </a:lnTo>
                <a:cubicBezTo>
                  <a:pt x="9198" y="5000"/>
                  <a:pt x="9998" y="6602"/>
                  <a:pt x="9998" y="8291"/>
                </a:cubicBezTo>
                <a:cubicBezTo>
                  <a:pt x="9998" y="9234"/>
                  <a:pt x="9181" y="10000"/>
                  <a:pt x="8175" y="10000"/>
                </a:cubicBezTo>
                <a:lnTo>
                  <a:pt x="1820" y="10000"/>
                </a:lnTo>
                <a:cubicBezTo>
                  <a:pt x="817" y="10000"/>
                  <a:pt x="0" y="9234"/>
                  <a:pt x="0" y="8291"/>
                </a:cubicBezTo>
                <a:cubicBezTo>
                  <a:pt x="0" y="6602"/>
                  <a:pt x="800" y="5000"/>
                  <a:pt x="2185" y="3918"/>
                </a:cubicBezTo>
                <a:lnTo>
                  <a:pt x="3199" y="3125"/>
                </a:lnTo>
                <a:close/>
                <a:moveTo>
                  <a:pt x="5082" y="4375"/>
                </a:moveTo>
                <a:cubicBezTo>
                  <a:pt x="4853" y="4375"/>
                  <a:pt x="4666" y="4551"/>
                  <a:pt x="4666" y="4766"/>
                </a:cubicBezTo>
                <a:lnTo>
                  <a:pt x="4666" y="4844"/>
                </a:lnTo>
                <a:cubicBezTo>
                  <a:pt x="4066" y="4850"/>
                  <a:pt x="3583" y="5307"/>
                  <a:pt x="3583" y="5869"/>
                </a:cubicBezTo>
                <a:cubicBezTo>
                  <a:pt x="3583" y="6371"/>
                  <a:pt x="3968" y="6799"/>
                  <a:pt x="4497" y="6881"/>
                </a:cubicBezTo>
                <a:lnTo>
                  <a:pt x="5366" y="7018"/>
                </a:lnTo>
                <a:cubicBezTo>
                  <a:pt x="5491" y="7037"/>
                  <a:pt x="5582" y="7139"/>
                  <a:pt x="5582" y="7258"/>
                </a:cubicBezTo>
                <a:cubicBezTo>
                  <a:pt x="5582" y="7393"/>
                  <a:pt x="5466" y="7502"/>
                  <a:pt x="5322" y="7502"/>
                </a:cubicBezTo>
                <a:lnTo>
                  <a:pt x="4166" y="7500"/>
                </a:lnTo>
                <a:cubicBezTo>
                  <a:pt x="3937" y="7500"/>
                  <a:pt x="3749" y="7676"/>
                  <a:pt x="3749" y="7891"/>
                </a:cubicBezTo>
                <a:cubicBezTo>
                  <a:pt x="3749" y="8106"/>
                  <a:pt x="3936" y="8281"/>
                  <a:pt x="4166" y="8281"/>
                </a:cubicBezTo>
                <a:lnTo>
                  <a:pt x="4666" y="8281"/>
                </a:lnTo>
                <a:lnTo>
                  <a:pt x="4666" y="8359"/>
                </a:lnTo>
                <a:cubicBezTo>
                  <a:pt x="4666" y="8574"/>
                  <a:pt x="4853" y="8750"/>
                  <a:pt x="5082" y="8750"/>
                </a:cubicBezTo>
                <a:cubicBezTo>
                  <a:pt x="5312" y="8750"/>
                  <a:pt x="5499" y="8575"/>
                  <a:pt x="5499" y="8359"/>
                </a:cubicBezTo>
                <a:lnTo>
                  <a:pt x="5499" y="8268"/>
                </a:lnTo>
                <a:cubicBezTo>
                  <a:pt x="6020" y="8188"/>
                  <a:pt x="6415" y="7766"/>
                  <a:pt x="6415" y="7256"/>
                </a:cubicBezTo>
                <a:cubicBezTo>
                  <a:pt x="6415" y="6754"/>
                  <a:pt x="6030" y="6326"/>
                  <a:pt x="5501" y="6244"/>
                </a:cubicBezTo>
                <a:lnTo>
                  <a:pt x="4632" y="6107"/>
                </a:lnTo>
                <a:cubicBezTo>
                  <a:pt x="4507" y="6088"/>
                  <a:pt x="4416" y="5986"/>
                  <a:pt x="4416" y="5867"/>
                </a:cubicBezTo>
                <a:cubicBezTo>
                  <a:pt x="4416" y="5732"/>
                  <a:pt x="4532" y="5623"/>
                  <a:pt x="4676" y="5623"/>
                </a:cubicBezTo>
                <a:lnTo>
                  <a:pt x="5666" y="5623"/>
                </a:lnTo>
                <a:cubicBezTo>
                  <a:pt x="5895" y="5623"/>
                  <a:pt x="6082" y="5447"/>
                  <a:pt x="6082" y="5232"/>
                </a:cubicBezTo>
                <a:cubicBezTo>
                  <a:pt x="6082" y="5017"/>
                  <a:pt x="5895" y="4842"/>
                  <a:pt x="5666" y="4842"/>
                </a:cubicBezTo>
                <a:lnTo>
                  <a:pt x="5499" y="4842"/>
                </a:lnTo>
                <a:lnTo>
                  <a:pt x="5499" y="4764"/>
                </a:lnTo>
                <a:cubicBezTo>
                  <a:pt x="5499" y="4549"/>
                  <a:pt x="5311" y="4373"/>
                  <a:pt x="5082" y="4373"/>
                </a:cubicBezTo>
                <a:close/>
              </a:path>
            </a:pathLst>
          </a:custGeom>
          <a:solidFill>
            <a:srgbClr val="2563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1037966" y="3800475"/>
            <a:ext cx="70467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融资金额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1037966" y="4114800"/>
            <a:ext cx="3979562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2563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 亿元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7086" y="4579591"/>
            <a:ext cx="4723219" cy="857250"/>
          </a:xfrm>
          <a:prstGeom prst="roundRect">
            <a:avLst>
              <a:gd name="adj" fmla="val 9523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618970" y="4743153"/>
            <a:ext cx="304724" cy="304800"/>
          </a:xfrm>
          <a:prstGeom prst="ellipse">
            <a:avLst/>
          </a:prstGeom>
          <a:solidFill>
            <a:srgbClr val="FEE2E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719404" y="4849449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10018" y="4666"/>
                </a:moveTo>
                <a:lnTo>
                  <a:pt x="6345" y="4666"/>
                </a:lnTo>
                <a:cubicBezTo>
                  <a:pt x="5975" y="4666"/>
                  <a:pt x="5677" y="4385"/>
                  <a:pt x="5677" y="4038"/>
                </a:cubicBezTo>
                <a:lnTo>
                  <a:pt x="5677" y="586"/>
                </a:lnTo>
                <a:cubicBezTo>
                  <a:pt x="5677" y="239"/>
                  <a:pt x="5977" y="-45"/>
                  <a:pt x="6342" y="0"/>
                </a:cubicBezTo>
                <a:cubicBezTo>
                  <a:pt x="8576" y="278"/>
                  <a:pt x="10345" y="1942"/>
                  <a:pt x="10642" y="4040"/>
                </a:cubicBezTo>
                <a:cubicBezTo>
                  <a:pt x="10690" y="4383"/>
                  <a:pt x="10387" y="4666"/>
                  <a:pt x="10018" y="4666"/>
                </a:cubicBezTo>
                <a:close/>
                <a:moveTo>
                  <a:pt x="3970" y="688"/>
                </a:moveTo>
                <a:cubicBezTo>
                  <a:pt x="4347" y="614"/>
                  <a:pt x="4675" y="904"/>
                  <a:pt x="4675" y="1267"/>
                </a:cubicBezTo>
                <a:lnTo>
                  <a:pt x="4675" y="5136"/>
                </a:lnTo>
                <a:cubicBezTo>
                  <a:pt x="4675" y="5246"/>
                  <a:pt x="4717" y="5352"/>
                  <a:pt x="4790" y="5436"/>
                </a:cubicBezTo>
                <a:lnTo>
                  <a:pt x="7547" y="8562"/>
                </a:lnTo>
                <a:cubicBezTo>
                  <a:pt x="7791" y="8839"/>
                  <a:pt x="7739" y="9257"/>
                  <a:pt x="7403" y="9427"/>
                </a:cubicBezTo>
                <a:cubicBezTo>
                  <a:pt x="6691" y="9792"/>
                  <a:pt x="5875" y="10000"/>
                  <a:pt x="5009" y="10000"/>
                </a:cubicBezTo>
                <a:cubicBezTo>
                  <a:pt x="2244" y="10000"/>
                  <a:pt x="0" y="7892"/>
                  <a:pt x="0" y="5293"/>
                </a:cubicBezTo>
                <a:cubicBezTo>
                  <a:pt x="0" y="3028"/>
                  <a:pt x="1701" y="1137"/>
                  <a:pt x="3970" y="688"/>
                </a:cubicBezTo>
                <a:close/>
                <a:moveTo>
                  <a:pt x="9296" y="5607"/>
                </a:moveTo>
                <a:lnTo>
                  <a:pt x="10631" y="5607"/>
                </a:lnTo>
                <a:cubicBezTo>
                  <a:pt x="11017" y="5607"/>
                  <a:pt x="11326" y="5915"/>
                  <a:pt x="11247" y="6270"/>
                </a:cubicBezTo>
                <a:cubicBezTo>
                  <a:pt x="11034" y="7219"/>
                  <a:pt x="10517" y="8062"/>
                  <a:pt x="9794" y="8706"/>
                </a:cubicBezTo>
                <a:cubicBezTo>
                  <a:pt x="9538" y="8935"/>
                  <a:pt x="9135" y="8886"/>
                  <a:pt x="8910" y="8629"/>
                </a:cubicBezTo>
                <a:lnTo>
                  <a:pt x="7148" y="6635"/>
                </a:lnTo>
                <a:cubicBezTo>
                  <a:pt x="6787" y="6225"/>
                  <a:pt x="7098" y="5607"/>
                  <a:pt x="7661" y="5607"/>
                </a:cubicBezTo>
                <a:lnTo>
                  <a:pt x="9294" y="5607"/>
                </a:lnTo>
                <a:close/>
              </a:path>
            </a:pathLst>
          </a:custGeom>
          <a:solidFill>
            <a:srgbClr val="B91C1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1037966" y="4809828"/>
            <a:ext cx="1009397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资金核心用途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1037966" y="5095578"/>
            <a:ext cx="397956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0478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40%</a:t>
            </a:r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研发与 AI， </a:t>
            </a:r>
            <a:r>
              <a:rPr sz="1100" b="1" i="0" strike="noStrike">
                <a:solidFill>
                  <a:srgbClr val="D9770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30%</a:t>
            </a:r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线下扩张， </a:t>
            </a:r>
            <a:r>
              <a:rPr sz="1100" b="1" i="0" strike="noStrike">
                <a:solidFill>
                  <a:srgbClr val="B91C1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20%</a:t>
            </a:r>
            <a:r>
              <a:rPr sz="11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品牌营销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7086" y="5547420"/>
            <a:ext cx="4723219" cy="857250"/>
          </a:xfrm>
          <a:prstGeom prst="roundRect">
            <a:avLst>
              <a:gd name="adj" fmla="val 952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618970" y="5710982"/>
            <a:ext cx="304724" cy="304800"/>
          </a:xfrm>
          <a:prstGeom prst="ellipse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719404" y="5804106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5624" y="1250"/>
                </a:moveTo>
                <a:lnTo>
                  <a:pt x="6873" y="1250"/>
                </a:lnTo>
                <a:lnTo>
                  <a:pt x="6873" y="9375"/>
                </a:lnTo>
                <a:cubicBezTo>
                  <a:pt x="6873" y="9721"/>
                  <a:pt x="7153" y="10000"/>
                  <a:pt x="7498" y="10000"/>
                </a:cubicBezTo>
                <a:lnTo>
                  <a:pt x="8123" y="10000"/>
                </a:lnTo>
                <a:cubicBezTo>
                  <a:pt x="8469" y="10000"/>
                  <a:pt x="8748" y="9721"/>
                  <a:pt x="8748" y="9375"/>
                </a:cubicBezTo>
                <a:cubicBezTo>
                  <a:pt x="8748" y="9030"/>
                  <a:pt x="8468" y="8750"/>
                  <a:pt x="8123" y="8750"/>
                </a:cubicBezTo>
                <a:lnTo>
                  <a:pt x="8123" y="1250"/>
                </a:lnTo>
                <a:cubicBezTo>
                  <a:pt x="8123" y="561"/>
                  <a:pt x="7563" y="0"/>
                  <a:pt x="6873" y="0"/>
                </a:cubicBezTo>
                <a:lnTo>
                  <a:pt x="4999" y="0"/>
                </a:lnTo>
                <a:lnTo>
                  <a:pt x="4999" y="0"/>
                </a:lnTo>
                <a:lnTo>
                  <a:pt x="1875" y="0"/>
                </a:lnTo>
                <a:cubicBezTo>
                  <a:pt x="1185" y="0"/>
                  <a:pt x="625" y="561"/>
                  <a:pt x="625" y="1250"/>
                </a:cubicBezTo>
                <a:lnTo>
                  <a:pt x="625" y="8750"/>
                </a:lnTo>
                <a:cubicBezTo>
                  <a:pt x="279" y="8750"/>
                  <a:pt x="0" y="9029"/>
                  <a:pt x="0" y="9375"/>
                </a:cubicBezTo>
                <a:cubicBezTo>
                  <a:pt x="0" y="9720"/>
                  <a:pt x="280" y="10000"/>
                  <a:pt x="625" y="10000"/>
                </a:cubicBezTo>
                <a:lnTo>
                  <a:pt x="4999" y="10000"/>
                </a:lnTo>
                <a:cubicBezTo>
                  <a:pt x="5344" y="10000"/>
                  <a:pt x="5624" y="9721"/>
                  <a:pt x="5624" y="9375"/>
                </a:cubicBezTo>
                <a:lnTo>
                  <a:pt x="5624" y="1250"/>
                </a:lnTo>
                <a:close/>
                <a:moveTo>
                  <a:pt x="3124" y="5000"/>
                </a:moveTo>
                <a:cubicBezTo>
                  <a:pt x="3124" y="4655"/>
                  <a:pt x="3404" y="4375"/>
                  <a:pt x="3749" y="4375"/>
                </a:cubicBezTo>
                <a:cubicBezTo>
                  <a:pt x="4094" y="4375"/>
                  <a:pt x="4374" y="4655"/>
                  <a:pt x="4374" y="5000"/>
                </a:cubicBezTo>
                <a:cubicBezTo>
                  <a:pt x="4374" y="5345"/>
                  <a:pt x="4094" y="5625"/>
                  <a:pt x="3749" y="5625"/>
                </a:cubicBezTo>
                <a:cubicBezTo>
                  <a:pt x="3404" y="5625"/>
                  <a:pt x="3124" y="5345"/>
                  <a:pt x="3124" y="5000"/>
                </a:cubicBezTo>
                <a:close/>
              </a:path>
            </a:pathLst>
          </a:custGeom>
          <a:solidFill>
            <a:srgbClr val="4755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1037966" y="5777657"/>
            <a:ext cx="70467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退出机制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1037966" y="6063407"/>
            <a:ext cx="397956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IPO 上市、后续股权转让、约定回购条款等多种方式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5484136" y="1676400"/>
            <a:ext cx="6246838" cy="4724400"/>
          </a:xfrm>
          <a:prstGeom prst="roundRect">
            <a:avLst>
              <a:gd name="adj" fmla="val 468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3" name="TextBox 33"/>
          <p:cNvSpPr txBox="1"/>
          <p:nvPr/>
        </p:nvSpPr>
        <p:spPr>
          <a:xfrm>
            <a:off x="5722201" y="1914525"/>
            <a:ext cx="5771600" cy="2667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400" b="1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资金用途分配</a:t>
            </a:r>
            <a:endParaRPr lang="en-US" sz="1100"/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4">
            <a:alphaModFix amt="100000"/>
          </a:blip>
          <a:srcRect/>
          <a:stretch>
            <a:fillRect/>
          </a:stretch>
        </p:blipFill>
        <p:spPr>
          <a:xfrm>
            <a:off x="5722201" y="2333625"/>
            <a:ext cx="5771600" cy="36004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5" name="AutoShape 35"/>
          <p:cNvSpPr/>
          <p:nvPr/>
        </p:nvSpPr>
        <p:spPr>
          <a:xfrm>
            <a:off x="7385832" y="6027142"/>
            <a:ext cx="88977" cy="118666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5719" y="7273"/>
                </a:moveTo>
                <a:cubicBezTo>
                  <a:pt x="5862" y="6850"/>
                  <a:pt x="6147" y="6468"/>
                  <a:pt x="6469" y="6138"/>
                </a:cubicBezTo>
                <a:cubicBezTo>
                  <a:pt x="7107" y="5487"/>
                  <a:pt x="7498" y="4606"/>
                  <a:pt x="7498" y="3636"/>
                </a:cubicBezTo>
                <a:cubicBezTo>
                  <a:pt x="7498" y="1629"/>
                  <a:pt x="5819" y="0"/>
                  <a:pt x="3749" y="0"/>
                </a:cubicBezTo>
                <a:cubicBezTo>
                  <a:pt x="1678" y="0"/>
                  <a:pt x="0" y="1628"/>
                  <a:pt x="0" y="3636"/>
                </a:cubicBezTo>
                <a:cubicBezTo>
                  <a:pt x="0" y="4606"/>
                  <a:pt x="391" y="5487"/>
                  <a:pt x="1029" y="6138"/>
                </a:cubicBezTo>
                <a:cubicBezTo>
                  <a:pt x="1351" y="6468"/>
                  <a:pt x="1638" y="6850"/>
                  <a:pt x="1779" y="7273"/>
                </a:cubicBezTo>
                <a:lnTo>
                  <a:pt x="5717" y="7273"/>
                </a:lnTo>
                <a:close/>
                <a:moveTo>
                  <a:pt x="5624" y="8182"/>
                </a:moveTo>
                <a:lnTo>
                  <a:pt x="1874" y="8182"/>
                </a:lnTo>
                <a:lnTo>
                  <a:pt x="1874" y="8485"/>
                </a:lnTo>
                <a:cubicBezTo>
                  <a:pt x="1874" y="9322"/>
                  <a:pt x="2574" y="10000"/>
                  <a:pt x="3437" y="10000"/>
                </a:cubicBezTo>
                <a:lnTo>
                  <a:pt x="4061" y="10000"/>
                </a:lnTo>
                <a:cubicBezTo>
                  <a:pt x="4924" y="10000"/>
                  <a:pt x="5624" y="9322"/>
                  <a:pt x="5624" y="8485"/>
                </a:cubicBezTo>
                <a:lnTo>
                  <a:pt x="5624" y="8182"/>
                </a:lnTo>
                <a:close/>
                <a:moveTo>
                  <a:pt x="3593" y="2121"/>
                </a:moveTo>
                <a:cubicBezTo>
                  <a:pt x="2816" y="2121"/>
                  <a:pt x="2187" y="2731"/>
                  <a:pt x="2187" y="3485"/>
                </a:cubicBezTo>
                <a:cubicBezTo>
                  <a:pt x="2187" y="3737"/>
                  <a:pt x="1978" y="3939"/>
                  <a:pt x="1718" y="3939"/>
                </a:cubicBezTo>
                <a:cubicBezTo>
                  <a:pt x="1460" y="3939"/>
                  <a:pt x="1250" y="3736"/>
                  <a:pt x="1250" y="3485"/>
                </a:cubicBezTo>
                <a:cubicBezTo>
                  <a:pt x="1250" y="2229"/>
                  <a:pt x="2298" y="1212"/>
                  <a:pt x="3593" y="1212"/>
                </a:cubicBezTo>
                <a:cubicBezTo>
                  <a:pt x="3852" y="1212"/>
                  <a:pt x="4061" y="1415"/>
                  <a:pt x="4061" y="1667"/>
                </a:cubicBezTo>
                <a:cubicBezTo>
                  <a:pt x="4061" y="1918"/>
                  <a:pt x="3851" y="2121"/>
                  <a:pt x="3593" y="2121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6" name="TextBox 36"/>
          <p:cNvSpPr txBox="1"/>
          <p:nvPr/>
        </p:nvSpPr>
        <p:spPr>
          <a:xfrm>
            <a:off x="7512900" y="6019800"/>
            <a:ext cx="3980901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研发投入占比最高，确保技术护城河持续领先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ECFDF5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457200"/>
            <a:ext cx="9522" cy="762000"/>
          </a:xfrm>
          <a:prstGeom prst="line">
            <a:avLst/>
          </a:prstGeom>
          <a:ln w="76200">
            <a:solidFill>
              <a:srgbClr val="047857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761810" y="447675"/>
            <a:ext cx="10970057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核心壁垒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761810" y="933450"/>
            <a:ext cx="10970057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四大核心壁垒，筑牢万亿生态的坚实根基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524000"/>
            <a:ext cx="5523120" cy="2324100"/>
          </a:xfrm>
          <a:prstGeom prst="roundRect">
            <a:avLst>
              <a:gd name="adj" fmla="val 1935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695151" y="1762125"/>
            <a:ext cx="457086" cy="457200"/>
          </a:xfrm>
          <a:prstGeom prst="ellipse">
            <a:avLst/>
          </a:prstGeom>
          <a:solidFill>
            <a:srgbClr val="ECFD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849596" y="1916609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68" y="900"/>
                </a:moveTo>
                <a:cubicBezTo>
                  <a:pt x="606" y="366"/>
                  <a:pt x="1046" y="0"/>
                  <a:pt x="1545" y="0"/>
                </a:cubicBezTo>
                <a:lnTo>
                  <a:pt x="8449" y="0"/>
                </a:lnTo>
                <a:cubicBezTo>
                  <a:pt x="8948" y="0"/>
                  <a:pt x="9388" y="366"/>
                  <a:pt x="9528" y="900"/>
                </a:cubicBezTo>
                <a:lnTo>
                  <a:pt x="9998" y="2690"/>
                </a:lnTo>
                <a:cubicBezTo>
                  <a:pt x="10255" y="3665"/>
                  <a:pt x="9595" y="4643"/>
                  <a:pt x="8682" y="4643"/>
                </a:cubicBezTo>
                <a:cubicBezTo>
                  <a:pt x="8154" y="4643"/>
                  <a:pt x="7690" y="4310"/>
                  <a:pt x="7461" y="3815"/>
                </a:cubicBezTo>
                <a:cubicBezTo>
                  <a:pt x="7229" y="4304"/>
                  <a:pt x="6767" y="4643"/>
                  <a:pt x="6229" y="4643"/>
                </a:cubicBezTo>
                <a:cubicBezTo>
                  <a:pt x="5695" y="4643"/>
                  <a:pt x="5232" y="4308"/>
                  <a:pt x="4999" y="3817"/>
                </a:cubicBezTo>
                <a:cubicBezTo>
                  <a:pt x="4766" y="4308"/>
                  <a:pt x="4303" y="4643"/>
                  <a:pt x="3769" y="4643"/>
                </a:cubicBezTo>
                <a:cubicBezTo>
                  <a:pt x="3231" y="4643"/>
                  <a:pt x="2769" y="4306"/>
                  <a:pt x="2537" y="3815"/>
                </a:cubicBezTo>
                <a:cubicBezTo>
                  <a:pt x="2308" y="4308"/>
                  <a:pt x="1844" y="4643"/>
                  <a:pt x="1316" y="4643"/>
                </a:cubicBezTo>
                <a:cubicBezTo>
                  <a:pt x="401" y="4643"/>
                  <a:pt x="-257" y="3667"/>
                  <a:pt x="0" y="2690"/>
                </a:cubicBezTo>
                <a:lnTo>
                  <a:pt x="468" y="900"/>
                </a:lnTo>
                <a:close/>
                <a:moveTo>
                  <a:pt x="1786" y="7143"/>
                </a:moveTo>
                <a:lnTo>
                  <a:pt x="8208" y="7143"/>
                </a:lnTo>
                <a:lnTo>
                  <a:pt x="8208" y="5661"/>
                </a:lnTo>
                <a:cubicBezTo>
                  <a:pt x="8360" y="5696"/>
                  <a:pt x="8519" y="5714"/>
                  <a:pt x="8680" y="5714"/>
                </a:cubicBezTo>
                <a:cubicBezTo>
                  <a:pt x="8966" y="5714"/>
                  <a:pt x="9241" y="5656"/>
                  <a:pt x="9492" y="5554"/>
                </a:cubicBezTo>
                <a:lnTo>
                  <a:pt x="9492" y="8929"/>
                </a:lnTo>
                <a:cubicBezTo>
                  <a:pt x="9492" y="9520"/>
                  <a:pt x="9061" y="10000"/>
                  <a:pt x="8529" y="10000"/>
                </a:cubicBezTo>
                <a:lnTo>
                  <a:pt x="1465" y="10000"/>
                </a:lnTo>
                <a:cubicBezTo>
                  <a:pt x="933" y="10000"/>
                  <a:pt x="502" y="9520"/>
                  <a:pt x="502" y="8929"/>
                </a:cubicBezTo>
                <a:lnTo>
                  <a:pt x="502" y="5554"/>
                </a:lnTo>
                <a:cubicBezTo>
                  <a:pt x="753" y="5656"/>
                  <a:pt x="1025" y="5714"/>
                  <a:pt x="1314" y="5714"/>
                </a:cubicBezTo>
                <a:cubicBezTo>
                  <a:pt x="1477" y="5714"/>
                  <a:pt x="1634" y="5696"/>
                  <a:pt x="1786" y="5661"/>
                </a:cubicBezTo>
                <a:lnTo>
                  <a:pt x="1786" y="7143"/>
                </a:lnTo>
                <a:close/>
              </a:path>
            </a:pathLst>
          </a:custGeom>
          <a:solidFill>
            <a:srgbClr val="04785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304599" y="1885950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品牌壁垒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95151" y="25981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913130" y="2543175"/>
            <a:ext cx="384818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占据'城市咖啡厅'这一极具亲和力与国民度的心智高地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95151" y="296014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913130" y="2905125"/>
            <a:ext cx="237217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使其成为'全球数字游民'的代名词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95151" y="33220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913130" y="3267075"/>
            <a:ext cx="230447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降低全球扩张时的品牌认知门槛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208747" y="1524000"/>
            <a:ext cx="5523120" cy="2324100"/>
          </a:xfrm>
          <a:prstGeom prst="roundRect">
            <a:avLst>
              <a:gd name="adj" fmla="val 1935"/>
            </a:avLst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8" name="AutoShape 18"/>
          <p:cNvSpPr/>
          <p:nvPr/>
        </p:nvSpPr>
        <p:spPr>
          <a:xfrm>
            <a:off x="6446813" y="1762125"/>
            <a:ext cx="457086" cy="457200"/>
          </a:xfrm>
          <a:prstGeom prst="ellipse">
            <a:avLst/>
          </a:prstGeom>
          <a:solidFill>
            <a:srgbClr val="FFFB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6601258" y="1924844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10018" y="4666"/>
                </a:moveTo>
                <a:lnTo>
                  <a:pt x="6345" y="4666"/>
                </a:lnTo>
                <a:cubicBezTo>
                  <a:pt x="5975" y="4666"/>
                  <a:pt x="5677" y="4385"/>
                  <a:pt x="5677" y="4038"/>
                </a:cubicBezTo>
                <a:lnTo>
                  <a:pt x="5677" y="586"/>
                </a:lnTo>
                <a:cubicBezTo>
                  <a:pt x="5677" y="239"/>
                  <a:pt x="5977" y="-45"/>
                  <a:pt x="6342" y="0"/>
                </a:cubicBezTo>
                <a:cubicBezTo>
                  <a:pt x="8576" y="278"/>
                  <a:pt x="10345" y="1942"/>
                  <a:pt x="10642" y="4040"/>
                </a:cubicBezTo>
                <a:cubicBezTo>
                  <a:pt x="10690" y="4383"/>
                  <a:pt x="10387" y="4666"/>
                  <a:pt x="10018" y="4666"/>
                </a:cubicBezTo>
                <a:close/>
                <a:moveTo>
                  <a:pt x="3970" y="688"/>
                </a:moveTo>
                <a:cubicBezTo>
                  <a:pt x="4347" y="614"/>
                  <a:pt x="4675" y="904"/>
                  <a:pt x="4675" y="1267"/>
                </a:cubicBezTo>
                <a:lnTo>
                  <a:pt x="4675" y="5136"/>
                </a:lnTo>
                <a:cubicBezTo>
                  <a:pt x="4675" y="5246"/>
                  <a:pt x="4717" y="5352"/>
                  <a:pt x="4790" y="5436"/>
                </a:cubicBezTo>
                <a:lnTo>
                  <a:pt x="7547" y="8562"/>
                </a:lnTo>
                <a:cubicBezTo>
                  <a:pt x="7791" y="8839"/>
                  <a:pt x="7739" y="9257"/>
                  <a:pt x="7403" y="9427"/>
                </a:cubicBezTo>
                <a:cubicBezTo>
                  <a:pt x="6691" y="9792"/>
                  <a:pt x="5875" y="10000"/>
                  <a:pt x="5009" y="10000"/>
                </a:cubicBezTo>
                <a:cubicBezTo>
                  <a:pt x="2244" y="10000"/>
                  <a:pt x="0" y="7892"/>
                  <a:pt x="0" y="5293"/>
                </a:cubicBezTo>
                <a:cubicBezTo>
                  <a:pt x="0" y="3028"/>
                  <a:pt x="1701" y="1137"/>
                  <a:pt x="3970" y="688"/>
                </a:cubicBezTo>
                <a:close/>
                <a:moveTo>
                  <a:pt x="9296" y="5607"/>
                </a:moveTo>
                <a:lnTo>
                  <a:pt x="10631" y="5607"/>
                </a:lnTo>
                <a:cubicBezTo>
                  <a:pt x="11017" y="5607"/>
                  <a:pt x="11326" y="5915"/>
                  <a:pt x="11247" y="6270"/>
                </a:cubicBezTo>
                <a:cubicBezTo>
                  <a:pt x="11034" y="7219"/>
                  <a:pt x="10517" y="8062"/>
                  <a:pt x="9794" y="8706"/>
                </a:cubicBezTo>
                <a:cubicBezTo>
                  <a:pt x="9538" y="8935"/>
                  <a:pt x="9135" y="8886"/>
                  <a:pt x="8910" y="8629"/>
                </a:cubicBezTo>
                <a:lnTo>
                  <a:pt x="7148" y="6635"/>
                </a:lnTo>
                <a:cubicBezTo>
                  <a:pt x="6787" y="6225"/>
                  <a:pt x="7098" y="5607"/>
                  <a:pt x="7661" y="5607"/>
                </a:cubicBezTo>
                <a:lnTo>
                  <a:pt x="9294" y="5607"/>
                </a:ln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7056261" y="1885950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B4530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数据壁垒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46813" y="25981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6664791" y="2543175"/>
            <a:ext cx="4608948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通过数智中台，掌握全球数字游民的办公行为与创业需求大数据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446813" y="296014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6664791" y="2905125"/>
            <a:ext cx="230447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为精准服务与商业决策提供支撑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446813" y="33220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6664791" y="3267075"/>
            <a:ext cx="181882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形成用户粘性与转换成本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57086" y="4076700"/>
            <a:ext cx="5523120" cy="2324100"/>
          </a:xfrm>
          <a:prstGeom prst="roundRect">
            <a:avLst>
              <a:gd name="adj" fmla="val 1935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8" name="AutoShape 28"/>
          <p:cNvSpPr/>
          <p:nvPr/>
        </p:nvSpPr>
        <p:spPr>
          <a:xfrm>
            <a:off x="695151" y="4314825"/>
            <a:ext cx="457086" cy="457200"/>
          </a:xfrm>
          <a:prstGeom prst="ellipse">
            <a:avLst/>
          </a:prstGeom>
          <a:solidFill>
            <a:srgbClr val="FEF2F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849596" y="4477544"/>
            <a:ext cx="148196" cy="131762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251" y="1187"/>
                </a:moveTo>
                <a:lnTo>
                  <a:pt x="2974" y="4079"/>
                </a:lnTo>
                <a:cubicBezTo>
                  <a:pt x="2884" y="4193"/>
                  <a:pt x="2888" y="4370"/>
                  <a:pt x="2984" y="4479"/>
                </a:cubicBezTo>
                <a:cubicBezTo>
                  <a:pt x="3579" y="5160"/>
                  <a:pt x="4546" y="5160"/>
                  <a:pt x="5141" y="4479"/>
                </a:cubicBezTo>
                <a:lnTo>
                  <a:pt x="5762" y="3769"/>
                </a:lnTo>
                <a:cubicBezTo>
                  <a:pt x="5844" y="3676"/>
                  <a:pt x="5948" y="3624"/>
                  <a:pt x="6053" y="3615"/>
                </a:cubicBezTo>
                <a:cubicBezTo>
                  <a:pt x="6186" y="3602"/>
                  <a:pt x="6323" y="3653"/>
                  <a:pt x="6424" y="3769"/>
                </a:cubicBezTo>
                <a:lnTo>
                  <a:pt x="9872" y="7677"/>
                </a:lnTo>
                <a:lnTo>
                  <a:pt x="11247" y="6427"/>
                </a:lnTo>
                <a:lnTo>
                  <a:pt x="11247" y="0"/>
                </a:lnTo>
                <a:lnTo>
                  <a:pt x="9060" y="1428"/>
                </a:lnTo>
                <a:lnTo>
                  <a:pt x="8595" y="1073"/>
                </a:lnTo>
                <a:cubicBezTo>
                  <a:pt x="8287" y="839"/>
                  <a:pt x="7926" y="714"/>
                  <a:pt x="7555" y="714"/>
                </a:cubicBezTo>
                <a:lnTo>
                  <a:pt x="6180" y="714"/>
                </a:lnTo>
                <a:cubicBezTo>
                  <a:pt x="6159" y="714"/>
                  <a:pt x="6135" y="714"/>
                  <a:pt x="6114" y="716"/>
                </a:cubicBezTo>
                <a:cubicBezTo>
                  <a:pt x="5784" y="736"/>
                  <a:pt x="5473" y="906"/>
                  <a:pt x="5251" y="1187"/>
                </a:cubicBezTo>
                <a:close/>
                <a:moveTo>
                  <a:pt x="2277" y="3363"/>
                </a:moveTo>
                <a:lnTo>
                  <a:pt x="4362" y="714"/>
                </a:lnTo>
                <a:lnTo>
                  <a:pt x="3589" y="714"/>
                </a:lnTo>
                <a:cubicBezTo>
                  <a:pt x="3091" y="714"/>
                  <a:pt x="2615" y="940"/>
                  <a:pt x="2263" y="1341"/>
                </a:cubicBezTo>
                <a:lnTo>
                  <a:pt x="2187" y="1428"/>
                </a:lnTo>
                <a:lnTo>
                  <a:pt x="0" y="0"/>
                </a:lnTo>
                <a:lnTo>
                  <a:pt x="0" y="6427"/>
                </a:lnTo>
                <a:lnTo>
                  <a:pt x="3054" y="9335"/>
                </a:lnTo>
                <a:cubicBezTo>
                  <a:pt x="3503" y="9763"/>
                  <a:pt x="4069" y="9998"/>
                  <a:pt x="4653" y="9998"/>
                </a:cubicBezTo>
                <a:lnTo>
                  <a:pt x="4960" y="9998"/>
                </a:lnTo>
                <a:lnTo>
                  <a:pt x="4823" y="9842"/>
                </a:lnTo>
                <a:cubicBezTo>
                  <a:pt x="4639" y="9632"/>
                  <a:pt x="4639" y="9293"/>
                  <a:pt x="4823" y="9085"/>
                </a:cubicBezTo>
                <a:cubicBezTo>
                  <a:pt x="5006" y="8876"/>
                  <a:pt x="5302" y="8876"/>
                  <a:pt x="5485" y="9085"/>
                </a:cubicBezTo>
                <a:lnTo>
                  <a:pt x="6285" y="10000"/>
                </a:lnTo>
                <a:lnTo>
                  <a:pt x="6461" y="10000"/>
                </a:lnTo>
                <a:cubicBezTo>
                  <a:pt x="6834" y="10000"/>
                  <a:pt x="7199" y="9904"/>
                  <a:pt x="7531" y="9726"/>
                </a:cubicBezTo>
                <a:lnTo>
                  <a:pt x="7010" y="9127"/>
                </a:lnTo>
                <a:cubicBezTo>
                  <a:pt x="6826" y="8918"/>
                  <a:pt x="6826" y="8578"/>
                  <a:pt x="7010" y="8371"/>
                </a:cubicBezTo>
                <a:cubicBezTo>
                  <a:pt x="7193" y="8162"/>
                  <a:pt x="7489" y="8162"/>
                  <a:pt x="7672" y="8371"/>
                </a:cubicBezTo>
                <a:lnTo>
                  <a:pt x="8297" y="9085"/>
                </a:lnTo>
                <a:lnTo>
                  <a:pt x="8638" y="8694"/>
                </a:lnTo>
                <a:cubicBezTo>
                  <a:pt x="8812" y="8496"/>
                  <a:pt x="8863" y="8208"/>
                  <a:pt x="8787" y="7956"/>
                </a:cubicBezTo>
                <a:lnTo>
                  <a:pt x="6094" y="4903"/>
                </a:lnTo>
                <a:lnTo>
                  <a:pt x="5803" y="5235"/>
                </a:lnTo>
                <a:cubicBezTo>
                  <a:pt x="4841" y="6336"/>
                  <a:pt x="3282" y="6336"/>
                  <a:pt x="2320" y="5235"/>
                </a:cubicBezTo>
                <a:cubicBezTo>
                  <a:pt x="1871" y="4722"/>
                  <a:pt x="1853" y="3899"/>
                  <a:pt x="2277" y="3361"/>
                </a:cubicBezTo>
                <a:close/>
              </a:path>
            </a:pathLst>
          </a:custGeom>
          <a:solidFill>
            <a:srgbClr val="B91C1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1304599" y="4438650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991B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政策壁垒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695151" y="51508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EF444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913130" y="5095875"/>
            <a:ext cx="2601758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深度绑定国家'数字经济'与'双创'战略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95151" y="551284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EF444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913130" y="5457825"/>
            <a:ext cx="181882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成为政府信赖的合作伙伴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95151" y="58747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EF444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6" name="TextBox 36"/>
          <p:cNvSpPr txBox="1"/>
          <p:nvPr/>
        </p:nvSpPr>
        <p:spPr>
          <a:xfrm>
            <a:off x="913130" y="5819775"/>
            <a:ext cx="2142589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优先获取政策支持与项目资源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6208747" y="4076700"/>
            <a:ext cx="5523120" cy="2324100"/>
          </a:xfrm>
          <a:prstGeom prst="roundRect">
            <a:avLst>
              <a:gd name="adj" fmla="val 1935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8" name="AutoShape 38"/>
          <p:cNvSpPr/>
          <p:nvPr/>
        </p:nvSpPr>
        <p:spPr>
          <a:xfrm>
            <a:off x="6446813" y="4314825"/>
            <a:ext cx="457086" cy="457200"/>
          </a:xfrm>
          <a:prstGeom prst="ellipse">
            <a:avLst/>
          </a:prstGeom>
          <a:solidFill>
            <a:srgbClr val="EFF6FF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9" name="AutoShape 39"/>
          <p:cNvSpPr/>
          <p:nvPr/>
        </p:nvSpPr>
        <p:spPr>
          <a:xfrm>
            <a:off x="6601258" y="4469309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540" y="0"/>
                </a:moveTo>
                <a:cubicBezTo>
                  <a:pt x="4831" y="-138"/>
                  <a:pt x="5167" y="-138"/>
                  <a:pt x="5458" y="0"/>
                </a:cubicBezTo>
                <a:lnTo>
                  <a:pt x="9727" y="2014"/>
                </a:lnTo>
                <a:cubicBezTo>
                  <a:pt x="9893" y="2091"/>
                  <a:pt x="9998" y="2261"/>
                  <a:pt x="9998" y="2448"/>
                </a:cubicBezTo>
                <a:cubicBezTo>
                  <a:pt x="9998" y="2635"/>
                  <a:pt x="9892" y="2804"/>
                  <a:pt x="9727" y="2883"/>
                </a:cubicBezTo>
                <a:lnTo>
                  <a:pt x="5458" y="4896"/>
                </a:lnTo>
                <a:cubicBezTo>
                  <a:pt x="5167" y="5034"/>
                  <a:pt x="4831" y="5034"/>
                  <a:pt x="4540" y="4896"/>
                </a:cubicBezTo>
                <a:lnTo>
                  <a:pt x="271" y="2883"/>
                </a:lnTo>
                <a:cubicBezTo>
                  <a:pt x="105" y="2803"/>
                  <a:pt x="0" y="2634"/>
                  <a:pt x="0" y="2448"/>
                </a:cubicBezTo>
                <a:cubicBezTo>
                  <a:pt x="0" y="2262"/>
                  <a:pt x="106" y="2092"/>
                  <a:pt x="271" y="2014"/>
                </a:cubicBezTo>
                <a:lnTo>
                  <a:pt x="4540" y="0"/>
                </a:lnTo>
                <a:close/>
                <a:moveTo>
                  <a:pt x="939" y="4250"/>
                </a:moveTo>
                <a:lnTo>
                  <a:pt x="4148" y="5764"/>
                </a:lnTo>
                <a:cubicBezTo>
                  <a:pt x="4689" y="6019"/>
                  <a:pt x="5311" y="6019"/>
                  <a:pt x="5852" y="5764"/>
                </a:cubicBezTo>
                <a:lnTo>
                  <a:pt x="9061" y="4250"/>
                </a:lnTo>
                <a:lnTo>
                  <a:pt x="9727" y="4565"/>
                </a:lnTo>
                <a:cubicBezTo>
                  <a:pt x="9893" y="4643"/>
                  <a:pt x="9998" y="4813"/>
                  <a:pt x="9998" y="5000"/>
                </a:cubicBezTo>
                <a:cubicBezTo>
                  <a:pt x="9998" y="5186"/>
                  <a:pt x="9892" y="5356"/>
                  <a:pt x="9727" y="5435"/>
                </a:cubicBezTo>
                <a:lnTo>
                  <a:pt x="5458" y="7448"/>
                </a:lnTo>
                <a:cubicBezTo>
                  <a:pt x="5167" y="7586"/>
                  <a:pt x="4831" y="7586"/>
                  <a:pt x="4540" y="7448"/>
                </a:cubicBezTo>
                <a:lnTo>
                  <a:pt x="271" y="5435"/>
                </a:lnTo>
                <a:cubicBezTo>
                  <a:pt x="105" y="5355"/>
                  <a:pt x="0" y="5185"/>
                  <a:pt x="0" y="5000"/>
                </a:cubicBezTo>
                <a:cubicBezTo>
                  <a:pt x="0" y="4814"/>
                  <a:pt x="106" y="4644"/>
                  <a:pt x="271" y="4565"/>
                </a:cubicBezTo>
                <a:lnTo>
                  <a:pt x="937" y="4250"/>
                </a:lnTo>
                <a:close/>
                <a:moveTo>
                  <a:pt x="271" y="7117"/>
                </a:moveTo>
                <a:lnTo>
                  <a:pt x="937" y="6802"/>
                </a:lnTo>
                <a:lnTo>
                  <a:pt x="4146" y="8315"/>
                </a:lnTo>
                <a:cubicBezTo>
                  <a:pt x="4687" y="8571"/>
                  <a:pt x="5309" y="8571"/>
                  <a:pt x="5850" y="8315"/>
                </a:cubicBezTo>
                <a:lnTo>
                  <a:pt x="9059" y="6802"/>
                </a:lnTo>
                <a:lnTo>
                  <a:pt x="9725" y="7117"/>
                </a:lnTo>
                <a:cubicBezTo>
                  <a:pt x="9891" y="7195"/>
                  <a:pt x="9996" y="7364"/>
                  <a:pt x="9996" y="7552"/>
                </a:cubicBezTo>
                <a:cubicBezTo>
                  <a:pt x="9996" y="7738"/>
                  <a:pt x="9890" y="7908"/>
                  <a:pt x="9725" y="7986"/>
                </a:cubicBezTo>
                <a:lnTo>
                  <a:pt x="5456" y="10000"/>
                </a:lnTo>
                <a:cubicBezTo>
                  <a:pt x="5165" y="10138"/>
                  <a:pt x="4829" y="10138"/>
                  <a:pt x="4538" y="10000"/>
                </a:cubicBezTo>
                <a:lnTo>
                  <a:pt x="271" y="7986"/>
                </a:lnTo>
                <a:cubicBezTo>
                  <a:pt x="105" y="7907"/>
                  <a:pt x="0" y="7737"/>
                  <a:pt x="0" y="7552"/>
                </a:cubicBezTo>
                <a:cubicBezTo>
                  <a:pt x="0" y="7365"/>
                  <a:pt x="106" y="7196"/>
                  <a:pt x="271" y="7117"/>
                </a:cubicBezTo>
                <a:close/>
              </a:path>
            </a:pathLst>
          </a:custGeom>
          <a:solidFill>
            <a:srgbClr val="2563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0" name="TextBox 40"/>
          <p:cNvSpPr txBox="1"/>
          <p:nvPr/>
        </p:nvSpPr>
        <p:spPr>
          <a:xfrm>
            <a:off x="7056261" y="4438650"/>
            <a:ext cx="857035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1E40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模式壁垒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446813" y="51508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3B82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2" name="TextBox 42"/>
          <p:cNvSpPr txBox="1"/>
          <p:nvPr/>
        </p:nvSpPr>
        <p:spPr>
          <a:xfrm>
            <a:off x="6664791" y="5095875"/>
            <a:ext cx="352441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'三层飞轮'商业模式具有极强的复制性与网络效应</a:t>
            </a:r>
            <a:endParaRPr lang="en-US" sz="1100"/>
          </a:p>
        </p:txBody>
      </p:sp>
      <p:sp>
        <p:nvSpPr>
          <p:cNvPr id="43" name="AutoShape 43"/>
          <p:cNvSpPr/>
          <p:nvPr/>
        </p:nvSpPr>
        <p:spPr>
          <a:xfrm>
            <a:off x="6446813" y="551284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3B82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4" name="TextBox 44"/>
          <p:cNvSpPr txBox="1"/>
          <p:nvPr/>
        </p:nvSpPr>
        <p:spPr>
          <a:xfrm>
            <a:off x="6664791" y="5457825"/>
            <a:ext cx="279965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一旦形成规模，将产生强大的协同价值</a:t>
            </a:r>
            <a:endParaRPr lang="en-US" sz="1100"/>
          </a:p>
        </p:txBody>
      </p:sp>
      <p:sp>
        <p:nvSpPr>
          <p:cNvPr id="45" name="AutoShape 45"/>
          <p:cNvSpPr/>
          <p:nvPr/>
        </p:nvSpPr>
        <p:spPr>
          <a:xfrm>
            <a:off x="6446813" y="58747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3B82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6" name="TextBox 46"/>
          <p:cNvSpPr txBox="1"/>
          <p:nvPr/>
        </p:nvSpPr>
        <p:spPr>
          <a:xfrm>
            <a:off x="6664791" y="5819775"/>
            <a:ext cx="132364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难以被模仿和超越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33333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ECFDF5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9332166" y="-952500"/>
            <a:ext cx="3809048" cy="3810000"/>
          </a:xfrm>
          <a:prstGeom prst="ellipse">
            <a:avLst/>
          </a:prstGeom>
          <a:solidFill>
            <a:srgbClr val="047857">
              <a:alpha val="5098"/>
            </a:srgbClr>
          </a:solidFill>
          <a:ln>
            <a:headEnd type="none"/>
            <a:tailEnd type="none"/>
          </a:ln>
        </p:spPr>
      </p:sp>
      <p:sp>
        <p:nvSpPr>
          <p:cNvPr id="5" name="AutoShape 5"/>
          <p:cNvSpPr/>
          <p:nvPr/>
        </p:nvSpPr>
        <p:spPr>
          <a:xfrm>
            <a:off x="-476131" y="4476750"/>
            <a:ext cx="2856785" cy="2857500"/>
          </a:xfrm>
          <a:prstGeom prst="ellipse">
            <a:avLst/>
          </a:prstGeom>
          <a:solidFill>
            <a:srgbClr val="064E3B">
              <a:alpha val="5098"/>
            </a:srgbClr>
          </a:solidFill>
          <a:ln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>
            <a:off x="457086" y="457200"/>
            <a:ext cx="9522" cy="1257300"/>
          </a:xfrm>
          <a:prstGeom prst="line">
            <a:avLst/>
          </a:prstGeom>
          <a:ln w="76200">
            <a:solidFill>
              <a:srgbClr val="047857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7" name="TextBox 7"/>
          <p:cNvSpPr txBox="1"/>
          <p:nvPr/>
        </p:nvSpPr>
        <p:spPr>
          <a:xfrm>
            <a:off x="761810" y="495300"/>
            <a:ext cx="1097005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478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城市咖啡厅全球扩张商业策划案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761810" y="790575"/>
            <a:ext cx="10970057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顶级团队配置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1810" y="1257300"/>
            <a:ext cx="914171" cy="38100"/>
          </a:xfrm>
          <a:prstGeom prst="rect">
            <a:avLst/>
          </a:prstGeom>
          <a:solidFill>
            <a:srgbClr val="04785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761810" y="1476375"/>
            <a:ext cx="10970057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家国情怀与商业智慧的融合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7086" y="2019300"/>
            <a:ext cx="5523120" cy="2076450"/>
          </a:xfrm>
          <a:prstGeom prst="roundRect">
            <a:avLst>
              <a:gd name="adj" fmla="val 242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695151" y="2276475"/>
            <a:ext cx="457086" cy="457200"/>
          </a:xfrm>
          <a:prstGeom prst="ellipse">
            <a:avLst/>
          </a:prstGeom>
          <a:solidFill>
            <a:srgbClr val="D1FAE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823707" y="2390775"/>
            <a:ext cx="228543" cy="2286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999" y="5000"/>
                </a:moveTo>
                <a:cubicBezTo>
                  <a:pt x="6577" y="5000"/>
                  <a:pt x="7856" y="3881"/>
                  <a:pt x="7856" y="2500"/>
                </a:cubicBezTo>
                <a:cubicBezTo>
                  <a:pt x="7856" y="1120"/>
                  <a:pt x="6576" y="0"/>
                  <a:pt x="4999" y="0"/>
                </a:cubicBezTo>
                <a:cubicBezTo>
                  <a:pt x="3422" y="0"/>
                  <a:pt x="2142" y="1120"/>
                  <a:pt x="2142" y="2500"/>
                </a:cubicBezTo>
                <a:cubicBezTo>
                  <a:pt x="2142" y="3880"/>
                  <a:pt x="3422" y="5000"/>
                  <a:pt x="4999" y="5000"/>
                </a:cubicBezTo>
                <a:close/>
                <a:moveTo>
                  <a:pt x="6999" y="5625"/>
                </a:moveTo>
                <a:lnTo>
                  <a:pt x="6626" y="5625"/>
                </a:lnTo>
                <a:cubicBezTo>
                  <a:pt x="6130" y="5824"/>
                  <a:pt x="5579" y="5938"/>
                  <a:pt x="4999" y="5938"/>
                </a:cubicBezTo>
                <a:cubicBezTo>
                  <a:pt x="4437" y="5938"/>
                  <a:pt x="3882" y="5831"/>
                  <a:pt x="3372" y="5625"/>
                </a:cubicBezTo>
                <a:lnTo>
                  <a:pt x="2999" y="5625"/>
                </a:lnTo>
                <a:cubicBezTo>
                  <a:pt x="1343" y="5625"/>
                  <a:pt x="0" y="6801"/>
                  <a:pt x="0" y="8250"/>
                </a:cubicBezTo>
                <a:lnTo>
                  <a:pt x="0" y="9063"/>
                </a:lnTo>
                <a:cubicBezTo>
                  <a:pt x="0" y="9580"/>
                  <a:pt x="480" y="10000"/>
                  <a:pt x="1071" y="10000"/>
                </a:cubicBezTo>
                <a:lnTo>
                  <a:pt x="8927" y="10000"/>
                </a:lnTo>
                <a:cubicBezTo>
                  <a:pt x="9518" y="10000"/>
                  <a:pt x="9998" y="9580"/>
                  <a:pt x="9998" y="9063"/>
                </a:cubicBezTo>
                <a:lnTo>
                  <a:pt x="9998" y="8250"/>
                </a:lnTo>
                <a:cubicBezTo>
                  <a:pt x="9998" y="6801"/>
                  <a:pt x="8655" y="5625"/>
                  <a:pt x="6999" y="5625"/>
                </a:cubicBezTo>
                <a:close/>
              </a:path>
            </a:pathLst>
          </a:custGeom>
          <a:solidFill>
            <a:srgbClr val="04785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1304599" y="2276475"/>
            <a:ext cx="1237940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集团创始人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1304599" y="2581275"/>
            <a:ext cx="114271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0596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Visionary Leader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95151" y="29791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7" name="TextBox 17"/>
          <p:cNvSpPr txBox="1"/>
          <p:nvPr/>
        </p:nvSpPr>
        <p:spPr>
          <a:xfrm>
            <a:off x="913130" y="2924175"/>
            <a:ext cx="313294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拥有成功创办消费品类上市公司的丰富经验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95151" y="33220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9" name="TextBox 19"/>
          <p:cNvSpPr txBox="1"/>
          <p:nvPr/>
        </p:nvSpPr>
        <p:spPr>
          <a:xfrm>
            <a:off x="913130" y="3267075"/>
            <a:ext cx="247588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深谙品牌打造与资本市场运作之道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95151" y="3664999"/>
            <a:ext cx="103707" cy="118552"/>
          </a:xfrm>
          <a:custGeom>
            <a:avLst/>
            <a:gdLst/>
            <a:ahLst/>
            <a:cxnLst/>
            <a:rect l="l" t="t" r="r" b="b"/>
            <a:pathLst>
              <a:path w="8748" h="10000">
                <a:moveTo>
                  <a:pt x="8604" y="2"/>
                </a:moveTo>
                <a:cubicBezTo>
                  <a:pt x="8894" y="256"/>
                  <a:pt x="8958" y="744"/>
                  <a:pt x="8748" y="1093"/>
                </a:cubicBezTo>
                <a:lnTo>
                  <a:pt x="3570" y="9680"/>
                </a:lnTo>
                <a:cubicBezTo>
                  <a:pt x="3459" y="9866"/>
                  <a:pt x="3287" y="9980"/>
                  <a:pt x="3097" y="10000"/>
                </a:cubicBezTo>
                <a:cubicBezTo>
                  <a:pt x="2908" y="10018"/>
                  <a:pt x="2723" y="9935"/>
                  <a:pt x="2589" y="9773"/>
                </a:cubicBezTo>
                <a:lnTo>
                  <a:pt x="0" y="6650"/>
                </a:lnTo>
                <a:cubicBezTo>
                  <a:pt x="-253" y="6345"/>
                  <a:pt x="-253" y="5850"/>
                  <a:pt x="0" y="5545"/>
                </a:cubicBezTo>
                <a:cubicBezTo>
                  <a:pt x="253" y="5240"/>
                  <a:pt x="663" y="5240"/>
                  <a:pt x="916" y="5545"/>
                </a:cubicBezTo>
                <a:lnTo>
                  <a:pt x="2969" y="8021"/>
                </a:lnTo>
                <a:lnTo>
                  <a:pt x="7702" y="173"/>
                </a:lnTo>
                <a:cubicBezTo>
                  <a:pt x="7913" y="-176"/>
                  <a:pt x="8317" y="-254"/>
                  <a:pt x="8606" y="0"/>
                </a:cubicBezTo>
                <a:close/>
              </a:path>
            </a:pathLst>
          </a:cu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1"/>
          <p:nvPr/>
        </p:nvSpPr>
        <p:spPr>
          <a:xfrm>
            <a:off x="913130" y="3609975"/>
            <a:ext cx="1926991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怀揣"实业报国"的坚定信念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208747" y="2019300"/>
            <a:ext cx="5523120" cy="2076450"/>
          </a:xfrm>
          <a:prstGeom prst="roundRect">
            <a:avLst>
              <a:gd name="adj" fmla="val 242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6446813" y="2276475"/>
            <a:ext cx="457086" cy="457200"/>
          </a:xfrm>
          <a:prstGeom prst="ellipse">
            <a:avLst/>
          </a:prstGeom>
          <a:solidFill>
            <a:srgbClr val="DBEAFE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6561084" y="2413635"/>
            <a:ext cx="228543" cy="2286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4249" y="3000"/>
                </a:moveTo>
                <a:cubicBezTo>
                  <a:pt x="4112" y="3000"/>
                  <a:pt x="3999" y="3225"/>
                  <a:pt x="3999" y="3500"/>
                </a:cubicBezTo>
                <a:cubicBezTo>
                  <a:pt x="3999" y="3776"/>
                  <a:pt x="4111" y="4000"/>
                  <a:pt x="4249" y="4000"/>
                </a:cubicBezTo>
                <a:lnTo>
                  <a:pt x="5749" y="4000"/>
                </a:lnTo>
                <a:cubicBezTo>
                  <a:pt x="5886" y="4000"/>
                  <a:pt x="5999" y="3775"/>
                  <a:pt x="5999" y="3500"/>
                </a:cubicBezTo>
                <a:cubicBezTo>
                  <a:pt x="5999" y="3224"/>
                  <a:pt x="5887" y="3000"/>
                  <a:pt x="5749" y="3000"/>
                </a:cubicBezTo>
                <a:lnTo>
                  <a:pt x="4249" y="3000"/>
                </a:lnTo>
                <a:close/>
                <a:moveTo>
                  <a:pt x="3249" y="6000"/>
                </a:moveTo>
                <a:cubicBezTo>
                  <a:pt x="3249" y="5725"/>
                  <a:pt x="3137" y="5500"/>
                  <a:pt x="2999" y="5500"/>
                </a:cubicBezTo>
                <a:cubicBezTo>
                  <a:pt x="2861" y="5500"/>
                  <a:pt x="2749" y="5724"/>
                  <a:pt x="2749" y="6000"/>
                </a:cubicBezTo>
                <a:lnTo>
                  <a:pt x="2749" y="9000"/>
                </a:lnTo>
                <a:cubicBezTo>
                  <a:pt x="2749" y="9275"/>
                  <a:pt x="2862" y="9500"/>
                  <a:pt x="2999" y="9500"/>
                </a:cubicBezTo>
                <a:cubicBezTo>
                  <a:pt x="3137" y="9500"/>
                  <a:pt x="3249" y="9276"/>
                  <a:pt x="3249" y="9000"/>
                </a:cubicBezTo>
                <a:lnTo>
                  <a:pt x="3249" y="6000"/>
                </a:lnTo>
                <a:close/>
                <a:moveTo>
                  <a:pt x="6749" y="6000"/>
                </a:moveTo>
                <a:cubicBezTo>
                  <a:pt x="6749" y="5725"/>
                  <a:pt x="6636" y="5500"/>
                  <a:pt x="6499" y="5500"/>
                </a:cubicBezTo>
                <a:cubicBezTo>
                  <a:pt x="6361" y="5500"/>
                  <a:pt x="6249" y="5724"/>
                  <a:pt x="6249" y="6000"/>
                </a:cubicBezTo>
                <a:lnTo>
                  <a:pt x="6249" y="9000"/>
                </a:lnTo>
                <a:cubicBezTo>
                  <a:pt x="6249" y="9275"/>
                  <a:pt x="6361" y="9500"/>
                  <a:pt x="6499" y="9500"/>
                </a:cubicBezTo>
                <a:cubicBezTo>
                  <a:pt x="6637" y="9500"/>
                  <a:pt x="6749" y="9276"/>
                  <a:pt x="6749" y="9000"/>
                </a:cubicBezTo>
                <a:lnTo>
                  <a:pt x="6749" y="6000"/>
                </a:lnTo>
                <a:close/>
                <a:moveTo>
                  <a:pt x="2500" y="0"/>
                </a:moveTo>
                <a:cubicBezTo>
                  <a:pt x="1119" y="0"/>
                  <a:pt x="0" y="2238"/>
                  <a:pt x="0" y="5000"/>
                </a:cubicBezTo>
                <a:cubicBezTo>
                  <a:pt x="0" y="7760"/>
                  <a:pt x="1120" y="10000"/>
                  <a:pt x="2500" y="10000"/>
                </a:cubicBezTo>
                <a:lnTo>
                  <a:pt x="7499" y="10000"/>
                </a:lnTo>
                <a:cubicBezTo>
                  <a:pt x="8879" y="10000"/>
                  <a:pt x="9998" y="7763"/>
                  <a:pt x="9998" y="5000"/>
                </a:cubicBezTo>
                <a:cubicBezTo>
                  <a:pt x="9998" y="2240"/>
                  <a:pt x="8878" y="0"/>
                  <a:pt x="7499" y="0"/>
                </a:cubicBezTo>
                <a:lnTo>
                  <a:pt x="2500" y="0"/>
                </a:lnTo>
                <a:close/>
                <a:moveTo>
                  <a:pt x="2500" y="1000"/>
                </a:moveTo>
                <a:lnTo>
                  <a:pt x="7499" y="1000"/>
                </a:lnTo>
                <a:cubicBezTo>
                  <a:pt x="8603" y="1000"/>
                  <a:pt x="9498" y="2791"/>
                  <a:pt x="9498" y="5000"/>
                </a:cubicBezTo>
                <a:cubicBezTo>
                  <a:pt x="9498" y="7208"/>
                  <a:pt x="8602" y="9000"/>
                  <a:pt x="7499" y="9000"/>
                </a:cubicBezTo>
                <a:lnTo>
                  <a:pt x="2500" y="9000"/>
                </a:lnTo>
                <a:cubicBezTo>
                  <a:pt x="1395" y="9000"/>
                  <a:pt x="500" y="7209"/>
                  <a:pt x="500" y="5000"/>
                </a:cubicBezTo>
                <a:cubicBezTo>
                  <a:pt x="500" y="2792"/>
                  <a:pt x="1396" y="1000"/>
                  <a:pt x="2499" y="1000"/>
                </a:cubicBezTo>
                <a:close/>
              </a:path>
            </a:pathLst>
          </a:custGeom>
          <a:solidFill>
            <a:srgbClr val="1D4ED8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TextBox 25"/>
          <p:cNvSpPr txBox="1"/>
          <p:nvPr/>
        </p:nvSpPr>
        <p:spPr>
          <a:xfrm>
            <a:off x="7056261" y="2276475"/>
            <a:ext cx="1237940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首席技术官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7056261" y="2581275"/>
            <a:ext cx="114271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2563E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CTO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446813" y="2992371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7092" y="0"/>
                </a:moveTo>
                <a:cubicBezTo>
                  <a:pt x="6749" y="-96"/>
                  <a:pt x="6391" y="98"/>
                  <a:pt x="6293" y="432"/>
                </a:cubicBezTo>
                <a:lnTo>
                  <a:pt x="3709" y="9223"/>
                </a:lnTo>
                <a:cubicBezTo>
                  <a:pt x="3610" y="9557"/>
                  <a:pt x="3810" y="9904"/>
                  <a:pt x="4153" y="10000"/>
                </a:cubicBezTo>
                <a:cubicBezTo>
                  <a:pt x="4497" y="10095"/>
                  <a:pt x="4854" y="9902"/>
                  <a:pt x="4952" y="9568"/>
                </a:cubicBezTo>
                <a:lnTo>
                  <a:pt x="7536" y="777"/>
                </a:lnTo>
                <a:cubicBezTo>
                  <a:pt x="7635" y="443"/>
                  <a:pt x="7435" y="96"/>
                  <a:pt x="7092" y="0"/>
                </a:cubicBezTo>
                <a:close/>
                <a:moveTo>
                  <a:pt x="8395" y="2671"/>
                </a:moveTo>
                <a:cubicBezTo>
                  <a:pt x="8143" y="2916"/>
                  <a:pt x="8143" y="3314"/>
                  <a:pt x="8395" y="3560"/>
                </a:cubicBezTo>
                <a:lnTo>
                  <a:pt x="9877" y="5000"/>
                </a:lnTo>
                <a:lnTo>
                  <a:pt x="8395" y="6440"/>
                </a:lnTo>
                <a:cubicBezTo>
                  <a:pt x="8143" y="6686"/>
                  <a:pt x="8143" y="7084"/>
                  <a:pt x="8395" y="7329"/>
                </a:cubicBezTo>
                <a:cubicBezTo>
                  <a:pt x="8648" y="7575"/>
                  <a:pt x="9057" y="7575"/>
                  <a:pt x="9310" y="7329"/>
                </a:cubicBezTo>
                <a:lnTo>
                  <a:pt x="11247" y="5445"/>
                </a:lnTo>
                <a:cubicBezTo>
                  <a:pt x="11499" y="5200"/>
                  <a:pt x="11499" y="4802"/>
                  <a:pt x="11247" y="4557"/>
                </a:cubicBezTo>
                <a:lnTo>
                  <a:pt x="9310" y="2673"/>
                </a:lnTo>
                <a:cubicBezTo>
                  <a:pt x="9057" y="2427"/>
                  <a:pt x="8648" y="2427"/>
                  <a:pt x="8395" y="2673"/>
                </a:cubicBezTo>
                <a:close/>
                <a:moveTo>
                  <a:pt x="2852" y="2673"/>
                </a:moveTo>
                <a:cubicBezTo>
                  <a:pt x="2599" y="2427"/>
                  <a:pt x="2190" y="2427"/>
                  <a:pt x="1937" y="2673"/>
                </a:cubicBezTo>
                <a:lnTo>
                  <a:pt x="0" y="4557"/>
                </a:lnTo>
                <a:cubicBezTo>
                  <a:pt x="-252" y="4802"/>
                  <a:pt x="-252" y="5200"/>
                  <a:pt x="0" y="5445"/>
                </a:cubicBezTo>
                <a:lnTo>
                  <a:pt x="1937" y="7329"/>
                </a:lnTo>
                <a:cubicBezTo>
                  <a:pt x="2190" y="7575"/>
                  <a:pt x="2599" y="7575"/>
                  <a:pt x="2852" y="7329"/>
                </a:cubicBezTo>
                <a:cubicBezTo>
                  <a:pt x="3104" y="7084"/>
                  <a:pt x="3104" y="6686"/>
                  <a:pt x="2852" y="6440"/>
                </a:cubicBezTo>
                <a:lnTo>
                  <a:pt x="1370" y="5000"/>
                </a:lnTo>
                <a:lnTo>
                  <a:pt x="2850" y="3560"/>
                </a:lnTo>
                <a:cubicBezTo>
                  <a:pt x="3102" y="3314"/>
                  <a:pt x="3102" y="2916"/>
                  <a:pt x="2850" y="2671"/>
                </a:cubicBezTo>
                <a:close/>
              </a:path>
            </a:pathLst>
          </a:custGeom>
          <a:solidFill>
            <a:srgbClr val="3B82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8" name="TextBox 28"/>
          <p:cNvSpPr txBox="1"/>
          <p:nvPr/>
        </p:nvSpPr>
        <p:spPr>
          <a:xfrm>
            <a:off x="6664791" y="2924175"/>
            <a:ext cx="181882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来自国内顶尖互联网企业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446813" y="3329508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258" y="1094"/>
                </a:moveTo>
                <a:cubicBezTo>
                  <a:pt x="2258" y="490"/>
                  <a:pt x="2764" y="0"/>
                  <a:pt x="3386" y="0"/>
                </a:cubicBezTo>
                <a:lnTo>
                  <a:pt x="3870" y="0"/>
                </a:lnTo>
                <a:cubicBezTo>
                  <a:pt x="4227" y="0"/>
                  <a:pt x="4515" y="279"/>
                  <a:pt x="4515" y="625"/>
                </a:cubicBezTo>
                <a:lnTo>
                  <a:pt x="4515" y="9375"/>
                </a:lnTo>
                <a:cubicBezTo>
                  <a:pt x="4515" y="9721"/>
                  <a:pt x="4227" y="10000"/>
                  <a:pt x="3870" y="10000"/>
                </a:cubicBezTo>
                <a:lnTo>
                  <a:pt x="3225" y="10000"/>
                </a:lnTo>
                <a:cubicBezTo>
                  <a:pt x="2624" y="10000"/>
                  <a:pt x="2119" y="9602"/>
                  <a:pt x="1975" y="9063"/>
                </a:cubicBezTo>
                <a:cubicBezTo>
                  <a:pt x="1961" y="9063"/>
                  <a:pt x="1949" y="9063"/>
                  <a:pt x="1935" y="9063"/>
                </a:cubicBezTo>
                <a:cubicBezTo>
                  <a:pt x="1044" y="9063"/>
                  <a:pt x="323" y="8363"/>
                  <a:pt x="323" y="7500"/>
                </a:cubicBezTo>
                <a:cubicBezTo>
                  <a:pt x="323" y="7148"/>
                  <a:pt x="443" y="6824"/>
                  <a:pt x="645" y="6563"/>
                </a:cubicBezTo>
                <a:cubicBezTo>
                  <a:pt x="254" y="6277"/>
                  <a:pt x="0" y="5824"/>
                  <a:pt x="0" y="5313"/>
                </a:cubicBezTo>
                <a:cubicBezTo>
                  <a:pt x="0" y="4709"/>
                  <a:pt x="355" y="4184"/>
                  <a:pt x="871" y="3924"/>
                </a:cubicBezTo>
                <a:cubicBezTo>
                  <a:pt x="728" y="3689"/>
                  <a:pt x="645" y="3416"/>
                  <a:pt x="645" y="3125"/>
                </a:cubicBezTo>
                <a:cubicBezTo>
                  <a:pt x="645" y="2262"/>
                  <a:pt x="1367" y="1563"/>
                  <a:pt x="2258" y="1563"/>
                </a:cubicBezTo>
                <a:lnTo>
                  <a:pt x="2258" y="1094"/>
                </a:lnTo>
                <a:close/>
                <a:moveTo>
                  <a:pt x="7740" y="1094"/>
                </a:moveTo>
                <a:lnTo>
                  <a:pt x="7740" y="1563"/>
                </a:lnTo>
                <a:cubicBezTo>
                  <a:pt x="8631" y="1563"/>
                  <a:pt x="9353" y="2262"/>
                  <a:pt x="9353" y="3125"/>
                </a:cubicBezTo>
                <a:cubicBezTo>
                  <a:pt x="9353" y="3418"/>
                  <a:pt x="9270" y="3691"/>
                  <a:pt x="9127" y="3924"/>
                </a:cubicBezTo>
                <a:cubicBezTo>
                  <a:pt x="9645" y="4184"/>
                  <a:pt x="9998" y="4707"/>
                  <a:pt x="9998" y="5313"/>
                </a:cubicBezTo>
                <a:cubicBezTo>
                  <a:pt x="9998" y="5824"/>
                  <a:pt x="9744" y="6277"/>
                  <a:pt x="9353" y="6563"/>
                </a:cubicBezTo>
                <a:cubicBezTo>
                  <a:pt x="9555" y="6824"/>
                  <a:pt x="9675" y="7148"/>
                  <a:pt x="9675" y="7500"/>
                </a:cubicBezTo>
                <a:cubicBezTo>
                  <a:pt x="9675" y="8363"/>
                  <a:pt x="8954" y="9063"/>
                  <a:pt x="8063" y="9063"/>
                </a:cubicBezTo>
                <a:cubicBezTo>
                  <a:pt x="8049" y="9063"/>
                  <a:pt x="8037" y="9063"/>
                  <a:pt x="8023" y="9063"/>
                </a:cubicBezTo>
                <a:cubicBezTo>
                  <a:pt x="7879" y="9602"/>
                  <a:pt x="7374" y="10000"/>
                  <a:pt x="6773" y="10000"/>
                </a:cubicBezTo>
                <a:lnTo>
                  <a:pt x="6128" y="10000"/>
                </a:lnTo>
                <a:cubicBezTo>
                  <a:pt x="5771" y="10000"/>
                  <a:pt x="5483" y="9721"/>
                  <a:pt x="5483" y="9375"/>
                </a:cubicBezTo>
                <a:lnTo>
                  <a:pt x="5483" y="625"/>
                </a:lnTo>
                <a:cubicBezTo>
                  <a:pt x="5483" y="279"/>
                  <a:pt x="5771" y="0"/>
                  <a:pt x="6128" y="0"/>
                </a:cubicBezTo>
                <a:lnTo>
                  <a:pt x="6612" y="0"/>
                </a:lnTo>
                <a:cubicBezTo>
                  <a:pt x="7234" y="0"/>
                  <a:pt x="7740" y="490"/>
                  <a:pt x="7740" y="1094"/>
                </a:cubicBezTo>
                <a:close/>
              </a:path>
            </a:pathLst>
          </a:custGeom>
          <a:solidFill>
            <a:srgbClr val="3B82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6664791" y="3267075"/>
            <a:ext cx="2304473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是大数据与人工智能领域的专家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6446813" y="3678171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4604" y="120"/>
                </a:moveTo>
                <a:cubicBezTo>
                  <a:pt x="4477" y="6"/>
                  <a:pt x="4292" y="-41"/>
                  <a:pt x="4117" y="2"/>
                </a:cubicBezTo>
                <a:cubicBezTo>
                  <a:pt x="3943" y="43"/>
                  <a:pt x="3808" y="165"/>
                  <a:pt x="3764" y="320"/>
                </a:cubicBezTo>
                <a:lnTo>
                  <a:pt x="3445" y="1433"/>
                </a:lnTo>
                <a:cubicBezTo>
                  <a:pt x="3423" y="1514"/>
                  <a:pt x="3329" y="1562"/>
                  <a:pt x="3240" y="1538"/>
                </a:cubicBezTo>
                <a:lnTo>
                  <a:pt x="1996" y="1228"/>
                </a:lnTo>
                <a:cubicBezTo>
                  <a:pt x="1821" y="1183"/>
                  <a:pt x="1634" y="1228"/>
                  <a:pt x="1508" y="1340"/>
                </a:cubicBezTo>
                <a:cubicBezTo>
                  <a:pt x="1380" y="1454"/>
                  <a:pt x="1331" y="1620"/>
                  <a:pt x="1381" y="1775"/>
                </a:cubicBezTo>
                <a:lnTo>
                  <a:pt x="1732" y="2880"/>
                </a:lnTo>
                <a:cubicBezTo>
                  <a:pt x="1757" y="2960"/>
                  <a:pt x="1703" y="3043"/>
                  <a:pt x="1614" y="3063"/>
                </a:cubicBezTo>
                <a:lnTo>
                  <a:pt x="360" y="3346"/>
                </a:lnTo>
                <a:cubicBezTo>
                  <a:pt x="185" y="3385"/>
                  <a:pt x="48" y="3507"/>
                  <a:pt x="0" y="3662"/>
                </a:cubicBezTo>
                <a:cubicBezTo>
                  <a:pt x="-47" y="3817"/>
                  <a:pt x="4" y="3983"/>
                  <a:pt x="133" y="4095"/>
                </a:cubicBezTo>
                <a:lnTo>
                  <a:pt x="1058" y="4896"/>
                </a:lnTo>
                <a:cubicBezTo>
                  <a:pt x="1125" y="4953"/>
                  <a:pt x="1125" y="5049"/>
                  <a:pt x="1058" y="5108"/>
                </a:cubicBezTo>
                <a:lnTo>
                  <a:pt x="135" y="5909"/>
                </a:lnTo>
                <a:cubicBezTo>
                  <a:pt x="6" y="6021"/>
                  <a:pt x="-46" y="6186"/>
                  <a:pt x="2" y="6341"/>
                </a:cubicBezTo>
                <a:cubicBezTo>
                  <a:pt x="49" y="6497"/>
                  <a:pt x="186" y="6618"/>
                  <a:pt x="362" y="6657"/>
                </a:cubicBezTo>
                <a:lnTo>
                  <a:pt x="1614" y="6940"/>
                </a:lnTo>
                <a:cubicBezTo>
                  <a:pt x="1705" y="6961"/>
                  <a:pt x="1759" y="7044"/>
                  <a:pt x="1732" y="7123"/>
                </a:cubicBezTo>
                <a:lnTo>
                  <a:pt x="1381" y="8227"/>
                </a:lnTo>
                <a:cubicBezTo>
                  <a:pt x="1331" y="8382"/>
                  <a:pt x="1381" y="8549"/>
                  <a:pt x="1508" y="8661"/>
                </a:cubicBezTo>
                <a:cubicBezTo>
                  <a:pt x="1635" y="8775"/>
                  <a:pt x="1822" y="8818"/>
                  <a:pt x="1996" y="8774"/>
                </a:cubicBezTo>
                <a:lnTo>
                  <a:pt x="3240" y="8462"/>
                </a:lnTo>
                <a:cubicBezTo>
                  <a:pt x="3329" y="8440"/>
                  <a:pt x="3423" y="8488"/>
                  <a:pt x="3445" y="8567"/>
                </a:cubicBezTo>
                <a:lnTo>
                  <a:pt x="3764" y="9680"/>
                </a:lnTo>
                <a:cubicBezTo>
                  <a:pt x="3807" y="9835"/>
                  <a:pt x="3944" y="9957"/>
                  <a:pt x="4119" y="10000"/>
                </a:cubicBezTo>
                <a:cubicBezTo>
                  <a:pt x="4293" y="10041"/>
                  <a:pt x="4479" y="9996"/>
                  <a:pt x="4606" y="9882"/>
                </a:cubicBezTo>
                <a:lnTo>
                  <a:pt x="5506" y="9059"/>
                </a:lnTo>
                <a:cubicBezTo>
                  <a:pt x="5570" y="9000"/>
                  <a:pt x="5679" y="9000"/>
                  <a:pt x="5745" y="9059"/>
                </a:cubicBezTo>
                <a:lnTo>
                  <a:pt x="6643" y="9882"/>
                </a:lnTo>
                <a:cubicBezTo>
                  <a:pt x="6770" y="9996"/>
                  <a:pt x="6955" y="10043"/>
                  <a:pt x="7130" y="10000"/>
                </a:cubicBezTo>
                <a:cubicBezTo>
                  <a:pt x="7305" y="9958"/>
                  <a:pt x="7441" y="9836"/>
                  <a:pt x="7486" y="9680"/>
                </a:cubicBezTo>
                <a:lnTo>
                  <a:pt x="7804" y="8569"/>
                </a:lnTo>
                <a:cubicBezTo>
                  <a:pt x="7827" y="8488"/>
                  <a:pt x="7920" y="8440"/>
                  <a:pt x="8010" y="8464"/>
                </a:cubicBezTo>
                <a:lnTo>
                  <a:pt x="9253" y="8776"/>
                </a:lnTo>
                <a:cubicBezTo>
                  <a:pt x="9428" y="8820"/>
                  <a:pt x="9615" y="8776"/>
                  <a:pt x="9742" y="8663"/>
                </a:cubicBezTo>
                <a:cubicBezTo>
                  <a:pt x="9869" y="8550"/>
                  <a:pt x="9918" y="8383"/>
                  <a:pt x="9868" y="8229"/>
                </a:cubicBezTo>
                <a:lnTo>
                  <a:pt x="9517" y="7123"/>
                </a:lnTo>
                <a:cubicBezTo>
                  <a:pt x="9492" y="7044"/>
                  <a:pt x="9546" y="6961"/>
                  <a:pt x="9636" y="6940"/>
                </a:cubicBezTo>
                <a:lnTo>
                  <a:pt x="10887" y="6657"/>
                </a:lnTo>
                <a:cubicBezTo>
                  <a:pt x="11062" y="6619"/>
                  <a:pt x="11199" y="6497"/>
                  <a:pt x="11247" y="6341"/>
                </a:cubicBezTo>
                <a:cubicBezTo>
                  <a:pt x="11294" y="6186"/>
                  <a:pt x="11243" y="6021"/>
                  <a:pt x="11114" y="5909"/>
                </a:cubicBezTo>
                <a:lnTo>
                  <a:pt x="10189" y="5108"/>
                </a:lnTo>
                <a:cubicBezTo>
                  <a:pt x="10122" y="5051"/>
                  <a:pt x="10122" y="4955"/>
                  <a:pt x="10189" y="4896"/>
                </a:cubicBezTo>
                <a:lnTo>
                  <a:pt x="11114" y="4095"/>
                </a:lnTo>
                <a:cubicBezTo>
                  <a:pt x="11243" y="3982"/>
                  <a:pt x="11295" y="3818"/>
                  <a:pt x="11247" y="3662"/>
                </a:cubicBezTo>
                <a:cubicBezTo>
                  <a:pt x="11200" y="3507"/>
                  <a:pt x="11063" y="3386"/>
                  <a:pt x="10887" y="3346"/>
                </a:cubicBezTo>
                <a:lnTo>
                  <a:pt x="9636" y="3063"/>
                </a:lnTo>
                <a:cubicBezTo>
                  <a:pt x="9544" y="3043"/>
                  <a:pt x="9490" y="2960"/>
                  <a:pt x="9517" y="2880"/>
                </a:cubicBezTo>
                <a:lnTo>
                  <a:pt x="9868" y="1775"/>
                </a:lnTo>
                <a:cubicBezTo>
                  <a:pt x="9918" y="1620"/>
                  <a:pt x="9868" y="1453"/>
                  <a:pt x="9742" y="1340"/>
                </a:cubicBezTo>
                <a:cubicBezTo>
                  <a:pt x="9614" y="1227"/>
                  <a:pt x="9427" y="1184"/>
                  <a:pt x="9253" y="1228"/>
                </a:cubicBezTo>
                <a:lnTo>
                  <a:pt x="8010" y="1540"/>
                </a:lnTo>
                <a:cubicBezTo>
                  <a:pt x="7920" y="1562"/>
                  <a:pt x="7827" y="1514"/>
                  <a:pt x="7804" y="1435"/>
                </a:cubicBezTo>
                <a:lnTo>
                  <a:pt x="7486" y="320"/>
                </a:lnTo>
                <a:cubicBezTo>
                  <a:pt x="7442" y="165"/>
                  <a:pt x="7305" y="43"/>
                  <a:pt x="7130" y="0"/>
                </a:cubicBezTo>
                <a:cubicBezTo>
                  <a:pt x="6956" y="-41"/>
                  <a:pt x="6770" y="4"/>
                  <a:pt x="6643" y="118"/>
                </a:cubicBezTo>
                <a:lnTo>
                  <a:pt x="5743" y="943"/>
                </a:lnTo>
                <a:cubicBezTo>
                  <a:pt x="5679" y="1002"/>
                  <a:pt x="5570" y="1002"/>
                  <a:pt x="5504" y="943"/>
                </a:cubicBezTo>
                <a:lnTo>
                  <a:pt x="4604" y="120"/>
                </a:lnTo>
                <a:close/>
              </a:path>
            </a:pathLst>
          </a:custGeom>
          <a:solidFill>
            <a:srgbClr val="3B82F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6664791" y="3609975"/>
            <a:ext cx="132364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拥有多项核心专利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457086" y="4324350"/>
            <a:ext cx="5523120" cy="2076450"/>
          </a:xfrm>
          <a:prstGeom prst="roundRect">
            <a:avLst>
              <a:gd name="adj" fmla="val 242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4" name="AutoShape 34"/>
          <p:cNvSpPr/>
          <p:nvPr/>
        </p:nvSpPr>
        <p:spPr>
          <a:xfrm>
            <a:off x="695151" y="4581525"/>
            <a:ext cx="457086" cy="4572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5" name="AutoShape 35"/>
          <p:cNvSpPr/>
          <p:nvPr/>
        </p:nvSpPr>
        <p:spPr>
          <a:xfrm>
            <a:off x="809423" y="4708525"/>
            <a:ext cx="228543" cy="2286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7531" y="2167"/>
                </a:moveTo>
                <a:cubicBezTo>
                  <a:pt x="7446" y="1698"/>
                  <a:pt x="7195" y="1329"/>
                  <a:pt x="6873" y="1206"/>
                </a:cubicBezTo>
                <a:lnTo>
                  <a:pt x="3725" y="0"/>
                </a:lnTo>
                <a:cubicBezTo>
                  <a:pt x="3485" y="-91"/>
                  <a:pt x="3232" y="-91"/>
                  <a:pt x="2992" y="0"/>
                </a:cubicBezTo>
                <a:lnTo>
                  <a:pt x="658" y="1206"/>
                </a:lnTo>
                <a:cubicBezTo>
                  <a:pt x="337" y="1329"/>
                  <a:pt x="85" y="1698"/>
                  <a:pt x="0" y="2167"/>
                </a:cubicBezTo>
                <a:cubicBezTo>
                  <a:pt x="-62" y="2518"/>
                  <a:pt x="-62" y="2886"/>
                  <a:pt x="0" y="3237"/>
                </a:cubicBezTo>
                <a:lnTo>
                  <a:pt x="826" y="7833"/>
                </a:lnTo>
                <a:cubicBezTo>
                  <a:pt x="912" y="8302"/>
                  <a:pt x="1163" y="8671"/>
                  <a:pt x="1485" y="8794"/>
                </a:cubicBezTo>
                <a:lnTo>
                  <a:pt x="4633" y="10000"/>
                </a:lnTo>
                <a:cubicBezTo>
                  <a:pt x="4873" y="10091"/>
                  <a:pt x="5125" y="10091"/>
                  <a:pt x="5365" y="10000"/>
                </a:cubicBezTo>
                <a:lnTo>
                  <a:pt x="8513" y="8794"/>
                </a:lnTo>
                <a:cubicBezTo>
                  <a:pt x="8835" y="8669"/>
                  <a:pt x="9087" y="8302"/>
                  <a:pt x="9172" y="7833"/>
                </a:cubicBezTo>
                <a:lnTo>
                  <a:pt x="9998" y="3237"/>
                </a:lnTo>
                <a:cubicBezTo>
                  <a:pt x="10060" y="2886"/>
                  <a:pt x="10060" y="2518"/>
                  <a:pt x="9998" y="2167"/>
                </a:cubicBezTo>
                <a:close/>
                <a:moveTo>
                  <a:pt x="3980" y="6365"/>
                </a:moveTo>
                <a:cubicBezTo>
                  <a:pt x="3620" y="6365"/>
                  <a:pt x="3329" y="5939"/>
                  <a:pt x="3329" y="5414"/>
                </a:cubicBezTo>
                <a:cubicBezTo>
                  <a:pt x="3329" y="4889"/>
                  <a:pt x="3620" y="4463"/>
                  <a:pt x="3980" y="4463"/>
                </a:cubicBezTo>
                <a:cubicBezTo>
                  <a:pt x="4339" y="4463"/>
                  <a:pt x="4631" y="4889"/>
                  <a:pt x="4631" y="5414"/>
                </a:cubicBezTo>
                <a:cubicBezTo>
                  <a:pt x="4631" y="5939"/>
                  <a:pt x="4339" y="6365"/>
                  <a:pt x="3980" y="6365"/>
                </a:cubicBezTo>
                <a:close/>
              </a:path>
            </a:pathLst>
          </a:custGeom>
          <a:solidFill>
            <a:srgbClr val="B4530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6" name="TextBox 36"/>
          <p:cNvSpPr txBox="1"/>
          <p:nvPr/>
        </p:nvSpPr>
        <p:spPr>
          <a:xfrm>
            <a:off x="1304599" y="4581525"/>
            <a:ext cx="1237940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首席运营官</a:t>
            </a:r>
            <a:endParaRPr lang="en-US" sz="1100"/>
          </a:p>
        </p:txBody>
      </p:sp>
      <p:sp>
        <p:nvSpPr>
          <p:cNvPr id="37" name="TextBox 37"/>
          <p:cNvSpPr txBox="1"/>
          <p:nvPr/>
        </p:nvSpPr>
        <p:spPr>
          <a:xfrm>
            <a:off x="1304599" y="4886325"/>
            <a:ext cx="114271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9770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COO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695151" y="5291658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9" name="TextBox 39"/>
          <p:cNvSpPr txBox="1"/>
          <p:nvPr/>
        </p:nvSpPr>
        <p:spPr>
          <a:xfrm>
            <a:off x="913130" y="5229225"/>
            <a:ext cx="1323644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资深连锁管理专家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695151" y="5634558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872" y="5469"/>
                </a:moveTo>
                <a:lnTo>
                  <a:pt x="3128" y="5469"/>
                </a:lnTo>
                <a:cubicBezTo>
                  <a:pt x="3185" y="6729"/>
                  <a:pt x="3465" y="7889"/>
                  <a:pt x="3863" y="8738"/>
                </a:cubicBezTo>
                <a:cubicBezTo>
                  <a:pt x="4087" y="9217"/>
                  <a:pt x="4328" y="9555"/>
                  <a:pt x="4552" y="9762"/>
                </a:cubicBezTo>
                <a:cubicBezTo>
                  <a:pt x="4772" y="9967"/>
                  <a:pt x="4923" y="10000"/>
                  <a:pt x="5001" y="10000"/>
                </a:cubicBezTo>
                <a:cubicBezTo>
                  <a:pt x="5079" y="10000"/>
                  <a:pt x="5230" y="9967"/>
                  <a:pt x="5450" y="9762"/>
                </a:cubicBezTo>
                <a:cubicBezTo>
                  <a:pt x="5674" y="9555"/>
                  <a:pt x="5915" y="9215"/>
                  <a:pt x="6138" y="8738"/>
                </a:cubicBezTo>
                <a:cubicBezTo>
                  <a:pt x="6537" y="7889"/>
                  <a:pt x="6817" y="6729"/>
                  <a:pt x="6874" y="5469"/>
                </a:cubicBezTo>
                <a:close/>
                <a:moveTo>
                  <a:pt x="3126" y="4531"/>
                </a:moveTo>
                <a:lnTo>
                  <a:pt x="6870" y="4531"/>
                </a:lnTo>
                <a:cubicBezTo>
                  <a:pt x="6815" y="3271"/>
                  <a:pt x="6535" y="2111"/>
                  <a:pt x="6136" y="1262"/>
                </a:cubicBezTo>
                <a:cubicBezTo>
                  <a:pt x="5913" y="785"/>
                  <a:pt x="5672" y="445"/>
                  <a:pt x="5448" y="238"/>
                </a:cubicBezTo>
                <a:cubicBezTo>
                  <a:pt x="5228" y="33"/>
                  <a:pt x="5077" y="0"/>
                  <a:pt x="4999" y="0"/>
                </a:cubicBezTo>
                <a:cubicBezTo>
                  <a:pt x="4921" y="0"/>
                  <a:pt x="4770" y="33"/>
                  <a:pt x="4550" y="238"/>
                </a:cubicBezTo>
                <a:cubicBezTo>
                  <a:pt x="4326" y="445"/>
                  <a:pt x="4085" y="785"/>
                  <a:pt x="3862" y="1262"/>
                </a:cubicBezTo>
                <a:cubicBezTo>
                  <a:pt x="3463" y="2111"/>
                  <a:pt x="3183" y="3271"/>
                  <a:pt x="3126" y="4531"/>
                </a:cubicBezTo>
                <a:close/>
                <a:moveTo>
                  <a:pt x="2185" y="4531"/>
                </a:moveTo>
                <a:cubicBezTo>
                  <a:pt x="2253" y="2859"/>
                  <a:pt x="2687" y="1307"/>
                  <a:pt x="3320" y="287"/>
                </a:cubicBezTo>
                <a:cubicBezTo>
                  <a:pt x="1514" y="924"/>
                  <a:pt x="184" y="2563"/>
                  <a:pt x="0" y="4531"/>
                </a:cubicBezTo>
                <a:lnTo>
                  <a:pt x="2185" y="4531"/>
                </a:lnTo>
                <a:close/>
                <a:moveTo>
                  <a:pt x="0" y="5469"/>
                </a:moveTo>
                <a:cubicBezTo>
                  <a:pt x="184" y="7438"/>
                  <a:pt x="1514" y="9076"/>
                  <a:pt x="3320" y="9713"/>
                </a:cubicBezTo>
                <a:cubicBezTo>
                  <a:pt x="2687" y="8693"/>
                  <a:pt x="2253" y="7141"/>
                  <a:pt x="2185" y="5469"/>
                </a:cubicBezTo>
                <a:lnTo>
                  <a:pt x="0" y="5469"/>
                </a:lnTo>
                <a:close/>
                <a:moveTo>
                  <a:pt x="7813" y="5469"/>
                </a:moveTo>
                <a:cubicBezTo>
                  <a:pt x="7745" y="7141"/>
                  <a:pt x="7311" y="8693"/>
                  <a:pt x="6678" y="9713"/>
                </a:cubicBezTo>
                <a:cubicBezTo>
                  <a:pt x="8484" y="9074"/>
                  <a:pt x="9814" y="7438"/>
                  <a:pt x="9998" y="5469"/>
                </a:cubicBezTo>
                <a:lnTo>
                  <a:pt x="7813" y="5469"/>
                </a:lnTo>
                <a:close/>
                <a:moveTo>
                  <a:pt x="9998" y="4531"/>
                </a:moveTo>
                <a:cubicBezTo>
                  <a:pt x="9814" y="2563"/>
                  <a:pt x="8484" y="924"/>
                  <a:pt x="6678" y="287"/>
                </a:cubicBezTo>
                <a:cubicBezTo>
                  <a:pt x="7311" y="1307"/>
                  <a:pt x="7745" y="2859"/>
                  <a:pt x="7813" y="4531"/>
                </a:cubicBezTo>
                <a:lnTo>
                  <a:pt x="9998" y="4531"/>
                </a:ln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1" name="TextBox 41"/>
          <p:cNvSpPr txBox="1"/>
          <p:nvPr/>
        </p:nvSpPr>
        <p:spPr>
          <a:xfrm>
            <a:off x="913130" y="5572125"/>
            <a:ext cx="2475880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拥有多年全球采购与物流管理经验</a:t>
            </a:r>
            <a:endParaRPr lang="en-US" sz="1100"/>
          </a:p>
        </p:txBody>
      </p:sp>
      <p:sp>
        <p:nvSpPr>
          <p:cNvPr id="42" name="AutoShape 42"/>
          <p:cNvSpPr/>
          <p:nvPr/>
        </p:nvSpPr>
        <p:spPr>
          <a:xfrm>
            <a:off x="695151" y="5987832"/>
            <a:ext cx="103707" cy="82987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1250" y="1333"/>
                </a:moveTo>
                <a:cubicBezTo>
                  <a:pt x="1250" y="598"/>
                  <a:pt x="1810" y="0"/>
                  <a:pt x="2499" y="0"/>
                </a:cubicBezTo>
                <a:lnTo>
                  <a:pt x="8123" y="0"/>
                </a:lnTo>
                <a:cubicBezTo>
                  <a:pt x="8812" y="0"/>
                  <a:pt x="9373" y="598"/>
                  <a:pt x="9373" y="1333"/>
                </a:cubicBezTo>
                <a:lnTo>
                  <a:pt x="9373" y="2000"/>
                </a:lnTo>
                <a:lnTo>
                  <a:pt x="10363" y="2000"/>
                </a:lnTo>
                <a:cubicBezTo>
                  <a:pt x="10695" y="2000"/>
                  <a:pt x="11013" y="2140"/>
                  <a:pt x="11247" y="2390"/>
                </a:cubicBezTo>
                <a:lnTo>
                  <a:pt x="12132" y="3333"/>
                </a:lnTo>
                <a:cubicBezTo>
                  <a:pt x="12366" y="3583"/>
                  <a:pt x="12497" y="3923"/>
                  <a:pt x="12497" y="4277"/>
                </a:cubicBezTo>
                <a:lnTo>
                  <a:pt x="12497" y="7333"/>
                </a:lnTo>
                <a:cubicBezTo>
                  <a:pt x="12497" y="8069"/>
                  <a:pt x="11937" y="8667"/>
                  <a:pt x="11247" y="8667"/>
                </a:cubicBezTo>
                <a:lnTo>
                  <a:pt x="11183" y="8667"/>
                </a:lnTo>
                <a:cubicBezTo>
                  <a:pt x="10980" y="9435"/>
                  <a:pt x="10316" y="10000"/>
                  <a:pt x="9529" y="10000"/>
                </a:cubicBezTo>
                <a:cubicBezTo>
                  <a:pt x="8760" y="10000"/>
                  <a:pt x="8085" y="9456"/>
                  <a:pt x="7875" y="8667"/>
                </a:cubicBezTo>
                <a:lnTo>
                  <a:pt x="5872" y="8667"/>
                </a:lnTo>
                <a:cubicBezTo>
                  <a:pt x="5669" y="9435"/>
                  <a:pt x="5005" y="10000"/>
                  <a:pt x="4218" y="10000"/>
                </a:cubicBezTo>
                <a:cubicBezTo>
                  <a:pt x="3449" y="10000"/>
                  <a:pt x="2774" y="9456"/>
                  <a:pt x="2564" y="8667"/>
                </a:cubicBezTo>
                <a:lnTo>
                  <a:pt x="2499" y="8667"/>
                </a:lnTo>
                <a:cubicBezTo>
                  <a:pt x="1810" y="8667"/>
                  <a:pt x="1250" y="8069"/>
                  <a:pt x="1250" y="7333"/>
                </a:cubicBezTo>
                <a:lnTo>
                  <a:pt x="1250" y="6333"/>
                </a:lnTo>
                <a:lnTo>
                  <a:pt x="469" y="6333"/>
                </a:lnTo>
                <a:cubicBezTo>
                  <a:pt x="209" y="6333"/>
                  <a:pt x="0" y="6110"/>
                  <a:pt x="0" y="5833"/>
                </a:cubicBezTo>
                <a:cubicBezTo>
                  <a:pt x="0" y="5557"/>
                  <a:pt x="210" y="5333"/>
                  <a:pt x="469" y="5333"/>
                </a:cubicBezTo>
                <a:lnTo>
                  <a:pt x="2656" y="5333"/>
                </a:lnTo>
                <a:cubicBezTo>
                  <a:pt x="2915" y="5333"/>
                  <a:pt x="3124" y="5110"/>
                  <a:pt x="3124" y="4833"/>
                </a:cubicBezTo>
                <a:cubicBezTo>
                  <a:pt x="3124" y="4557"/>
                  <a:pt x="2914" y="4333"/>
                  <a:pt x="2656" y="4333"/>
                </a:cubicBezTo>
                <a:lnTo>
                  <a:pt x="469" y="4333"/>
                </a:lnTo>
                <a:cubicBezTo>
                  <a:pt x="209" y="4333"/>
                  <a:pt x="0" y="4110"/>
                  <a:pt x="0" y="3833"/>
                </a:cubicBezTo>
                <a:cubicBezTo>
                  <a:pt x="0" y="3557"/>
                  <a:pt x="210" y="3333"/>
                  <a:pt x="469" y="3333"/>
                </a:cubicBezTo>
                <a:lnTo>
                  <a:pt x="3905" y="3333"/>
                </a:lnTo>
                <a:cubicBezTo>
                  <a:pt x="4165" y="3333"/>
                  <a:pt x="4374" y="3110"/>
                  <a:pt x="4374" y="2833"/>
                </a:cubicBezTo>
                <a:cubicBezTo>
                  <a:pt x="4374" y="2557"/>
                  <a:pt x="4164" y="2333"/>
                  <a:pt x="3905" y="2333"/>
                </a:cubicBezTo>
                <a:lnTo>
                  <a:pt x="469" y="2333"/>
                </a:lnTo>
                <a:cubicBezTo>
                  <a:pt x="209" y="2333"/>
                  <a:pt x="0" y="2110"/>
                  <a:pt x="0" y="1833"/>
                </a:cubicBezTo>
                <a:cubicBezTo>
                  <a:pt x="0" y="1557"/>
                  <a:pt x="210" y="1333"/>
                  <a:pt x="469" y="1333"/>
                </a:cubicBezTo>
                <a:lnTo>
                  <a:pt x="1250" y="1333"/>
                </a:lnTo>
                <a:close/>
                <a:moveTo>
                  <a:pt x="11247" y="5333"/>
                </a:moveTo>
                <a:lnTo>
                  <a:pt x="11247" y="4277"/>
                </a:lnTo>
                <a:lnTo>
                  <a:pt x="10363" y="3333"/>
                </a:lnTo>
                <a:lnTo>
                  <a:pt x="9373" y="3333"/>
                </a:lnTo>
                <a:lnTo>
                  <a:pt x="9373" y="5333"/>
                </a:lnTo>
                <a:lnTo>
                  <a:pt x="11247" y="5333"/>
                </a:lnTo>
                <a:close/>
                <a:moveTo>
                  <a:pt x="4999" y="8167"/>
                </a:moveTo>
                <a:cubicBezTo>
                  <a:pt x="4999" y="7707"/>
                  <a:pt x="4649" y="7333"/>
                  <a:pt x="4218" y="7333"/>
                </a:cubicBezTo>
                <a:cubicBezTo>
                  <a:pt x="3787" y="7333"/>
                  <a:pt x="3437" y="7707"/>
                  <a:pt x="3437" y="8167"/>
                </a:cubicBezTo>
                <a:cubicBezTo>
                  <a:pt x="3437" y="8627"/>
                  <a:pt x="3787" y="9000"/>
                  <a:pt x="4218" y="9000"/>
                </a:cubicBezTo>
                <a:cubicBezTo>
                  <a:pt x="4649" y="9000"/>
                  <a:pt x="4999" y="8627"/>
                  <a:pt x="4999" y="8167"/>
                </a:cubicBezTo>
                <a:close/>
                <a:moveTo>
                  <a:pt x="9529" y="9000"/>
                </a:moveTo>
                <a:cubicBezTo>
                  <a:pt x="9960" y="9000"/>
                  <a:pt x="10310" y="8627"/>
                  <a:pt x="10310" y="8167"/>
                </a:cubicBezTo>
                <a:cubicBezTo>
                  <a:pt x="10310" y="7707"/>
                  <a:pt x="9960" y="7333"/>
                  <a:pt x="9529" y="7333"/>
                </a:cubicBezTo>
                <a:cubicBezTo>
                  <a:pt x="9098" y="7333"/>
                  <a:pt x="8748" y="7707"/>
                  <a:pt x="8748" y="8167"/>
                </a:cubicBezTo>
                <a:cubicBezTo>
                  <a:pt x="8748" y="8627"/>
                  <a:pt x="9098" y="9000"/>
                  <a:pt x="9529" y="9000"/>
                </a:cubicBezTo>
                <a:close/>
              </a:path>
            </a:pathLst>
          </a:cu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3" name="TextBox 43"/>
          <p:cNvSpPr txBox="1"/>
          <p:nvPr/>
        </p:nvSpPr>
        <p:spPr>
          <a:xfrm>
            <a:off x="913130" y="5915025"/>
            <a:ext cx="1980705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确保全球供应链的高效运转</a:t>
            </a:r>
            <a:endParaRPr lang="en-US" sz="1100"/>
          </a:p>
        </p:txBody>
      </p:sp>
      <p:sp>
        <p:nvSpPr>
          <p:cNvPr id="44" name="AutoShape 44"/>
          <p:cNvSpPr/>
          <p:nvPr/>
        </p:nvSpPr>
        <p:spPr>
          <a:xfrm>
            <a:off x="6208747" y="4324350"/>
            <a:ext cx="5523120" cy="2076450"/>
          </a:xfrm>
          <a:prstGeom prst="roundRect">
            <a:avLst>
              <a:gd name="adj" fmla="val 242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45" name="AutoShape 45"/>
          <p:cNvSpPr/>
          <p:nvPr/>
        </p:nvSpPr>
        <p:spPr>
          <a:xfrm>
            <a:off x="6446813" y="4581525"/>
            <a:ext cx="457086" cy="457200"/>
          </a:xfrm>
          <a:prstGeom prst="ellipse">
            <a:avLst/>
          </a:prstGeom>
          <a:solidFill>
            <a:srgbClr val="FEE2E2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6" name="AutoShape 46"/>
          <p:cNvSpPr/>
          <p:nvPr/>
        </p:nvSpPr>
        <p:spPr>
          <a:xfrm>
            <a:off x="6561084" y="4695825"/>
            <a:ext cx="228543" cy="228600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771" y="0"/>
                </a:moveTo>
                <a:cubicBezTo>
                  <a:pt x="8504" y="-1145"/>
                  <a:pt x="6619" y="-939"/>
                  <a:pt x="5456" y="334"/>
                </a:cubicBezTo>
                <a:lnTo>
                  <a:pt x="5000" y="831"/>
                </a:lnTo>
                <a:lnTo>
                  <a:pt x="4545" y="334"/>
                </a:lnTo>
                <a:cubicBezTo>
                  <a:pt x="3384" y="-939"/>
                  <a:pt x="1496" y="-1145"/>
                  <a:pt x="229" y="0"/>
                </a:cubicBezTo>
                <a:cubicBezTo>
                  <a:pt x="-1223" y="1315"/>
                  <a:pt x="-1300" y="3674"/>
                  <a:pt x="0" y="5099"/>
                </a:cubicBezTo>
                <a:lnTo>
                  <a:pt x="4475" y="10000"/>
                </a:lnTo>
                <a:cubicBezTo>
                  <a:pt x="4764" y="10316"/>
                  <a:pt x="5234" y="10316"/>
                  <a:pt x="5523" y="10000"/>
                </a:cubicBezTo>
                <a:lnTo>
                  <a:pt x="9998" y="5099"/>
                </a:lnTo>
                <a:cubicBezTo>
                  <a:pt x="11300" y="3674"/>
                  <a:pt x="11224" y="1315"/>
                  <a:pt x="9771" y="0"/>
                </a:cubicBezTo>
                <a:close/>
              </a:path>
            </a:pathLst>
          </a:custGeom>
          <a:solidFill>
            <a:srgbClr val="B91C1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7" name="TextBox 47"/>
          <p:cNvSpPr txBox="1"/>
          <p:nvPr/>
        </p:nvSpPr>
        <p:spPr>
          <a:xfrm>
            <a:off x="7056261" y="4581525"/>
            <a:ext cx="1237940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首席营销官</a:t>
            </a:r>
            <a:endParaRPr lang="en-US" sz="1100"/>
          </a:p>
        </p:txBody>
      </p:sp>
      <p:sp>
        <p:nvSpPr>
          <p:cNvPr id="48" name="TextBox 48"/>
          <p:cNvSpPr txBox="1"/>
          <p:nvPr/>
        </p:nvSpPr>
        <p:spPr>
          <a:xfrm>
            <a:off x="7056261" y="4886325"/>
            <a:ext cx="114271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DC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CMO</a:t>
            </a:r>
            <a:endParaRPr lang="en-US" sz="1100"/>
          </a:p>
        </p:txBody>
      </p:sp>
      <p:sp>
        <p:nvSpPr>
          <p:cNvPr id="49" name="AutoShape 49"/>
          <p:cNvSpPr/>
          <p:nvPr/>
        </p:nvSpPr>
        <p:spPr>
          <a:xfrm>
            <a:off x="6446813" y="5291658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606" y="0"/>
                </a:moveTo>
                <a:cubicBezTo>
                  <a:pt x="9846" y="103"/>
                  <a:pt x="9998" y="335"/>
                  <a:pt x="9998" y="590"/>
                </a:cubicBezTo>
                <a:lnTo>
                  <a:pt x="9998" y="9027"/>
                </a:lnTo>
                <a:cubicBezTo>
                  <a:pt x="9998" y="9282"/>
                  <a:pt x="9846" y="9513"/>
                  <a:pt x="9606" y="9617"/>
                </a:cubicBezTo>
                <a:cubicBezTo>
                  <a:pt x="9368" y="9722"/>
                  <a:pt x="9089" y="9681"/>
                  <a:pt x="8892" y="9513"/>
                </a:cubicBezTo>
                <a:lnTo>
                  <a:pt x="7921" y="8688"/>
                </a:lnTo>
                <a:cubicBezTo>
                  <a:pt x="7013" y="7915"/>
                  <a:pt x="5865" y="7465"/>
                  <a:pt x="4664" y="7410"/>
                </a:cubicBezTo>
                <a:lnTo>
                  <a:pt x="4664" y="9351"/>
                </a:lnTo>
                <a:cubicBezTo>
                  <a:pt x="4664" y="9710"/>
                  <a:pt x="4366" y="10000"/>
                  <a:pt x="3997" y="10000"/>
                </a:cubicBezTo>
                <a:lnTo>
                  <a:pt x="3331" y="10000"/>
                </a:lnTo>
                <a:cubicBezTo>
                  <a:pt x="2962" y="10000"/>
                  <a:pt x="2664" y="9710"/>
                  <a:pt x="2664" y="9351"/>
                </a:cubicBezTo>
                <a:lnTo>
                  <a:pt x="2664" y="7404"/>
                </a:lnTo>
                <a:cubicBezTo>
                  <a:pt x="1194" y="7404"/>
                  <a:pt x="0" y="6242"/>
                  <a:pt x="0" y="4808"/>
                </a:cubicBezTo>
                <a:cubicBezTo>
                  <a:pt x="0" y="3375"/>
                  <a:pt x="1194" y="2213"/>
                  <a:pt x="2666" y="2213"/>
                </a:cubicBezTo>
                <a:lnTo>
                  <a:pt x="4426" y="2213"/>
                </a:lnTo>
                <a:cubicBezTo>
                  <a:pt x="5713" y="2208"/>
                  <a:pt x="6955" y="1752"/>
                  <a:pt x="7923" y="929"/>
                </a:cubicBezTo>
                <a:lnTo>
                  <a:pt x="8894" y="103"/>
                </a:lnTo>
                <a:cubicBezTo>
                  <a:pt x="9090" y="-65"/>
                  <a:pt x="9371" y="-103"/>
                  <a:pt x="9608" y="0"/>
                </a:cubicBezTo>
                <a:close/>
                <a:moveTo>
                  <a:pt x="4666" y="6106"/>
                </a:moveTo>
                <a:lnTo>
                  <a:pt x="4666" y="6110"/>
                </a:lnTo>
                <a:cubicBezTo>
                  <a:pt x="6130" y="6165"/>
                  <a:pt x="7536" y="6688"/>
                  <a:pt x="8665" y="7599"/>
                </a:cubicBezTo>
                <a:lnTo>
                  <a:pt x="8665" y="2016"/>
                </a:lnTo>
                <a:cubicBezTo>
                  <a:pt x="7536" y="2926"/>
                  <a:pt x="6130" y="3450"/>
                  <a:pt x="4666" y="3504"/>
                </a:cubicBezTo>
                <a:lnTo>
                  <a:pt x="4666" y="6106"/>
                </a:lnTo>
                <a:close/>
              </a:path>
            </a:pathLst>
          </a:custGeom>
          <a:solidFill>
            <a:srgbClr val="EF444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0" name="TextBox 50"/>
          <p:cNvSpPr txBox="1"/>
          <p:nvPr/>
        </p:nvSpPr>
        <p:spPr>
          <a:xfrm>
            <a:off x="6664791" y="5229225"/>
            <a:ext cx="1605305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来自国际 4A 广告公司</a:t>
            </a:r>
            <a:endParaRPr lang="en-US" sz="1100"/>
          </a:p>
        </p:txBody>
      </p:sp>
      <p:sp>
        <p:nvSpPr>
          <p:cNvPr id="51" name="AutoShape 51"/>
          <p:cNvSpPr/>
          <p:nvPr/>
        </p:nvSpPr>
        <p:spPr>
          <a:xfrm>
            <a:off x="6446813" y="5634558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088" y="3900"/>
                </a:moveTo>
                <a:lnTo>
                  <a:pt x="1691" y="4504"/>
                </a:lnTo>
                <a:cubicBezTo>
                  <a:pt x="1808" y="4621"/>
                  <a:pt x="1966" y="4688"/>
                  <a:pt x="2132" y="4688"/>
                </a:cubicBezTo>
                <a:lnTo>
                  <a:pt x="2552" y="4688"/>
                </a:lnTo>
                <a:cubicBezTo>
                  <a:pt x="2718" y="4688"/>
                  <a:pt x="2876" y="4754"/>
                  <a:pt x="2994" y="4871"/>
                </a:cubicBezTo>
                <a:lnTo>
                  <a:pt x="3566" y="5443"/>
                </a:lnTo>
                <a:cubicBezTo>
                  <a:pt x="3683" y="5561"/>
                  <a:pt x="3749" y="5719"/>
                  <a:pt x="3749" y="5885"/>
                </a:cubicBezTo>
                <a:lnTo>
                  <a:pt x="3749" y="6617"/>
                </a:lnTo>
                <a:cubicBezTo>
                  <a:pt x="3749" y="6783"/>
                  <a:pt x="3816" y="6941"/>
                  <a:pt x="3933" y="7059"/>
                </a:cubicBezTo>
                <a:lnTo>
                  <a:pt x="4193" y="7318"/>
                </a:lnTo>
                <a:cubicBezTo>
                  <a:pt x="4310" y="7436"/>
                  <a:pt x="4376" y="7594"/>
                  <a:pt x="4376" y="7760"/>
                </a:cubicBezTo>
                <a:lnTo>
                  <a:pt x="4376" y="8125"/>
                </a:lnTo>
                <a:cubicBezTo>
                  <a:pt x="4376" y="8471"/>
                  <a:pt x="4655" y="8750"/>
                  <a:pt x="5001" y="8750"/>
                </a:cubicBezTo>
                <a:cubicBezTo>
                  <a:pt x="5346" y="8750"/>
                  <a:pt x="5626" y="8470"/>
                  <a:pt x="5626" y="8125"/>
                </a:cubicBezTo>
                <a:lnTo>
                  <a:pt x="5626" y="8072"/>
                </a:lnTo>
                <a:cubicBezTo>
                  <a:pt x="5626" y="7906"/>
                  <a:pt x="5692" y="7748"/>
                  <a:pt x="5809" y="7631"/>
                </a:cubicBezTo>
                <a:lnTo>
                  <a:pt x="6694" y="6746"/>
                </a:lnTo>
                <a:cubicBezTo>
                  <a:pt x="6811" y="6629"/>
                  <a:pt x="6878" y="6471"/>
                  <a:pt x="6878" y="6305"/>
                </a:cubicBezTo>
                <a:lnTo>
                  <a:pt x="6878" y="5627"/>
                </a:lnTo>
                <a:cubicBezTo>
                  <a:pt x="6878" y="5281"/>
                  <a:pt x="6598" y="5002"/>
                  <a:pt x="6253" y="5002"/>
                </a:cubicBezTo>
                <a:lnTo>
                  <a:pt x="4638" y="5002"/>
                </a:lnTo>
                <a:cubicBezTo>
                  <a:pt x="4472" y="5002"/>
                  <a:pt x="4314" y="4936"/>
                  <a:pt x="4196" y="4818"/>
                </a:cubicBezTo>
                <a:lnTo>
                  <a:pt x="3884" y="4506"/>
                </a:lnTo>
                <a:cubicBezTo>
                  <a:pt x="3802" y="4424"/>
                  <a:pt x="3755" y="4311"/>
                  <a:pt x="3755" y="4193"/>
                </a:cubicBezTo>
                <a:cubicBezTo>
                  <a:pt x="3755" y="3949"/>
                  <a:pt x="3952" y="3752"/>
                  <a:pt x="4196" y="3752"/>
                </a:cubicBezTo>
                <a:lnTo>
                  <a:pt x="4874" y="3752"/>
                </a:lnTo>
                <a:cubicBezTo>
                  <a:pt x="5118" y="3752"/>
                  <a:pt x="5315" y="3555"/>
                  <a:pt x="5315" y="3311"/>
                </a:cubicBezTo>
                <a:cubicBezTo>
                  <a:pt x="5315" y="3193"/>
                  <a:pt x="5268" y="3080"/>
                  <a:pt x="5186" y="2998"/>
                </a:cubicBezTo>
                <a:lnTo>
                  <a:pt x="4802" y="2613"/>
                </a:lnTo>
                <a:cubicBezTo>
                  <a:pt x="4726" y="2539"/>
                  <a:pt x="4687" y="2443"/>
                  <a:pt x="4687" y="2344"/>
                </a:cubicBezTo>
                <a:cubicBezTo>
                  <a:pt x="4686" y="2243"/>
                  <a:pt x="4726" y="2147"/>
                  <a:pt x="4798" y="2076"/>
                </a:cubicBezTo>
                <a:lnTo>
                  <a:pt x="5136" y="1738"/>
                </a:lnTo>
                <a:cubicBezTo>
                  <a:pt x="5249" y="1625"/>
                  <a:pt x="5313" y="1471"/>
                  <a:pt x="5313" y="1311"/>
                </a:cubicBezTo>
                <a:cubicBezTo>
                  <a:pt x="5313" y="1170"/>
                  <a:pt x="5267" y="1043"/>
                  <a:pt x="5188" y="941"/>
                </a:cubicBezTo>
                <a:cubicBezTo>
                  <a:pt x="5126" y="939"/>
                  <a:pt x="5063" y="938"/>
                  <a:pt x="5001" y="938"/>
                </a:cubicBezTo>
                <a:cubicBezTo>
                  <a:pt x="3138" y="938"/>
                  <a:pt x="1570" y="2191"/>
                  <a:pt x="1090" y="3900"/>
                </a:cubicBezTo>
                <a:close/>
                <a:moveTo>
                  <a:pt x="9061" y="5000"/>
                </a:moveTo>
                <a:cubicBezTo>
                  <a:pt x="9061" y="4324"/>
                  <a:pt x="8897" y="3688"/>
                  <a:pt x="8604" y="3129"/>
                </a:cubicBezTo>
                <a:cubicBezTo>
                  <a:pt x="8479" y="3146"/>
                  <a:pt x="8356" y="3205"/>
                  <a:pt x="8254" y="3307"/>
                </a:cubicBezTo>
                <a:lnTo>
                  <a:pt x="7993" y="3568"/>
                </a:lnTo>
                <a:cubicBezTo>
                  <a:pt x="7875" y="3686"/>
                  <a:pt x="7809" y="3844"/>
                  <a:pt x="7809" y="4010"/>
                </a:cubicBezTo>
                <a:lnTo>
                  <a:pt x="7809" y="4688"/>
                </a:lnTo>
                <a:cubicBezTo>
                  <a:pt x="7809" y="5033"/>
                  <a:pt x="8088" y="5313"/>
                  <a:pt x="8434" y="5313"/>
                </a:cubicBezTo>
                <a:lnTo>
                  <a:pt x="8904" y="5313"/>
                </a:lnTo>
                <a:cubicBezTo>
                  <a:pt x="8953" y="5313"/>
                  <a:pt x="9002" y="5307"/>
                  <a:pt x="9047" y="5297"/>
                </a:cubicBezTo>
                <a:cubicBezTo>
                  <a:pt x="9055" y="5199"/>
                  <a:pt x="9057" y="5100"/>
                  <a:pt x="9057" y="5000"/>
                </a:cubicBezTo>
                <a:close/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</a:path>
            </a:pathLst>
          </a:custGeom>
          <a:solidFill>
            <a:srgbClr val="EF444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2" name="TextBox 52"/>
          <p:cNvSpPr txBox="1"/>
          <p:nvPr/>
        </p:nvSpPr>
        <p:spPr>
          <a:xfrm>
            <a:off x="6664791" y="5572125"/>
            <a:ext cx="1485529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擅长品牌全球化传播</a:t>
            </a:r>
            <a:endParaRPr lang="en-US" sz="1100"/>
          </a:p>
        </p:txBody>
      </p:sp>
      <p:sp>
        <p:nvSpPr>
          <p:cNvPr id="53" name="AutoShape 53"/>
          <p:cNvSpPr/>
          <p:nvPr/>
        </p:nvSpPr>
        <p:spPr>
          <a:xfrm>
            <a:off x="6446813" y="5983221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251" y="1187"/>
                </a:moveTo>
                <a:lnTo>
                  <a:pt x="2974" y="4079"/>
                </a:lnTo>
                <a:cubicBezTo>
                  <a:pt x="2884" y="4193"/>
                  <a:pt x="2888" y="4370"/>
                  <a:pt x="2984" y="4479"/>
                </a:cubicBezTo>
                <a:cubicBezTo>
                  <a:pt x="3579" y="5160"/>
                  <a:pt x="4546" y="5160"/>
                  <a:pt x="5141" y="4479"/>
                </a:cubicBezTo>
                <a:lnTo>
                  <a:pt x="5762" y="3769"/>
                </a:lnTo>
                <a:cubicBezTo>
                  <a:pt x="5844" y="3676"/>
                  <a:pt x="5948" y="3624"/>
                  <a:pt x="6053" y="3615"/>
                </a:cubicBezTo>
                <a:cubicBezTo>
                  <a:pt x="6186" y="3602"/>
                  <a:pt x="6323" y="3653"/>
                  <a:pt x="6424" y="3769"/>
                </a:cubicBezTo>
                <a:lnTo>
                  <a:pt x="9872" y="7677"/>
                </a:lnTo>
                <a:lnTo>
                  <a:pt x="11247" y="6427"/>
                </a:lnTo>
                <a:lnTo>
                  <a:pt x="11247" y="0"/>
                </a:lnTo>
                <a:lnTo>
                  <a:pt x="9060" y="1428"/>
                </a:lnTo>
                <a:lnTo>
                  <a:pt x="8595" y="1073"/>
                </a:lnTo>
                <a:cubicBezTo>
                  <a:pt x="8287" y="839"/>
                  <a:pt x="7926" y="714"/>
                  <a:pt x="7555" y="714"/>
                </a:cubicBezTo>
                <a:lnTo>
                  <a:pt x="6180" y="714"/>
                </a:lnTo>
                <a:cubicBezTo>
                  <a:pt x="6159" y="714"/>
                  <a:pt x="6135" y="714"/>
                  <a:pt x="6114" y="716"/>
                </a:cubicBezTo>
                <a:cubicBezTo>
                  <a:pt x="5784" y="736"/>
                  <a:pt x="5473" y="906"/>
                  <a:pt x="5251" y="1187"/>
                </a:cubicBezTo>
                <a:close/>
                <a:moveTo>
                  <a:pt x="2277" y="3363"/>
                </a:moveTo>
                <a:lnTo>
                  <a:pt x="4362" y="714"/>
                </a:lnTo>
                <a:lnTo>
                  <a:pt x="3589" y="714"/>
                </a:lnTo>
                <a:cubicBezTo>
                  <a:pt x="3091" y="714"/>
                  <a:pt x="2615" y="940"/>
                  <a:pt x="2263" y="1341"/>
                </a:cubicBezTo>
                <a:lnTo>
                  <a:pt x="2187" y="1428"/>
                </a:lnTo>
                <a:lnTo>
                  <a:pt x="0" y="0"/>
                </a:lnTo>
                <a:lnTo>
                  <a:pt x="0" y="6427"/>
                </a:lnTo>
                <a:lnTo>
                  <a:pt x="3054" y="9335"/>
                </a:lnTo>
                <a:cubicBezTo>
                  <a:pt x="3503" y="9763"/>
                  <a:pt x="4069" y="9998"/>
                  <a:pt x="4653" y="9998"/>
                </a:cubicBezTo>
                <a:lnTo>
                  <a:pt x="4960" y="9998"/>
                </a:lnTo>
                <a:lnTo>
                  <a:pt x="4823" y="9842"/>
                </a:lnTo>
                <a:cubicBezTo>
                  <a:pt x="4639" y="9632"/>
                  <a:pt x="4639" y="9293"/>
                  <a:pt x="4823" y="9085"/>
                </a:cubicBezTo>
                <a:cubicBezTo>
                  <a:pt x="5006" y="8876"/>
                  <a:pt x="5302" y="8876"/>
                  <a:pt x="5485" y="9085"/>
                </a:cubicBezTo>
                <a:lnTo>
                  <a:pt x="6285" y="10000"/>
                </a:lnTo>
                <a:lnTo>
                  <a:pt x="6461" y="10000"/>
                </a:lnTo>
                <a:cubicBezTo>
                  <a:pt x="6834" y="10000"/>
                  <a:pt x="7199" y="9904"/>
                  <a:pt x="7531" y="9726"/>
                </a:cubicBezTo>
                <a:lnTo>
                  <a:pt x="7010" y="9127"/>
                </a:lnTo>
                <a:cubicBezTo>
                  <a:pt x="6826" y="8918"/>
                  <a:pt x="6826" y="8578"/>
                  <a:pt x="7010" y="8371"/>
                </a:cubicBezTo>
                <a:cubicBezTo>
                  <a:pt x="7193" y="8162"/>
                  <a:pt x="7489" y="8162"/>
                  <a:pt x="7672" y="8371"/>
                </a:cubicBezTo>
                <a:lnTo>
                  <a:pt x="8297" y="9085"/>
                </a:lnTo>
                <a:lnTo>
                  <a:pt x="8638" y="8694"/>
                </a:lnTo>
                <a:cubicBezTo>
                  <a:pt x="8812" y="8496"/>
                  <a:pt x="8863" y="8208"/>
                  <a:pt x="8787" y="7956"/>
                </a:cubicBezTo>
                <a:lnTo>
                  <a:pt x="6094" y="4903"/>
                </a:lnTo>
                <a:lnTo>
                  <a:pt x="5803" y="5235"/>
                </a:lnTo>
                <a:cubicBezTo>
                  <a:pt x="4841" y="6336"/>
                  <a:pt x="3282" y="6336"/>
                  <a:pt x="2320" y="5235"/>
                </a:cubicBezTo>
                <a:cubicBezTo>
                  <a:pt x="1871" y="4722"/>
                  <a:pt x="1853" y="3899"/>
                  <a:pt x="2277" y="3361"/>
                </a:cubicBezTo>
                <a:close/>
              </a:path>
            </a:pathLst>
          </a:custGeom>
          <a:solidFill>
            <a:srgbClr val="EF444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4" name="TextBox 54"/>
          <p:cNvSpPr txBox="1"/>
          <p:nvPr/>
        </p:nvSpPr>
        <p:spPr>
          <a:xfrm>
            <a:off x="6664791" y="5915025"/>
            <a:ext cx="3079228" cy="1619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确保"城市咖啡厅"品牌在全球市场的一致性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8FAFC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457086" y="495300"/>
            <a:ext cx="76181" cy="457200"/>
          </a:xfrm>
          <a:prstGeom prst="roundRect">
            <a:avLst>
              <a:gd name="adj" fmla="val 50000"/>
            </a:avLst>
          </a:prstGeom>
          <a:solidFill>
            <a:srgbClr val="04785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5" name="TextBox 5"/>
          <p:cNvSpPr txBox="1"/>
          <p:nvPr/>
        </p:nvSpPr>
        <p:spPr>
          <a:xfrm>
            <a:off x="685629" y="476250"/>
            <a:ext cx="3332917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064E3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品牌基因与设计哲学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685629" y="990600"/>
            <a:ext cx="308532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4B556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融合东方美学与全球视野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7086" y="1457325"/>
            <a:ext cx="4732741" cy="4638675"/>
          </a:xfrm>
          <a:prstGeom prst="roundRect">
            <a:avLst>
              <a:gd name="adj" fmla="val 324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alphaModFix amt="100000"/>
          </a:blip>
          <a:srcRect t="17342" b="17342"/>
          <a:stretch>
            <a:fillRect/>
          </a:stretch>
        </p:blipFill>
        <p:spPr>
          <a:xfrm>
            <a:off x="466608" y="1466850"/>
            <a:ext cx="4716226" cy="46196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9" name="AutoShape 9"/>
          <p:cNvSpPr/>
          <p:nvPr/>
        </p:nvSpPr>
        <p:spPr>
          <a:xfrm>
            <a:off x="1675535" y="6255445"/>
            <a:ext cx="103707" cy="138311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2" y="3732"/>
                </a:moveTo>
                <a:cubicBezTo>
                  <a:pt x="2" y="1670"/>
                  <a:pt x="1681" y="0"/>
                  <a:pt x="3750" y="0"/>
                </a:cubicBezTo>
                <a:cubicBezTo>
                  <a:pt x="5819" y="0"/>
                  <a:pt x="7498" y="1670"/>
                  <a:pt x="7498" y="3732"/>
                </a:cubicBezTo>
                <a:cubicBezTo>
                  <a:pt x="7498" y="6092"/>
                  <a:pt x="5152" y="8922"/>
                  <a:pt x="4172" y="10000"/>
                </a:cubicBezTo>
                <a:cubicBezTo>
                  <a:pt x="3941" y="10253"/>
                  <a:pt x="3557" y="10253"/>
                  <a:pt x="3326" y="10000"/>
                </a:cubicBezTo>
                <a:cubicBezTo>
                  <a:pt x="2346" y="8922"/>
                  <a:pt x="0" y="6092"/>
                  <a:pt x="0" y="3732"/>
                </a:cubicBezTo>
                <a:close/>
                <a:moveTo>
                  <a:pt x="3750" y="5065"/>
                </a:moveTo>
                <a:cubicBezTo>
                  <a:pt x="4440" y="5065"/>
                  <a:pt x="4999" y="4498"/>
                  <a:pt x="4999" y="3799"/>
                </a:cubicBezTo>
                <a:cubicBezTo>
                  <a:pt x="4999" y="3100"/>
                  <a:pt x="4440" y="2533"/>
                  <a:pt x="3750" y="2533"/>
                </a:cubicBezTo>
                <a:cubicBezTo>
                  <a:pt x="3060" y="2533"/>
                  <a:pt x="2501" y="3100"/>
                  <a:pt x="2501" y="3799"/>
                </a:cubicBezTo>
                <a:cubicBezTo>
                  <a:pt x="2501" y="4498"/>
                  <a:pt x="3060" y="5065"/>
                  <a:pt x="3750" y="5065"/>
                </a:cubicBezTo>
                <a:close/>
              </a:path>
            </a:pathLst>
          </a:custGeom>
          <a:solidFill>
            <a:srgbClr val="0596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TextBox 10"/>
          <p:cNvSpPr txBox="1"/>
          <p:nvPr/>
        </p:nvSpPr>
        <p:spPr>
          <a:xfrm>
            <a:off x="1855423" y="6229350"/>
            <a:ext cx="3336934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1" strike="noStrike">
                <a:solidFill>
                  <a:srgbClr val="6B72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杭州钱江新城旗舰店 · 悬浮盒子设计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497081" y="1457325"/>
            <a:ext cx="6237315" cy="2362200"/>
          </a:xfrm>
          <a:prstGeom prst="roundRect">
            <a:avLst>
              <a:gd name="adj" fmla="val 1251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2" name="AutoShape 12"/>
          <p:cNvSpPr/>
          <p:nvPr/>
        </p:nvSpPr>
        <p:spPr>
          <a:xfrm>
            <a:off x="5763713" y="1685925"/>
            <a:ext cx="304724" cy="304800"/>
          </a:xfrm>
          <a:prstGeom prst="ellipse">
            <a:avLst/>
          </a:prstGeom>
          <a:solidFill>
            <a:srgbClr val="ECFDF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5856708" y="1779017"/>
            <a:ext cx="118586" cy="118615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872" y="5469"/>
                </a:moveTo>
                <a:lnTo>
                  <a:pt x="3128" y="5469"/>
                </a:lnTo>
                <a:cubicBezTo>
                  <a:pt x="3185" y="6729"/>
                  <a:pt x="3465" y="7889"/>
                  <a:pt x="3863" y="8738"/>
                </a:cubicBezTo>
                <a:cubicBezTo>
                  <a:pt x="4087" y="9217"/>
                  <a:pt x="4328" y="9555"/>
                  <a:pt x="4552" y="9762"/>
                </a:cubicBezTo>
                <a:cubicBezTo>
                  <a:pt x="4772" y="9967"/>
                  <a:pt x="4923" y="10000"/>
                  <a:pt x="5001" y="10000"/>
                </a:cubicBezTo>
                <a:cubicBezTo>
                  <a:pt x="5079" y="10000"/>
                  <a:pt x="5230" y="9967"/>
                  <a:pt x="5450" y="9762"/>
                </a:cubicBezTo>
                <a:cubicBezTo>
                  <a:pt x="5674" y="9555"/>
                  <a:pt x="5915" y="9215"/>
                  <a:pt x="6138" y="8738"/>
                </a:cubicBezTo>
                <a:cubicBezTo>
                  <a:pt x="6537" y="7889"/>
                  <a:pt x="6817" y="6729"/>
                  <a:pt x="6874" y="5469"/>
                </a:cubicBezTo>
                <a:close/>
                <a:moveTo>
                  <a:pt x="3126" y="4531"/>
                </a:moveTo>
                <a:lnTo>
                  <a:pt x="6870" y="4531"/>
                </a:lnTo>
                <a:cubicBezTo>
                  <a:pt x="6815" y="3271"/>
                  <a:pt x="6535" y="2111"/>
                  <a:pt x="6136" y="1262"/>
                </a:cubicBezTo>
                <a:cubicBezTo>
                  <a:pt x="5913" y="785"/>
                  <a:pt x="5672" y="445"/>
                  <a:pt x="5448" y="238"/>
                </a:cubicBezTo>
                <a:cubicBezTo>
                  <a:pt x="5228" y="33"/>
                  <a:pt x="5077" y="0"/>
                  <a:pt x="4999" y="0"/>
                </a:cubicBezTo>
                <a:cubicBezTo>
                  <a:pt x="4921" y="0"/>
                  <a:pt x="4770" y="33"/>
                  <a:pt x="4550" y="238"/>
                </a:cubicBezTo>
                <a:cubicBezTo>
                  <a:pt x="4326" y="445"/>
                  <a:pt x="4085" y="785"/>
                  <a:pt x="3862" y="1262"/>
                </a:cubicBezTo>
                <a:cubicBezTo>
                  <a:pt x="3463" y="2111"/>
                  <a:pt x="3183" y="3271"/>
                  <a:pt x="3126" y="4531"/>
                </a:cubicBezTo>
                <a:close/>
                <a:moveTo>
                  <a:pt x="2185" y="4531"/>
                </a:moveTo>
                <a:cubicBezTo>
                  <a:pt x="2253" y="2859"/>
                  <a:pt x="2687" y="1307"/>
                  <a:pt x="3320" y="287"/>
                </a:cubicBezTo>
                <a:cubicBezTo>
                  <a:pt x="1514" y="924"/>
                  <a:pt x="184" y="2563"/>
                  <a:pt x="0" y="4531"/>
                </a:cubicBezTo>
                <a:lnTo>
                  <a:pt x="2185" y="4531"/>
                </a:lnTo>
                <a:close/>
                <a:moveTo>
                  <a:pt x="0" y="5469"/>
                </a:moveTo>
                <a:cubicBezTo>
                  <a:pt x="184" y="7438"/>
                  <a:pt x="1514" y="9076"/>
                  <a:pt x="3320" y="9713"/>
                </a:cubicBezTo>
                <a:cubicBezTo>
                  <a:pt x="2687" y="8693"/>
                  <a:pt x="2253" y="7141"/>
                  <a:pt x="2185" y="5469"/>
                </a:cubicBezTo>
                <a:lnTo>
                  <a:pt x="0" y="5469"/>
                </a:lnTo>
                <a:close/>
                <a:moveTo>
                  <a:pt x="7813" y="5469"/>
                </a:moveTo>
                <a:cubicBezTo>
                  <a:pt x="7745" y="7141"/>
                  <a:pt x="7311" y="8693"/>
                  <a:pt x="6678" y="9713"/>
                </a:cubicBezTo>
                <a:cubicBezTo>
                  <a:pt x="8484" y="9074"/>
                  <a:pt x="9814" y="7438"/>
                  <a:pt x="9998" y="5469"/>
                </a:cubicBezTo>
                <a:lnTo>
                  <a:pt x="7813" y="5469"/>
                </a:lnTo>
                <a:close/>
                <a:moveTo>
                  <a:pt x="9998" y="4531"/>
                </a:moveTo>
                <a:cubicBezTo>
                  <a:pt x="9814" y="2563"/>
                  <a:pt x="8484" y="924"/>
                  <a:pt x="6678" y="287"/>
                </a:cubicBezTo>
                <a:cubicBezTo>
                  <a:pt x="7311" y="1307"/>
                  <a:pt x="7745" y="2859"/>
                  <a:pt x="7813" y="4531"/>
                </a:cubicBezTo>
                <a:lnTo>
                  <a:pt x="9998" y="4531"/>
                </a:lnTo>
                <a:close/>
              </a:path>
            </a:pathLst>
          </a:custGeom>
          <a:solidFill>
            <a:srgbClr val="04785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4" name="TextBox 14"/>
          <p:cNvSpPr txBox="1"/>
          <p:nvPr/>
        </p:nvSpPr>
        <p:spPr>
          <a:xfrm>
            <a:off x="6182709" y="1704975"/>
            <a:ext cx="2501919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064E3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Cafe de ville 品牌释义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877985" y="2314575"/>
            <a:ext cx="57136" cy="5715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6049392" y="2276475"/>
            <a:ext cx="5705239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065F4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字面含义：</a:t>
            </a:r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"Cafe de ville"在法语中意为"城市咖啡馆"或"市政厅咖啡馆"，奠定高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端基调。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5877985" y="2703910"/>
            <a:ext cx="57136" cy="5715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8" name="TextBox 18"/>
          <p:cNvSpPr txBox="1"/>
          <p:nvPr/>
        </p:nvSpPr>
        <p:spPr>
          <a:xfrm>
            <a:off x="6049392" y="2665809"/>
            <a:ext cx="5761185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065F4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品牌联想：</a:t>
            </a:r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市政厅是城市的中心，象征权力、信息与资源的交汇点，寓意品牌的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核心地位。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5877985" y="3093244"/>
            <a:ext cx="57136" cy="5715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6049392" y="3055144"/>
            <a:ext cx="5716994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065F4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国际通用性：</a:t>
            </a:r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法语词汇在全球范围内自带"优雅、浪漫、高品质"的滤镜，无需额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外教育成本。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5877985" y="3482579"/>
            <a:ext cx="57136" cy="5715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6049392" y="3444479"/>
            <a:ext cx="5761185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065F4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扩张优势：</a:t>
            </a:r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极大降低了全球扩张时的品牌认知门槛，易于被不同文化背景的消费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者接受。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5497081" y="4043362"/>
            <a:ext cx="6237315" cy="2362200"/>
          </a:xfrm>
          <a:prstGeom prst="roundRect">
            <a:avLst>
              <a:gd name="adj" fmla="val 1251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5763713" y="4271962"/>
            <a:ext cx="304724" cy="304800"/>
          </a:xfrm>
          <a:prstGeom prst="ellipse">
            <a:avLst/>
          </a:prstGeom>
          <a:solidFill>
            <a:srgbClr val="FFFB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5" name="AutoShape 25"/>
          <p:cNvSpPr/>
          <p:nvPr/>
        </p:nvSpPr>
        <p:spPr>
          <a:xfrm>
            <a:off x="5856708" y="4365055"/>
            <a:ext cx="118586" cy="118615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203" y="115"/>
                </a:moveTo>
                <a:cubicBezTo>
                  <a:pt x="9328" y="-13"/>
                  <a:pt x="9510" y="-58"/>
                  <a:pt x="9678" y="0"/>
                </a:cubicBezTo>
                <a:cubicBezTo>
                  <a:pt x="9869" y="69"/>
                  <a:pt x="9998" y="261"/>
                  <a:pt x="9998" y="476"/>
                </a:cubicBezTo>
                <a:lnTo>
                  <a:pt x="9998" y="4380"/>
                </a:lnTo>
                <a:cubicBezTo>
                  <a:pt x="9998" y="7120"/>
                  <a:pt x="7887" y="9332"/>
                  <a:pt x="5335" y="9332"/>
                </a:cubicBezTo>
                <a:cubicBezTo>
                  <a:pt x="3831" y="9332"/>
                  <a:pt x="2535" y="8298"/>
                  <a:pt x="2064" y="6853"/>
                </a:cubicBezTo>
                <a:cubicBezTo>
                  <a:pt x="1373" y="7496"/>
                  <a:pt x="937" y="8442"/>
                  <a:pt x="937" y="9499"/>
                </a:cubicBezTo>
                <a:cubicBezTo>
                  <a:pt x="937" y="9777"/>
                  <a:pt x="728" y="10000"/>
                  <a:pt x="469" y="10000"/>
                </a:cubicBezTo>
                <a:cubicBezTo>
                  <a:pt x="210" y="10000"/>
                  <a:pt x="0" y="9776"/>
                  <a:pt x="0" y="9499"/>
                </a:cubicBezTo>
                <a:cubicBezTo>
                  <a:pt x="0" y="7934"/>
                  <a:pt x="746" y="6556"/>
                  <a:pt x="1877" y="5746"/>
                </a:cubicBezTo>
                <a:cubicBezTo>
                  <a:pt x="2566" y="5253"/>
                  <a:pt x="3388" y="4987"/>
                  <a:pt x="4218" y="4987"/>
                </a:cubicBezTo>
                <a:lnTo>
                  <a:pt x="5780" y="4987"/>
                </a:lnTo>
                <a:cubicBezTo>
                  <a:pt x="6040" y="4987"/>
                  <a:pt x="6249" y="4764"/>
                  <a:pt x="6249" y="4486"/>
                </a:cubicBezTo>
                <a:cubicBezTo>
                  <a:pt x="6249" y="4210"/>
                  <a:pt x="6039" y="3985"/>
                  <a:pt x="5780" y="3985"/>
                </a:cubicBezTo>
                <a:lnTo>
                  <a:pt x="4218" y="3985"/>
                </a:lnTo>
                <a:cubicBezTo>
                  <a:pt x="3443" y="3985"/>
                  <a:pt x="2708" y="4169"/>
                  <a:pt x="2050" y="4497"/>
                </a:cubicBezTo>
                <a:cubicBezTo>
                  <a:pt x="2505" y="3035"/>
                  <a:pt x="3792" y="1980"/>
                  <a:pt x="5311" y="1980"/>
                </a:cubicBezTo>
                <a:cubicBezTo>
                  <a:pt x="6608" y="1980"/>
                  <a:pt x="7573" y="1518"/>
                  <a:pt x="8215" y="1061"/>
                </a:cubicBezTo>
                <a:cubicBezTo>
                  <a:pt x="8590" y="794"/>
                  <a:pt x="8908" y="474"/>
                  <a:pt x="9205" y="115"/>
                </a:cubicBez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6182709" y="4291012"/>
            <a:ext cx="1980705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800" b="1" i="0" strike="noStrike">
                <a:solidFill>
                  <a:srgbClr val="064E3B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东方美学空间设计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5877985" y="4900612"/>
            <a:ext cx="57136" cy="5715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8" name="TextBox 28"/>
          <p:cNvSpPr txBox="1"/>
          <p:nvPr/>
        </p:nvSpPr>
        <p:spPr>
          <a:xfrm>
            <a:off x="6049392" y="4862512"/>
            <a:ext cx="5672803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B4530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设计理念：</a:t>
            </a:r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将东方的"禅意"与"山水"哲学融入现代极简主义，打造独特的文化体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验空间。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AutoShape 29"/>
          <p:cNvSpPr/>
          <p:nvPr/>
        </p:nvSpPr>
        <p:spPr>
          <a:xfrm>
            <a:off x="5877985" y="5289948"/>
            <a:ext cx="57136" cy="5715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6049392" y="5251848"/>
            <a:ext cx="5716994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B4530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空间叙事：</a:t>
            </a:r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旗舰店选址杭州钱江新城，建筑外观采用"悬浮盒子"设计，营造轻盈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与科技感。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AutoShape 31"/>
          <p:cNvSpPr/>
          <p:nvPr/>
        </p:nvSpPr>
        <p:spPr>
          <a:xfrm>
            <a:off x="5877985" y="5679281"/>
            <a:ext cx="57136" cy="5715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6049392" y="5641181"/>
            <a:ext cx="5672803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B4530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内部序列：</a:t>
            </a:r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通过"光影庭院"、"静思廊"等空间序列，引导用户进入专注与开放并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存的心境。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AutoShape 33"/>
          <p:cNvSpPr/>
          <p:nvPr/>
        </p:nvSpPr>
        <p:spPr>
          <a:xfrm>
            <a:off x="5877985" y="6068616"/>
            <a:ext cx="57136" cy="5715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6049392" y="6030516"/>
            <a:ext cx="5599299" cy="3714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1" i="0" strike="noStrike">
                <a:solidFill>
                  <a:srgbClr val="B4530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材质光影：</a:t>
            </a:r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大量使用天然木材、石材与亚麻材质，搭配可变色温的智能灯光系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37415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统，回归自然。</a:t>
            </a:r>
            <a:endParaRPr sz="1200" b="0" i="0" strike="noStrike">
              <a:solidFill>
                <a:srgbClr val="374151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333333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ECFDF5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10830342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创新扩张模式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57086" y="914400"/>
            <a:ext cx="9522" cy="266700"/>
          </a:xfrm>
          <a:prstGeom prst="line">
            <a:avLst/>
          </a:prstGeom>
          <a:ln w="38100">
            <a:solidFill>
              <a:srgbClr val="F59E0B">
                <a:alpha val="100000"/>
              </a:srgbClr>
            </a:solidFill>
            <a:prstDash val="solid"/>
            <a:headEnd type="none"/>
            <a:tailEnd type="none"/>
          </a:ln>
        </p:spPr>
      </p:sp>
      <p:sp>
        <p:nvSpPr>
          <p:cNvPr id="6" name="TextBox 6"/>
          <p:cNvSpPr txBox="1"/>
          <p:nvPr/>
        </p:nvSpPr>
        <p:spPr>
          <a:xfrm>
            <a:off x="647537" y="942975"/>
            <a:ext cx="10639890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轻资产联营与 DAO 众筹，实现资本、资源与品牌的高效聚合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287427" y="545372"/>
            <a:ext cx="444439" cy="395155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4842" y="1250"/>
                </a:moveTo>
                <a:lnTo>
                  <a:pt x="6405" y="1250"/>
                </a:lnTo>
                <a:lnTo>
                  <a:pt x="6405" y="2321"/>
                </a:lnTo>
                <a:lnTo>
                  <a:pt x="4842" y="2321"/>
                </a:lnTo>
                <a:lnTo>
                  <a:pt x="4842" y="1250"/>
                </a:lnTo>
                <a:close/>
                <a:moveTo>
                  <a:pt x="4686" y="0"/>
                </a:moveTo>
                <a:cubicBezTo>
                  <a:pt x="4169" y="0"/>
                  <a:pt x="3749" y="480"/>
                  <a:pt x="3749" y="1071"/>
                </a:cubicBezTo>
                <a:lnTo>
                  <a:pt x="3749" y="2500"/>
                </a:lnTo>
                <a:cubicBezTo>
                  <a:pt x="3749" y="3092"/>
                  <a:pt x="4169" y="3571"/>
                  <a:pt x="4686" y="3571"/>
                </a:cubicBezTo>
                <a:lnTo>
                  <a:pt x="4999" y="3571"/>
                </a:lnTo>
                <a:lnTo>
                  <a:pt x="4999" y="4286"/>
                </a:lnTo>
                <a:lnTo>
                  <a:pt x="625" y="4286"/>
                </a:lnTo>
                <a:cubicBezTo>
                  <a:pt x="279" y="4286"/>
                  <a:pt x="0" y="4605"/>
                  <a:pt x="0" y="5000"/>
                </a:cubicBezTo>
                <a:cubicBezTo>
                  <a:pt x="0" y="5394"/>
                  <a:pt x="280" y="5714"/>
                  <a:pt x="625" y="5714"/>
                </a:cubicBezTo>
                <a:lnTo>
                  <a:pt x="2499" y="5714"/>
                </a:lnTo>
                <a:lnTo>
                  <a:pt x="2499" y="6429"/>
                </a:lnTo>
                <a:lnTo>
                  <a:pt x="2187" y="6429"/>
                </a:lnTo>
                <a:cubicBezTo>
                  <a:pt x="1669" y="6429"/>
                  <a:pt x="1250" y="6908"/>
                  <a:pt x="1250" y="7500"/>
                </a:cubicBezTo>
                <a:lnTo>
                  <a:pt x="1250" y="8929"/>
                </a:lnTo>
                <a:cubicBezTo>
                  <a:pt x="1250" y="9520"/>
                  <a:pt x="1669" y="10000"/>
                  <a:pt x="2187" y="10000"/>
                </a:cubicBezTo>
                <a:lnTo>
                  <a:pt x="4061" y="10000"/>
                </a:lnTo>
                <a:cubicBezTo>
                  <a:pt x="4579" y="10000"/>
                  <a:pt x="4999" y="9520"/>
                  <a:pt x="4999" y="8929"/>
                </a:cubicBezTo>
                <a:lnTo>
                  <a:pt x="4999" y="7500"/>
                </a:lnTo>
                <a:cubicBezTo>
                  <a:pt x="4999" y="6908"/>
                  <a:pt x="4579" y="6429"/>
                  <a:pt x="4061" y="6429"/>
                </a:cubicBezTo>
                <a:lnTo>
                  <a:pt x="3749" y="6429"/>
                </a:lnTo>
                <a:lnTo>
                  <a:pt x="3749" y="5714"/>
                </a:lnTo>
                <a:lnTo>
                  <a:pt x="7498" y="5714"/>
                </a:lnTo>
                <a:lnTo>
                  <a:pt x="7498" y="6429"/>
                </a:lnTo>
                <a:lnTo>
                  <a:pt x="7186" y="6429"/>
                </a:lnTo>
                <a:cubicBezTo>
                  <a:pt x="6668" y="6429"/>
                  <a:pt x="6248" y="6908"/>
                  <a:pt x="6248" y="7500"/>
                </a:cubicBezTo>
                <a:lnTo>
                  <a:pt x="6248" y="8929"/>
                </a:lnTo>
                <a:cubicBezTo>
                  <a:pt x="6248" y="9520"/>
                  <a:pt x="6668" y="10000"/>
                  <a:pt x="7186" y="10000"/>
                </a:cubicBezTo>
                <a:lnTo>
                  <a:pt x="9060" y="10000"/>
                </a:lnTo>
                <a:cubicBezTo>
                  <a:pt x="9578" y="10000"/>
                  <a:pt x="9997" y="9520"/>
                  <a:pt x="9997" y="8929"/>
                </a:cubicBezTo>
                <a:lnTo>
                  <a:pt x="9997" y="7500"/>
                </a:lnTo>
                <a:cubicBezTo>
                  <a:pt x="9997" y="6908"/>
                  <a:pt x="9578" y="6429"/>
                  <a:pt x="9060" y="6429"/>
                </a:cubicBezTo>
                <a:lnTo>
                  <a:pt x="8748" y="6429"/>
                </a:lnTo>
                <a:lnTo>
                  <a:pt x="8748" y="5714"/>
                </a:lnTo>
                <a:lnTo>
                  <a:pt x="10622" y="5714"/>
                </a:lnTo>
                <a:cubicBezTo>
                  <a:pt x="10968" y="5714"/>
                  <a:pt x="11247" y="5395"/>
                  <a:pt x="11247" y="5000"/>
                </a:cubicBezTo>
                <a:cubicBezTo>
                  <a:pt x="11247" y="4606"/>
                  <a:pt x="10967" y="4286"/>
                  <a:pt x="10622" y="4286"/>
                </a:cubicBezTo>
                <a:lnTo>
                  <a:pt x="6248" y="4286"/>
                </a:lnTo>
                <a:lnTo>
                  <a:pt x="6248" y="3571"/>
                </a:lnTo>
                <a:lnTo>
                  <a:pt x="6561" y="3571"/>
                </a:lnTo>
                <a:cubicBezTo>
                  <a:pt x="7078" y="3571"/>
                  <a:pt x="7498" y="3092"/>
                  <a:pt x="7498" y="2500"/>
                </a:cubicBezTo>
                <a:lnTo>
                  <a:pt x="7498" y="1071"/>
                </a:lnTo>
                <a:cubicBezTo>
                  <a:pt x="7498" y="480"/>
                  <a:pt x="7078" y="0"/>
                  <a:pt x="6561" y="0"/>
                </a:cubicBezTo>
                <a:lnTo>
                  <a:pt x="4686" y="0"/>
                </a:lnTo>
                <a:close/>
                <a:moveTo>
                  <a:pt x="8748" y="7679"/>
                </a:moveTo>
                <a:lnTo>
                  <a:pt x="8904" y="7679"/>
                </a:lnTo>
                <a:lnTo>
                  <a:pt x="8904" y="8750"/>
                </a:lnTo>
                <a:lnTo>
                  <a:pt x="7342" y="8750"/>
                </a:lnTo>
                <a:lnTo>
                  <a:pt x="7342" y="7679"/>
                </a:lnTo>
                <a:lnTo>
                  <a:pt x="8748" y="7679"/>
                </a:lnTo>
                <a:close/>
                <a:moveTo>
                  <a:pt x="3749" y="7679"/>
                </a:moveTo>
                <a:lnTo>
                  <a:pt x="3905" y="7679"/>
                </a:lnTo>
                <a:lnTo>
                  <a:pt x="3905" y="8750"/>
                </a:lnTo>
                <a:lnTo>
                  <a:pt x="2343" y="8750"/>
                </a:lnTo>
                <a:lnTo>
                  <a:pt x="2343" y="7679"/>
                </a:lnTo>
                <a:lnTo>
                  <a:pt x="3749" y="7679"/>
                </a:lnTo>
                <a:close/>
              </a:path>
            </a:pathLst>
          </a:custGeom>
          <a:solidFill>
            <a:srgbClr val="A7F3D0">
              <a:alpha val="50196"/>
            </a:srgbClr>
          </a:solid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457086" y="1409700"/>
            <a:ext cx="4932717" cy="4991100"/>
          </a:xfrm>
          <a:prstGeom prst="roundRect">
            <a:avLst>
              <a:gd name="adj" fmla="val 429"/>
            </a:avLst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alphaModFix amt="100000"/>
          </a:blip>
          <a:srcRect l="22175" r="22175"/>
          <a:stretch>
            <a:fillRect/>
          </a:stretch>
        </p:blipFill>
        <p:spPr>
          <a:xfrm>
            <a:off x="466608" y="1419225"/>
            <a:ext cx="4917838" cy="49720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AutoShape 10"/>
          <p:cNvSpPr/>
          <p:nvPr/>
        </p:nvSpPr>
        <p:spPr>
          <a:xfrm>
            <a:off x="466608" y="5591175"/>
            <a:ext cx="4917838" cy="800100"/>
          </a:xfrm>
          <a:prstGeom prst="rect">
            <a:avLst/>
          </a:prstGeom>
          <a:gradFill>
            <a:gsLst>
              <a:gs pos="0">
                <a:srgbClr val="000000">
                  <a:alpha val="70196"/>
                </a:srgbClr>
              </a:gs>
              <a:gs pos="100000">
                <a:srgbClr val="000000">
                  <a:alpha val="0"/>
                </a:srgbClr>
              </a:gs>
            </a:gsLst>
            <a:lin ang="0"/>
          </a:gradFill>
          <a:ln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>
            <a:off x="618970" y="6110808"/>
            <a:ext cx="103707" cy="10373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912" y="732"/>
                </a:moveTo>
                <a:lnTo>
                  <a:pt x="2708" y="1429"/>
                </a:lnTo>
                <a:lnTo>
                  <a:pt x="1250" y="1429"/>
                </a:lnTo>
                <a:cubicBezTo>
                  <a:pt x="560" y="1429"/>
                  <a:pt x="0" y="2069"/>
                  <a:pt x="0" y="2857"/>
                </a:cubicBezTo>
                <a:lnTo>
                  <a:pt x="0" y="8571"/>
                </a:lnTo>
                <a:cubicBezTo>
                  <a:pt x="0" y="9359"/>
                  <a:pt x="560" y="10000"/>
                  <a:pt x="1250" y="10000"/>
                </a:cubicBezTo>
                <a:lnTo>
                  <a:pt x="8748" y="10000"/>
                </a:lnTo>
                <a:cubicBezTo>
                  <a:pt x="9438" y="10000"/>
                  <a:pt x="9998" y="9359"/>
                  <a:pt x="9998" y="8571"/>
                </a:cubicBezTo>
                <a:lnTo>
                  <a:pt x="9998" y="2857"/>
                </a:lnTo>
                <a:cubicBezTo>
                  <a:pt x="9998" y="2069"/>
                  <a:pt x="9438" y="1429"/>
                  <a:pt x="8748" y="1429"/>
                </a:cubicBezTo>
                <a:lnTo>
                  <a:pt x="7290" y="1429"/>
                </a:lnTo>
                <a:lnTo>
                  <a:pt x="7086" y="732"/>
                </a:lnTo>
                <a:cubicBezTo>
                  <a:pt x="6960" y="295"/>
                  <a:pt x="6602" y="0"/>
                  <a:pt x="6198" y="0"/>
                </a:cubicBezTo>
                <a:lnTo>
                  <a:pt x="3800" y="0"/>
                </a:lnTo>
                <a:cubicBezTo>
                  <a:pt x="3396" y="0"/>
                  <a:pt x="3038" y="295"/>
                  <a:pt x="2912" y="732"/>
                </a:cubicBezTo>
                <a:close/>
                <a:moveTo>
                  <a:pt x="4999" y="3571"/>
                </a:moveTo>
                <a:cubicBezTo>
                  <a:pt x="6034" y="3571"/>
                  <a:pt x="6874" y="4532"/>
                  <a:pt x="6874" y="5714"/>
                </a:cubicBezTo>
                <a:cubicBezTo>
                  <a:pt x="6874" y="6897"/>
                  <a:pt x="6034" y="7857"/>
                  <a:pt x="4999" y="7857"/>
                </a:cubicBezTo>
                <a:cubicBezTo>
                  <a:pt x="3964" y="7857"/>
                  <a:pt x="3124" y="6897"/>
                  <a:pt x="3124" y="5714"/>
                </a:cubicBezTo>
                <a:cubicBezTo>
                  <a:pt x="3124" y="4532"/>
                  <a:pt x="3964" y="3571"/>
                  <a:pt x="4999" y="3571"/>
                </a:cubicBez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798858" y="6067425"/>
            <a:ext cx="4433226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轻资产联营合作店铺空间形象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698692" y="1409700"/>
            <a:ext cx="6037340" cy="2381250"/>
          </a:xfrm>
          <a:prstGeom prst="roundRect">
            <a:avLst>
              <a:gd name="adj" fmla="val 1229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5898667" y="1609725"/>
            <a:ext cx="304724" cy="304800"/>
          </a:xfrm>
          <a:prstGeom prst="ellipse">
            <a:avLst/>
          </a:prstGeom>
          <a:solidFill>
            <a:srgbClr val="D1FAE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>
            <a:off x="5999102" y="1716021"/>
            <a:ext cx="103707" cy="92207"/>
          </a:xfrm>
          <a:custGeom>
            <a:avLst/>
            <a:gdLst/>
            <a:ahLst/>
            <a:cxnLst/>
            <a:rect l="l" t="t" r="r" b="b"/>
            <a:pathLst>
              <a:path w="11247" h="10000">
                <a:moveTo>
                  <a:pt x="5251" y="1187"/>
                </a:moveTo>
                <a:lnTo>
                  <a:pt x="2974" y="4079"/>
                </a:lnTo>
                <a:cubicBezTo>
                  <a:pt x="2884" y="4193"/>
                  <a:pt x="2888" y="4370"/>
                  <a:pt x="2984" y="4479"/>
                </a:cubicBezTo>
                <a:cubicBezTo>
                  <a:pt x="3579" y="5160"/>
                  <a:pt x="4546" y="5160"/>
                  <a:pt x="5141" y="4479"/>
                </a:cubicBezTo>
                <a:lnTo>
                  <a:pt x="5762" y="3769"/>
                </a:lnTo>
                <a:cubicBezTo>
                  <a:pt x="5844" y="3676"/>
                  <a:pt x="5948" y="3624"/>
                  <a:pt x="6053" y="3615"/>
                </a:cubicBezTo>
                <a:cubicBezTo>
                  <a:pt x="6186" y="3602"/>
                  <a:pt x="6323" y="3653"/>
                  <a:pt x="6424" y="3769"/>
                </a:cubicBezTo>
                <a:lnTo>
                  <a:pt x="9872" y="7677"/>
                </a:lnTo>
                <a:lnTo>
                  <a:pt x="11247" y="6427"/>
                </a:lnTo>
                <a:lnTo>
                  <a:pt x="11247" y="0"/>
                </a:lnTo>
                <a:lnTo>
                  <a:pt x="9060" y="1428"/>
                </a:lnTo>
                <a:lnTo>
                  <a:pt x="8595" y="1073"/>
                </a:lnTo>
                <a:cubicBezTo>
                  <a:pt x="8287" y="839"/>
                  <a:pt x="7926" y="714"/>
                  <a:pt x="7555" y="714"/>
                </a:cubicBezTo>
                <a:lnTo>
                  <a:pt x="6180" y="714"/>
                </a:lnTo>
                <a:cubicBezTo>
                  <a:pt x="6159" y="714"/>
                  <a:pt x="6135" y="714"/>
                  <a:pt x="6114" y="716"/>
                </a:cubicBezTo>
                <a:cubicBezTo>
                  <a:pt x="5784" y="736"/>
                  <a:pt x="5473" y="906"/>
                  <a:pt x="5251" y="1187"/>
                </a:cubicBezTo>
                <a:close/>
                <a:moveTo>
                  <a:pt x="2277" y="3363"/>
                </a:moveTo>
                <a:lnTo>
                  <a:pt x="4362" y="714"/>
                </a:lnTo>
                <a:lnTo>
                  <a:pt x="3589" y="714"/>
                </a:lnTo>
                <a:cubicBezTo>
                  <a:pt x="3091" y="714"/>
                  <a:pt x="2615" y="940"/>
                  <a:pt x="2263" y="1341"/>
                </a:cubicBezTo>
                <a:lnTo>
                  <a:pt x="2187" y="1428"/>
                </a:lnTo>
                <a:lnTo>
                  <a:pt x="0" y="0"/>
                </a:lnTo>
                <a:lnTo>
                  <a:pt x="0" y="6427"/>
                </a:lnTo>
                <a:lnTo>
                  <a:pt x="3054" y="9335"/>
                </a:lnTo>
                <a:cubicBezTo>
                  <a:pt x="3503" y="9763"/>
                  <a:pt x="4069" y="9998"/>
                  <a:pt x="4653" y="9998"/>
                </a:cubicBezTo>
                <a:lnTo>
                  <a:pt x="4960" y="9998"/>
                </a:lnTo>
                <a:lnTo>
                  <a:pt x="4823" y="9842"/>
                </a:lnTo>
                <a:cubicBezTo>
                  <a:pt x="4639" y="9632"/>
                  <a:pt x="4639" y="9293"/>
                  <a:pt x="4823" y="9085"/>
                </a:cubicBezTo>
                <a:cubicBezTo>
                  <a:pt x="5006" y="8876"/>
                  <a:pt x="5302" y="8876"/>
                  <a:pt x="5485" y="9085"/>
                </a:cubicBezTo>
                <a:lnTo>
                  <a:pt x="6285" y="10000"/>
                </a:lnTo>
                <a:lnTo>
                  <a:pt x="6461" y="10000"/>
                </a:lnTo>
                <a:cubicBezTo>
                  <a:pt x="6834" y="10000"/>
                  <a:pt x="7199" y="9904"/>
                  <a:pt x="7531" y="9726"/>
                </a:cubicBezTo>
                <a:lnTo>
                  <a:pt x="7010" y="9127"/>
                </a:lnTo>
                <a:cubicBezTo>
                  <a:pt x="6826" y="8918"/>
                  <a:pt x="6826" y="8578"/>
                  <a:pt x="7010" y="8371"/>
                </a:cubicBezTo>
                <a:cubicBezTo>
                  <a:pt x="7193" y="8162"/>
                  <a:pt x="7489" y="8162"/>
                  <a:pt x="7672" y="8371"/>
                </a:cubicBezTo>
                <a:lnTo>
                  <a:pt x="8297" y="9085"/>
                </a:lnTo>
                <a:lnTo>
                  <a:pt x="8638" y="8694"/>
                </a:lnTo>
                <a:cubicBezTo>
                  <a:pt x="8812" y="8496"/>
                  <a:pt x="8863" y="8208"/>
                  <a:pt x="8787" y="7956"/>
                </a:cubicBezTo>
                <a:lnTo>
                  <a:pt x="6094" y="4903"/>
                </a:lnTo>
                <a:lnTo>
                  <a:pt x="5803" y="5235"/>
                </a:lnTo>
                <a:cubicBezTo>
                  <a:pt x="4841" y="6336"/>
                  <a:pt x="3282" y="6336"/>
                  <a:pt x="2320" y="5235"/>
                </a:cubicBezTo>
                <a:cubicBezTo>
                  <a:pt x="1871" y="4722"/>
                  <a:pt x="1853" y="3899"/>
                  <a:pt x="2277" y="3361"/>
                </a:cubicBezTo>
                <a:close/>
              </a:path>
            </a:pathLst>
          </a:custGeom>
          <a:solidFill>
            <a:srgbClr val="04785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6317662" y="1657350"/>
            <a:ext cx="1447438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轻资产联营模式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898667" y="2085975"/>
            <a:ext cx="57136" cy="5715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8" name="TextBox 18"/>
          <p:cNvSpPr txBox="1"/>
          <p:nvPr/>
        </p:nvSpPr>
        <p:spPr>
          <a:xfrm>
            <a:off x="6031984" y="2038350"/>
            <a:ext cx="5332666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1118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模式核心：</a:t>
            </a:r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我们输出品牌、数字化系统与运营管理标准，合作方提供场地与基础装修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5898667" y="2495550"/>
            <a:ext cx="57136" cy="5715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6031984" y="2447925"/>
            <a:ext cx="3119848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</a:t>
            </a:r>
            <a:r>
              <a:rPr sz="1100" b="1" i="0" strike="noStrike">
                <a:solidFill>
                  <a:srgbClr val="0478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'租金 + 流水扣点'</a:t>
            </a:r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的方式与合作伙伴共享收益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5898667" y="2905125"/>
            <a:ext cx="57136" cy="5715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2" name="TextBox 22"/>
          <p:cNvSpPr txBox="1"/>
          <p:nvPr/>
        </p:nvSpPr>
        <p:spPr>
          <a:xfrm>
            <a:off x="6031984" y="2857500"/>
            <a:ext cx="403759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1118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合作对象：</a:t>
            </a:r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写字楼大堂、高端社区会所、大型书店、连锁便利店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5898667" y="3314700"/>
            <a:ext cx="57136" cy="57150"/>
          </a:xfrm>
          <a:prstGeom prst="ellipse">
            <a:avLst/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6031984" y="3267075"/>
            <a:ext cx="5430422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1118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核心优势：</a:t>
            </a:r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极大降低前期资本投入与租金成本（可降低 60%），实现'隔夜开店'的速度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5698692" y="4019550"/>
            <a:ext cx="6037340" cy="2381250"/>
          </a:xfrm>
          <a:prstGeom prst="roundRect">
            <a:avLst>
              <a:gd name="adj" fmla="val 1229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6" name="AutoShape 26"/>
          <p:cNvSpPr/>
          <p:nvPr/>
        </p:nvSpPr>
        <p:spPr>
          <a:xfrm>
            <a:off x="5898667" y="4219575"/>
            <a:ext cx="304724" cy="3048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7" name="AutoShape 27"/>
          <p:cNvSpPr/>
          <p:nvPr/>
        </p:nvSpPr>
        <p:spPr>
          <a:xfrm>
            <a:off x="5999102" y="4330482"/>
            <a:ext cx="103707" cy="82987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334" y="3952"/>
                </a:moveTo>
                <a:cubicBezTo>
                  <a:pt x="7470" y="3952"/>
                  <a:pt x="8392" y="3067"/>
                  <a:pt x="8392" y="1976"/>
                </a:cubicBezTo>
                <a:cubicBezTo>
                  <a:pt x="8392" y="885"/>
                  <a:pt x="7470" y="0"/>
                  <a:pt x="6334" y="0"/>
                </a:cubicBezTo>
                <a:cubicBezTo>
                  <a:pt x="5198" y="0"/>
                  <a:pt x="4275" y="885"/>
                  <a:pt x="4275" y="1976"/>
                </a:cubicBezTo>
                <a:cubicBezTo>
                  <a:pt x="4275" y="3067"/>
                  <a:pt x="5198" y="3952"/>
                  <a:pt x="6334" y="3952"/>
                </a:cubicBezTo>
                <a:close/>
                <a:moveTo>
                  <a:pt x="1900" y="4104"/>
                </a:moveTo>
                <a:cubicBezTo>
                  <a:pt x="2687" y="4104"/>
                  <a:pt x="3325" y="3491"/>
                  <a:pt x="3325" y="2736"/>
                </a:cubicBezTo>
                <a:cubicBezTo>
                  <a:pt x="3325" y="1981"/>
                  <a:pt x="2687" y="1368"/>
                  <a:pt x="1900" y="1368"/>
                </a:cubicBezTo>
                <a:cubicBezTo>
                  <a:pt x="1114" y="1368"/>
                  <a:pt x="475" y="1981"/>
                  <a:pt x="475" y="2736"/>
                </a:cubicBezTo>
                <a:cubicBezTo>
                  <a:pt x="475" y="3491"/>
                  <a:pt x="1114" y="4104"/>
                  <a:pt x="1900" y="4104"/>
                </a:cubicBezTo>
                <a:close/>
                <a:moveTo>
                  <a:pt x="0" y="7600"/>
                </a:moveTo>
                <a:lnTo>
                  <a:pt x="0" y="8208"/>
                </a:lnTo>
                <a:cubicBezTo>
                  <a:pt x="0" y="8545"/>
                  <a:pt x="283" y="8816"/>
                  <a:pt x="633" y="8816"/>
                </a:cubicBezTo>
                <a:lnTo>
                  <a:pt x="2349" y="8816"/>
                </a:lnTo>
                <a:cubicBezTo>
                  <a:pt x="2264" y="8630"/>
                  <a:pt x="2217" y="8425"/>
                  <a:pt x="2217" y="8208"/>
                </a:cubicBezTo>
                <a:lnTo>
                  <a:pt x="2217" y="7904"/>
                </a:lnTo>
                <a:cubicBezTo>
                  <a:pt x="2217" y="6893"/>
                  <a:pt x="2613" y="5970"/>
                  <a:pt x="3264" y="5271"/>
                </a:cubicBezTo>
                <a:cubicBezTo>
                  <a:pt x="3032" y="5204"/>
                  <a:pt x="2787" y="5168"/>
                  <a:pt x="2533" y="5168"/>
                </a:cubicBezTo>
                <a:cubicBezTo>
                  <a:pt x="1134" y="5168"/>
                  <a:pt x="0" y="6257"/>
                  <a:pt x="0" y="7600"/>
                </a:cubicBezTo>
                <a:close/>
                <a:moveTo>
                  <a:pt x="12192" y="2736"/>
                </a:moveTo>
                <a:cubicBezTo>
                  <a:pt x="12192" y="1981"/>
                  <a:pt x="11554" y="1368"/>
                  <a:pt x="10767" y="1368"/>
                </a:cubicBezTo>
                <a:cubicBezTo>
                  <a:pt x="9981" y="1368"/>
                  <a:pt x="9342" y="1981"/>
                  <a:pt x="9342" y="2736"/>
                </a:cubicBezTo>
                <a:cubicBezTo>
                  <a:pt x="9342" y="3491"/>
                  <a:pt x="9981" y="4104"/>
                  <a:pt x="10767" y="4104"/>
                </a:cubicBezTo>
                <a:cubicBezTo>
                  <a:pt x="11554" y="4104"/>
                  <a:pt x="12192" y="3491"/>
                  <a:pt x="12192" y="2736"/>
                </a:cubicBezTo>
                <a:close/>
                <a:moveTo>
                  <a:pt x="3167" y="7904"/>
                </a:moveTo>
                <a:lnTo>
                  <a:pt x="3167" y="8208"/>
                </a:lnTo>
                <a:cubicBezTo>
                  <a:pt x="3167" y="8545"/>
                  <a:pt x="3450" y="8816"/>
                  <a:pt x="3800" y="8816"/>
                </a:cubicBezTo>
                <a:lnTo>
                  <a:pt x="6904" y="8816"/>
                </a:lnTo>
                <a:cubicBezTo>
                  <a:pt x="6763" y="8406"/>
                  <a:pt x="6779" y="7973"/>
                  <a:pt x="7115" y="7600"/>
                </a:cubicBezTo>
                <a:cubicBezTo>
                  <a:pt x="6838" y="7292"/>
                  <a:pt x="6710" y="6846"/>
                  <a:pt x="6890" y="6397"/>
                </a:cubicBezTo>
                <a:cubicBezTo>
                  <a:pt x="7020" y="6073"/>
                  <a:pt x="7204" y="5769"/>
                  <a:pt x="7432" y="5499"/>
                </a:cubicBezTo>
                <a:cubicBezTo>
                  <a:pt x="7539" y="5373"/>
                  <a:pt x="7662" y="5276"/>
                  <a:pt x="7794" y="5206"/>
                </a:cubicBezTo>
                <a:cubicBezTo>
                  <a:pt x="7357" y="4988"/>
                  <a:pt x="6860" y="4864"/>
                  <a:pt x="6334" y="4864"/>
                </a:cubicBezTo>
                <a:cubicBezTo>
                  <a:pt x="4584" y="4864"/>
                  <a:pt x="3167" y="6225"/>
                  <a:pt x="3167" y="7904"/>
                </a:cubicBezTo>
                <a:close/>
                <a:moveTo>
                  <a:pt x="12362" y="7066"/>
                </a:moveTo>
                <a:cubicBezTo>
                  <a:pt x="12487" y="6998"/>
                  <a:pt x="12550" y="6855"/>
                  <a:pt x="12497" y="6724"/>
                </a:cubicBezTo>
                <a:cubicBezTo>
                  <a:pt x="12402" y="6489"/>
                  <a:pt x="12269" y="6266"/>
                  <a:pt x="12103" y="6071"/>
                </a:cubicBezTo>
                <a:cubicBezTo>
                  <a:pt x="12012" y="5962"/>
                  <a:pt x="11852" y="5943"/>
                  <a:pt x="11727" y="6014"/>
                </a:cubicBezTo>
                <a:cubicBezTo>
                  <a:pt x="11296" y="6253"/>
                  <a:pt x="10765" y="5960"/>
                  <a:pt x="10765" y="5480"/>
                </a:cubicBezTo>
                <a:cubicBezTo>
                  <a:pt x="10765" y="5341"/>
                  <a:pt x="10668" y="5218"/>
                  <a:pt x="10526" y="5197"/>
                </a:cubicBezTo>
                <a:cubicBezTo>
                  <a:pt x="10270" y="5159"/>
                  <a:pt x="9995" y="5159"/>
                  <a:pt x="9740" y="5197"/>
                </a:cubicBezTo>
                <a:cubicBezTo>
                  <a:pt x="9597" y="5218"/>
                  <a:pt x="9500" y="5341"/>
                  <a:pt x="9500" y="5480"/>
                </a:cubicBezTo>
                <a:cubicBezTo>
                  <a:pt x="9500" y="5959"/>
                  <a:pt x="8970" y="6253"/>
                  <a:pt x="8538" y="6014"/>
                </a:cubicBezTo>
                <a:cubicBezTo>
                  <a:pt x="8414" y="5945"/>
                  <a:pt x="8253" y="5964"/>
                  <a:pt x="8162" y="6071"/>
                </a:cubicBezTo>
                <a:cubicBezTo>
                  <a:pt x="7996" y="6266"/>
                  <a:pt x="7864" y="6489"/>
                  <a:pt x="7769" y="6724"/>
                </a:cubicBezTo>
                <a:cubicBezTo>
                  <a:pt x="7717" y="6854"/>
                  <a:pt x="7778" y="6996"/>
                  <a:pt x="7903" y="7064"/>
                </a:cubicBezTo>
                <a:cubicBezTo>
                  <a:pt x="8337" y="7304"/>
                  <a:pt x="8337" y="7891"/>
                  <a:pt x="7903" y="8132"/>
                </a:cubicBezTo>
                <a:cubicBezTo>
                  <a:pt x="7778" y="8201"/>
                  <a:pt x="7715" y="8343"/>
                  <a:pt x="7769" y="8472"/>
                </a:cubicBezTo>
                <a:cubicBezTo>
                  <a:pt x="7864" y="8708"/>
                  <a:pt x="7996" y="8930"/>
                  <a:pt x="8162" y="9126"/>
                </a:cubicBezTo>
                <a:cubicBezTo>
                  <a:pt x="8253" y="9234"/>
                  <a:pt x="8414" y="9253"/>
                  <a:pt x="8538" y="9183"/>
                </a:cubicBezTo>
                <a:cubicBezTo>
                  <a:pt x="8970" y="8944"/>
                  <a:pt x="9500" y="9238"/>
                  <a:pt x="9500" y="9717"/>
                </a:cubicBezTo>
                <a:cubicBezTo>
                  <a:pt x="9500" y="9856"/>
                  <a:pt x="9597" y="9979"/>
                  <a:pt x="9740" y="10000"/>
                </a:cubicBezTo>
                <a:cubicBezTo>
                  <a:pt x="9995" y="10038"/>
                  <a:pt x="10270" y="10038"/>
                  <a:pt x="10526" y="10000"/>
                </a:cubicBezTo>
                <a:cubicBezTo>
                  <a:pt x="10668" y="9979"/>
                  <a:pt x="10765" y="9856"/>
                  <a:pt x="10765" y="9717"/>
                </a:cubicBezTo>
                <a:cubicBezTo>
                  <a:pt x="10765" y="9238"/>
                  <a:pt x="11296" y="8944"/>
                  <a:pt x="11727" y="9183"/>
                </a:cubicBezTo>
                <a:cubicBezTo>
                  <a:pt x="11852" y="9251"/>
                  <a:pt x="12012" y="9232"/>
                  <a:pt x="12103" y="9126"/>
                </a:cubicBezTo>
                <a:cubicBezTo>
                  <a:pt x="12269" y="8930"/>
                  <a:pt x="12402" y="8708"/>
                  <a:pt x="12497" y="8472"/>
                </a:cubicBezTo>
                <a:cubicBezTo>
                  <a:pt x="12548" y="8343"/>
                  <a:pt x="12487" y="8201"/>
                  <a:pt x="12362" y="8132"/>
                </a:cubicBezTo>
                <a:cubicBezTo>
                  <a:pt x="11929" y="7893"/>
                  <a:pt x="11929" y="7306"/>
                  <a:pt x="12362" y="7064"/>
                </a:cubicBezTo>
                <a:close/>
                <a:moveTo>
                  <a:pt x="9342" y="7600"/>
                </a:moveTo>
                <a:cubicBezTo>
                  <a:pt x="9342" y="7181"/>
                  <a:pt x="9697" y="6840"/>
                  <a:pt x="10134" y="6840"/>
                </a:cubicBezTo>
                <a:cubicBezTo>
                  <a:pt x="10571" y="6840"/>
                  <a:pt x="10925" y="7181"/>
                  <a:pt x="10925" y="7600"/>
                </a:cubicBezTo>
                <a:cubicBezTo>
                  <a:pt x="10925" y="8020"/>
                  <a:pt x="10571" y="8360"/>
                  <a:pt x="10134" y="8360"/>
                </a:cubicBezTo>
                <a:cubicBezTo>
                  <a:pt x="9697" y="8360"/>
                  <a:pt x="9342" y="8020"/>
                  <a:pt x="9342" y="7600"/>
                </a:cubicBezTo>
                <a:close/>
              </a:path>
            </a:pathLst>
          </a:custGeom>
          <a:solidFill>
            <a:srgbClr val="B4530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8" name="TextBox 28"/>
          <p:cNvSpPr txBox="1"/>
          <p:nvPr/>
        </p:nvSpPr>
        <p:spPr>
          <a:xfrm>
            <a:off x="6317662" y="4267200"/>
            <a:ext cx="1342690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92400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DAO 众筹创新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898667" y="4695825"/>
            <a:ext cx="57136" cy="5715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6031984" y="4648200"/>
            <a:ext cx="5904023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1118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痛点洞察：</a:t>
            </a:r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传统连锁店是总部的资产，员工与消费者只是外部参与者，缺乏归属感与共创动力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5898667" y="5241875"/>
            <a:ext cx="57136" cy="5715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2" name="TextBox 32"/>
          <p:cNvSpPr txBox="1"/>
          <p:nvPr/>
        </p:nvSpPr>
        <p:spPr>
          <a:xfrm>
            <a:off x="6031984" y="5194250"/>
            <a:ext cx="5499908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1118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解决方案：</a:t>
            </a:r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在每一家新店开放 30%-49% 的股权，通过合规的众筹平台向当地的'城市创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客'与'种子用户'募集</a:t>
            </a:r>
            <a:endParaRPr sz="1100" b="0" i="0" strike="noStrike">
              <a:solidFill>
                <a:srgbClr val="37415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AutoShape 33"/>
          <p:cNvSpPr/>
          <p:nvPr/>
        </p:nvSpPr>
        <p:spPr>
          <a:xfrm>
            <a:off x="5898667" y="5788075"/>
            <a:ext cx="57136" cy="57150"/>
          </a:xfrm>
          <a:prstGeom prst="ellipse">
            <a:avLst/>
          </a:prstGeom>
          <a:solidFill>
            <a:srgbClr val="F59E0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6031984" y="5740450"/>
            <a:ext cx="5821742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11182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创新价值：</a:t>
            </a:r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消费者成为这家店的'股东'，自发带客户来，自发维护品牌，实现零成本获客与极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强的本地化粘性</a:t>
            </a:r>
            <a:endParaRPr sz="1100" b="0" i="0" strike="noStrike">
              <a:solidFill>
                <a:srgbClr val="37415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rgbClr val="F8FAFC">
                  <a:alpha val="100000"/>
                </a:srgbClr>
              </a:gs>
              <a:gs pos="50000">
                <a:srgbClr val="ECFDF5">
                  <a:alpha val="100000"/>
                </a:srgbClr>
              </a:gs>
              <a:gs pos="100000">
                <a:srgbClr val="F1F5F9">
                  <a:alpha val="100000"/>
                </a:srgbClr>
              </a:gs>
            </a:gsLst>
            <a:lin ang="8100000"/>
          </a:gradFill>
          <a:ln>
            <a:headEnd type="none"/>
            <a:tailEnd type="none"/>
          </a:ln>
        </p:spPr>
      </p:sp>
      <p:sp>
        <p:nvSpPr>
          <p:cNvPr id="4" name="TextBox 4"/>
          <p:cNvSpPr txBox="1"/>
          <p:nvPr/>
        </p:nvSpPr>
        <p:spPr>
          <a:xfrm>
            <a:off x="457086" y="447675"/>
            <a:ext cx="3999499" cy="3905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27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商标资产价值最大化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57086" y="942975"/>
            <a:ext cx="4323269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4B556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基于核心商标，进行多维度、多品类的商业延伸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122419" y="457200"/>
            <a:ext cx="609448" cy="609600"/>
          </a:xfrm>
          <a:prstGeom prst="ellipse">
            <a:avLst/>
          </a:prstGeom>
          <a:solidFill>
            <a:srgbClr val="D1FAE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>
            <a:off x="457086" y="1333500"/>
            <a:ext cx="914171" cy="38100"/>
          </a:xfrm>
          <a:prstGeom prst="roundRect">
            <a:avLst>
              <a:gd name="adj" fmla="val 50000"/>
            </a:avLst>
          </a:prstGeom>
          <a:solidFill>
            <a:srgbClr val="0596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457086" y="1600200"/>
            <a:ext cx="5894501" cy="1114425"/>
          </a:xfrm>
          <a:prstGeom prst="rect">
            <a:avLst/>
          </a:prstGeom>
          <a:blipFill rotWithShape="1">
            <a:blip r:embed="rId1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9" name="AutoShape 9"/>
          <p:cNvSpPr/>
          <p:nvPr/>
        </p:nvSpPr>
        <p:spPr>
          <a:xfrm>
            <a:off x="647537" y="1840706"/>
            <a:ext cx="228543" cy="228600"/>
          </a:xfrm>
          <a:prstGeom prst="ellipse">
            <a:avLst/>
          </a:prstGeom>
          <a:solidFill>
            <a:srgbClr val="D1FAE5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0" name="AutoShape 10"/>
          <p:cNvSpPr/>
          <p:nvPr/>
        </p:nvSpPr>
        <p:spPr>
          <a:xfrm>
            <a:off x="717321" y="1910507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0" y="469"/>
                </a:moveTo>
                <a:cubicBezTo>
                  <a:pt x="0" y="209"/>
                  <a:pt x="223" y="0"/>
                  <a:pt x="500" y="0"/>
                </a:cubicBezTo>
                <a:lnTo>
                  <a:pt x="9498" y="0"/>
                </a:lnTo>
                <a:cubicBezTo>
                  <a:pt x="9775" y="0"/>
                  <a:pt x="9998" y="209"/>
                  <a:pt x="9998" y="469"/>
                </a:cubicBezTo>
                <a:cubicBezTo>
                  <a:pt x="9998" y="727"/>
                  <a:pt x="9774" y="938"/>
                  <a:pt x="9498" y="938"/>
                </a:cubicBezTo>
                <a:lnTo>
                  <a:pt x="9331" y="938"/>
                </a:lnTo>
                <a:lnTo>
                  <a:pt x="9331" y="9063"/>
                </a:lnTo>
                <a:lnTo>
                  <a:pt x="9498" y="9063"/>
                </a:lnTo>
                <a:cubicBezTo>
                  <a:pt x="9775" y="9063"/>
                  <a:pt x="9998" y="9271"/>
                  <a:pt x="9998" y="9531"/>
                </a:cubicBezTo>
                <a:cubicBezTo>
                  <a:pt x="9998" y="9790"/>
                  <a:pt x="9774" y="10000"/>
                  <a:pt x="9498" y="10000"/>
                </a:cubicBezTo>
                <a:lnTo>
                  <a:pt x="500" y="10000"/>
                </a:lnTo>
                <a:cubicBezTo>
                  <a:pt x="223" y="10000"/>
                  <a:pt x="0" y="9791"/>
                  <a:pt x="0" y="9531"/>
                </a:cubicBezTo>
                <a:cubicBezTo>
                  <a:pt x="0" y="9273"/>
                  <a:pt x="224" y="9063"/>
                  <a:pt x="500" y="9063"/>
                </a:cubicBezTo>
                <a:lnTo>
                  <a:pt x="667" y="9063"/>
                </a:lnTo>
                <a:lnTo>
                  <a:pt x="667" y="938"/>
                </a:lnTo>
                <a:lnTo>
                  <a:pt x="500" y="938"/>
                </a:lnTo>
                <a:cubicBezTo>
                  <a:pt x="223" y="938"/>
                  <a:pt x="0" y="729"/>
                  <a:pt x="0" y="469"/>
                </a:cubicBezTo>
                <a:close/>
                <a:moveTo>
                  <a:pt x="4332" y="2188"/>
                </a:moveTo>
                <a:lnTo>
                  <a:pt x="4332" y="2813"/>
                </a:lnTo>
                <a:cubicBezTo>
                  <a:pt x="4332" y="2984"/>
                  <a:pt x="4482" y="3125"/>
                  <a:pt x="4666" y="3125"/>
                </a:cubicBezTo>
                <a:lnTo>
                  <a:pt x="5332" y="3125"/>
                </a:lnTo>
                <a:cubicBezTo>
                  <a:pt x="5516" y="3125"/>
                  <a:pt x="5666" y="2984"/>
                  <a:pt x="5666" y="2813"/>
                </a:cubicBezTo>
                <a:lnTo>
                  <a:pt x="5666" y="2188"/>
                </a:lnTo>
                <a:cubicBezTo>
                  <a:pt x="5666" y="2016"/>
                  <a:pt x="5516" y="1875"/>
                  <a:pt x="5332" y="1875"/>
                </a:cubicBezTo>
                <a:lnTo>
                  <a:pt x="4666" y="1875"/>
                </a:lnTo>
                <a:cubicBezTo>
                  <a:pt x="4482" y="1875"/>
                  <a:pt x="4332" y="2016"/>
                  <a:pt x="4332" y="2188"/>
                </a:cubicBezTo>
                <a:close/>
                <a:moveTo>
                  <a:pt x="2333" y="1875"/>
                </a:moveTo>
                <a:cubicBezTo>
                  <a:pt x="2150" y="1875"/>
                  <a:pt x="2000" y="2016"/>
                  <a:pt x="2000" y="2188"/>
                </a:cubicBezTo>
                <a:lnTo>
                  <a:pt x="2000" y="2813"/>
                </a:lnTo>
                <a:cubicBezTo>
                  <a:pt x="2000" y="2984"/>
                  <a:pt x="2150" y="3125"/>
                  <a:pt x="2333" y="3125"/>
                </a:cubicBezTo>
                <a:lnTo>
                  <a:pt x="2999" y="3125"/>
                </a:lnTo>
                <a:cubicBezTo>
                  <a:pt x="3183" y="3125"/>
                  <a:pt x="3333" y="2984"/>
                  <a:pt x="3333" y="2813"/>
                </a:cubicBezTo>
                <a:lnTo>
                  <a:pt x="3333" y="2188"/>
                </a:lnTo>
                <a:cubicBezTo>
                  <a:pt x="3333" y="2016"/>
                  <a:pt x="3183" y="1875"/>
                  <a:pt x="2999" y="1875"/>
                </a:cubicBezTo>
                <a:lnTo>
                  <a:pt x="2333" y="1875"/>
                </a:lnTo>
                <a:close/>
                <a:moveTo>
                  <a:pt x="4332" y="4063"/>
                </a:moveTo>
                <a:lnTo>
                  <a:pt x="4332" y="4688"/>
                </a:lnTo>
                <a:cubicBezTo>
                  <a:pt x="4332" y="4859"/>
                  <a:pt x="4482" y="5000"/>
                  <a:pt x="4666" y="5000"/>
                </a:cubicBezTo>
                <a:lnTo>
                  <a:pt x="5332" y="5000"/>
                </a:lnTo>
                <a:cubicBezTo>
                  <a:pt x="5516" y="5000"/>
                  <a:pt x="5666" y="4859"/>
                  <a:pt x="5666" y="4688"/>
                </a:cubicBezTo>
                <a:lnTo>
                  <a:pt x="5666" y="4063"/>
                </a:lnTo>
                <a:cubicBezTo>
                  <a:pt x="5666" y="3891"/>
                  <a:pt x="5516" y="3750"/>
                  <a:pt x="5332" y="3750"/>
                </a:cubicBezTo>
                <a:lnTo>
                  <a:pt x="4666" y="3750"/>
                </a:lnTo>
                <a:cubicBezTo>
                  <a:pt x="4482" y="3750"/>
                  <a:pt x="4332" y="3891"/>
                  <a:pt x="4332" y="4063"/>
                </a:cubicBezTo>
                <a:close/>
                <a:moveTo>
                  <a:pt x="6999" y="1875"/>
                </a:moveTo>
                <a:cubicBezTo>
                  <a:pt x="6815" y="1875"/>
                  <a:pt x="6665" y="2016"/>
                  <a:pt x="6665" y="2188"/>
                </a:cubicBezTo>
                <a:lnTo>
                  <a:pt x="6665" y="2813"/>
                </a:lnTo>
                <a:cubicBezTo>
                  <a:pt x="6665" y="2984"/>
                  <a:pt x="6815" y="3125"/>
                  <a:pt x="6999" y="3125"/>
                </a:cubicBezTo>
                <a:lnTo>
                  <a:pt x="7665" y="3125"/>
                </a:lnTo>
                <a:cubicBezTo>
                  <a:pt x="7848" y="3125"/>
                  <a:pt x="7998" y="2984"/>
                  <a:pt x="7998" y="2813"/>
                </a:cubicBezTo>
                <a:lnTo>
                  <a:pt x="7998" y="2188"/>
                </a:lnTo>
                <a:cubicBezTo>
                  <a:pt x="7998" y="2016"/>
                  <a:pt x="7848" y="1875"/>
                  <a:pt x="7665" y="1875"/>
                </a:cubicBezTo>
                <a:lnTo>
                  <a:pt x="6999" y="1875"/>
                </a:lnTo>
                <a:close/>
                <a:moveTo>
                  <a:pt x="2000" y="4063"/>
                </a:moveTo>
                <a:lnTo>
                  <a:pt x="2000" y="4688"/>
                </a:lnTo>
                <a:cubicBezTo>
                  <a:pt x="2000" y="4859"/>
                  <a:pt x="2150" y="5000"/>
                  <a:pt x="2333" y="5000"/>
                </a:cubicBezTo>
                <a:lnTo>
                  <a:pt x="2999" y="5000"/>
                </a:lnTo>
                <a:cubicBezTo>
                  <a:pt x="3183" y="5000"/>
                  <a:pt x="3333" y="4859"/>
                  <a:pt x="3333" y="4688"/>
                </a:cubicBezTo>
                <a:lnTo>
                  <a:pt x="3333" y="4063"/>
                </a:lnTo>
                <a:cubicBezTo>
                  <a:pt x="3333" y="3891"/>
                  <a:pt x="3183" y="3750"/>
                  <a:pt x="2999" y="3750"/>
                </a:cubicBezTo>
                <a:lnTo>
                  <a:pt x="2333" y="3750"/>
                </a:lnTo>
                <a:cubicBezTo>
                  <a:pt x="2150" y="3750"/>
                  <a:pt x="2000" y="3891"/>
                  <a:pt x="2000" y="4063"/>
                </a:cubicBezTo>
                <a:close/>
                <a:moveTo>
                  <a:pt x="6999" y="3750"/>
                </a:moveTo>
                <a:cubicBezTo>
                  <a:pt x="6815" y="3750"/>
                  <a:pt x="6665" y="3891"/>
                  <a:pt x="6665" y="4063"/>
                </a:cubicBezTo>
                <a:lnTo>
                  <a:pt x="6665" y="4688"/>
                </a:lnTo>
                <a:cubicBezTo>
                  <a:pt x="6665" y="4859"/>
                  <a:pt x="6815" y="5000"/>
                  <a:pt x="6999" y="5000"/>
                </a:cubicBezTo>
                <a:lnTo>
                  <a:pt x="7665" y="5000"/>
                </a:lnTo>
                <a:cubicBezTo>
                  <a:pt x="7848" y="5000"/>
                  <a:pt x="7998" y="4859"/>
                  <a:pt x="7998" y="4688"/>
                </a:cubicBezTo>
                <a:lnTo>
                  <a:pt x="7998" y="4063"/>
                </a:lnTo>
                <a:cubicBezTo>
                  <a:pt x="7998" y="3891"/>
                  <a:pt x="7848" y="3750"/>
                  <a:pt x="7665" y="3750"/>
                </a:cubicBezTo>
                <a:lnTo>
                  <a:pt x="6999" y="3750"/>
                </a:lnTo>
                <a:close/>
                <a:moveTo>
                  <a:pt x="5666" y="7500"/>
                </a:moveTo>
                <a:lnTo>
                  <a:pt x="6578" y="7500"/>
                </a:lnTo>
                <a:cubicBezTo>
                  <a:pt x="6784" y="7500"/>
                  <a:pt x="6942" y="7324"/>
                  <a:pt x="6869" y="7145"/>
                </a:cubicBezTo>
                <a:cubicBezTo>
                  <a:pt x="6582" y="6439"/>
                  <a:pt x="5853" y="5938"/>
                  <a:pt x="5001" y="5938"/>
                </a:cubicBezTo>
                <a:cubicBezTo>
                  <a:pt x="4172" y="5938"/>
                  <a:pt x="3428" y="6418"/>
                  <a:pt x="3133" y="7145"/>
                </a:cubicBezTo>
                <a:cubicBezTo>
                  <a:pt x="3060" y="7324"/>
                  <a:pt x="3218" y="7500"/>
                  <a:pt x="3424" y="7500"/>
                </a:cubicBezTo>
                <a:lnTo>
                  <a:pt x="4337" y="7500"/>
                </a:lnTo>
                <a:lnTo>
                  <a:pt x="4337" y="9063"/>
                </a:lnTo>
                <a:lnTo>
                  <a:pt x="5670" y="9063"/>
                </a:lnTo>
                <a:lnTo>
                  <a:pt x="5670" y="7500"/>
                </a:lnTo>
                <a:close/>
              </a:path>
            </a:pathLst>
          </a:custGeom>
          <a:solidFill>
            <a:srgbClr val="0596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1" name="TextBox 11"/>
          <p:cNvSpPr txBox="1"/>
          <p:nvPr/>
        </p:nvSpPr>
        <p:spPr>
          <a:xfrm>
            <a:off x="952261" y="1859756"/>
            <a:ext cx="524889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100"/>
          </a:p>
          <a:p>
            <a:pPr algn="l"/>
            <a:r>
              <a:rPr sz="1400" b="1" i="0" strike="noStrike">
                <a:solidFill>
                  <a:srgbClr val="065F4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第 43 类延伸：住 + 办 + 吃闭环 </a:t>
            </a:r>
            <a:endParaRPr sz="1400" b="1" i="0" strike="noStrike">
              <a:solidFill>
                <a:srgbClr val="065F4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47537" y="2135981"/>
            <a:ext cx="5962647" cy="335756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不仅仅做咖啡，未来延伸至 </a:t>
            </a:r>
            <a:r>
              <a:rPr sz="1100" b="1" i="0" strike="noStrike">
                <a:solidFill>
                  <a:srgbClr val="0478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'Cafe de ville Hotel'</a:t>
            </a:r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（精品创客酒店），白天办公，晚上住宿，打</a:t>
            </a:r>
            <a:endParaRPr lang="en-US" sz="1100"/>
          </a:p>
          <a:p>
            <a:pPr algn="l"/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造一体化闭环。</a:t>
            </a:r>
            <a:endParaRPr sz="1100" b="0" i="0" strike="noStrike">
              <a:solidFill>
                <a:srgbClr val="374151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57086" y="2828925"/>
            <a:ext cx="5894501" cy="1114425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647537" y="3161110"/>
            <a:ext cx="228543" cy="228600"/>
          </a:xfrm>
          <a:prstGeom prst="ellipse">
            <a:avLst/>
          </a:prstGeom>
          <a:solidFill>
            <a:srgbClr val="FEF3C7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>
            <a:off x="717321" y="3230909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D97706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952261" y="3180159"/>
            <a:ext cx="5248897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ctr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92400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100"/>
          </a:p>
          <a:p>
            <a:pPr algn="l"/>
            <a:r>
              <a:rPr sz="1400" b="1" i="0" strike="noStrike">
                <a:solidFill>
                  <a:srgbClr val="92400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第 35 类延伸：万亿估值核心 </a:t>
            </a:r>
            <a:endParaRPr sz="1400" b="1" i="0" strike="noStrike">
              <a:solidFill>
                <a:srgbClr val="92400E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47537" y="3456385"/>
            <a:ext cx="5553621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利用门店人流和 App 数据，打造</a:t>
            </a:r>
            <a:r>
              <a:rPr sz="1100" b="1" i="0" strike="noStrike">
                <a:solidFill>
                  <a:srgbClr val="B4530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'精准创投广告平台'</a:t>
            </a:r>
            <a:r>
              <a:rPr sz="1100" b="0" i="0" strike="noStrike">
                <a:solidFill>
                  <a:srgbClr val="3741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，这是未来估值的核心增长点。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57086" y="4057650"/>
            <a:ext cx="5894501" cy="704850"/>
          </a:xfrm>
          <a:prstGeom prst="roundRect">
            <a:avLst>
              <a:gd name="adj" fmla="val 14025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580880" y="4274567"/>
            <a:ext cx="118586" cy="118615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606" y="0"/>
                </a:moveTo>
                <a:cubicBezTo>
                  <a:pt x="9846" y="103"/>
                  <a:pt x="9998" y="335"/>
                  <a:pt x="9998" y="590"/>
                </a:cubicBezTo>
                <a:lnTo>
                  <a:pt x="9998" y="9027"/>
                </a:lnTo>
                <a:cubicBezTo>
                  <a:pt x="9998" y="9282"/>
                  <a:pt x="9846" y="9513"/>
                  <a:pt x="9606" y="9617"/>
                </a:cubicBezTo>
                <a:cubicBezTo>
                  <a:pt x="9368" y="9722"/>
                  <a:pt x="9089" y="9681"/>
                  <a:pt x="8892" y="9513"/>
                </a:cubicBezTo>
                <a:lnTo>
                  <a:pt x="7921" y="8688"/>
                </a:lnTo>
                <a:cubicBezTo>
                  <a:pt x="7013" y="7915"/>
                  <a:pt x="5865" y="7465"/>
                  <a:pt x="4664" y="7410"/>
                </a:cubicBezTo>
                <a:lnTo>
                  <a:pt x="4664" y="9351"/>
                </a:lnTo>
                <a:cubicBezTo>
                  <a:pt x="4664" y="9710"/>
                  <a:pt x="4366" y="10000"/>
                  <a:pt x="3997" y="10000"/>
                </a:cubicBezTo>
                <a:lnTo>
                  <a:pt x="3331" y="10000"/>
                </a:lnTo>
                <a:cubicBezTo>
                  <a:pt x="2962" y="10000"/>
                  <a:pt x="2664" y="9710"/>
                  <a:pt x="2664" y="9351"/>
                </a:cubicBezTo>
                <a:lnTo>
                  <a:pt x="2664" y="7404"/>
                </a:lnTo>
                <a:cubicBezTo>
                  <a:pt x="1194" y="7404"/>
                  <a:pt x="0" y="6242"/>
                  <a:pt x="0" y="4808"/>
                </a:cubicBezTo>
                <a:cubicBezTo>
                  <a:pt x="0" y="3375"/>
                  <a:pt x="1194" y="2213"/>
                  <a:pt x="2666" y="2213"/>
                </a:cubicBezTo>
                <a:lnTo>
                  <a:pt x="4426" y="2213"/>
                </a:lnTo>
                <a:cubicBezTo>
                  <a:pt x="5713" y="2208"/>
                  <a:pt x="6955" y="1752"/>
                  <a:pt x="7923" y="929"/>
                </a:cubicBezTo>
                <a:lnTo>
                  <a:pt x="8894" y="103"/>
                </a:lnTo>
                <a:cubicBezTo>
                  <a:pt x="9090" y="-65"/>
                  <a:pt x="9371" y="-103"/>
                  <a:pt x="9608" y="0"/>
                </a:cubicBezTo>
                <a:close/>
                <a:moveTo>
                  <a:pt x="4666" y="6106"/>
                </a:moveTo>
                <a:lnTo>
                  <a:pt x="4666" y="6110"/>
                </a:lnTo>
                <a:cubicBezTo>
                  <a:pt x="6130" y="6165"/>
                  <a:pt x="7536" y="6688"/>
                  <a:pt x="8665" y="7599"/>
                </a:cubicBezTo>
                <a:lnTo>
                  <a:pt x="8665" y="2016"/>
                </a:lnTo>
                <a:cubicBezTo>
                  <a:pt x="7536" y="2926"/>
                  <a:pt x="6130" y="3450"/>
                  <a:pt x="4666" y="3504"/>
                </a:cubicBezTo>
                <a:lnTo>
                  <a:pt x="4666" y="6106"/>
                </a:lnTo>
                <a:close/>
              </a:path>
            </a:pathLst>
          </a:custGeom>
          <a:solidFill>
            <a:srgbClr val="2563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0" name="TextBox 20"/>
          <p:cNvSpPr txBox="1"/>
          <p:nvPr/>
        </p:nvSpPr>
        <p:spPr>
          <a:xfrm>
            <a:off x="813737" y="4200525"/>
            <a:ext cx="541599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入驻初创公司广告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813737" y="4400550"/>
            <a:ext cx="5415990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入驻的初创公司可以在店内屏幕投放广告，低成本获客。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7086" y="4876800"/>
            <a:ext cx="5894501" cy="704850"/>
          </a:xfrm>
          <a:prstGeom prst="roundRect">
            <a:avLst>
              <a:gd name="adj" fmla="val 14025"/>
            </a:avLst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3" name="AutoShape 23"/>
          <p:cNvSpPr/>
          <p:nvPr/>
        </p:nvSpPr>
        <p:spPr>
          <a:xfrm>
            <a:off x="580880" y="5073947"/>
            <a:ext cx="118586" cy="158154"/>
          </a:xfrm>
          <a:custGeom>
            <a:avLst/>
            <a:gdLst/>
            <a:ahLst/>
            <a:cxnLst/>
            <a:rect l="l" t="t" r="r" b="b"/>
            <a:pathLst>
              <a:path w="7498" h="10000">
                <a:moveTo>
                  <a:pt x="1250" y="0"/>
                </a:moveTo>
                <a:cubicBezTo>
                  <a:pt x="560" y="0"/>
                  <a:pt x="0" y="561"/>
                  <a:pt x="0" y="1250"/>
                </a:cubicBezTo>
                <a:lnTo>
                  <a:pt x="0" y="8750"/>
                </a:lnTo>
                <a:cubicBezTo>
                  <a:pt x="0" y="9439"/>
                  <a:pt x="560" y="10000"/>
                  <a:pt x="1250" y="10000"/>
                </a:cubicBezTo>
                <a:lnTo>
                  <a:pt x="6248" y="10000"/>
                </a:lnTo>
                <a:cubicBezTo>
                  <a:pt x="6938" y="10000"/>
                  <a:pt x="7498" y="9439"/>
                  <a:pt x="7498" y="8750"/>
                </a:cubicBezTo>
                <a:lnTo>
                  <a:pt x="7498" y="1250"/>
                </a:lnTo>
                <a:cubicBezTo>
                  <a:pt x="7498" y="561"/>
                  <a:pt x="6938" y="0"/>
                  <a:pt x="6248" y="0"/>
                </a:cubicBezTo>
                <a:lnTo>
                  <a:pt x="1250" y="0"/>
                </a:lnTo>
                <a:close/>
                <a:moveTo>
                  <a:pt x="3437" y="6875"/>
                </a:moveTo>
                <a:lnTo>
                  <a:pt x="4061" y="6875"/>
                </a:lnTo>
                <a:cubicBezTo>
                  <a:pt x="4407" y="6875"/>
                  <a:pt x="4686" y="7154"/>
                  <a:pt x="4686" y="7500"/>
                </a:cubicBezTo>
                <a:lnTo>
                  <a:pt x="4686" y="9063"/>
                </a:lnTo>
                <a:lnTo>
                  <a:pt x="2812" y="9063"/>
                </a:lnTo>
                <a:lnTo>
                  <a:pt x="2812" y="7500"/>
                </a:lnTo>
                <a:cubicBezTo>
                  <a:pt x="2812" y="7154"/>
                  <a:pt x="3091" y="6875"/>
                  <a:pt x="3437" y="6875"/>
                </a:cubicBezTo>
                <a:close/>
                <a:moveTo>
                  <a:pt x="1875" y="2188"/>
                </a:moveTo>
                <a:cubicBezTo>
                  <a:pt x="1875" y="2016"/>
                  <a:pt x="2015" y="1875"/>
                  <a:pt x="2187" y="1875"/>
                </a:cubicBezTo>
                <a:lnTo>
                  <a:pt x="2812" y="1875"/>
                </a:lnTo>
                <a:cubicBezTo>
                  <a:pt x="2984" y="1875"/>
                  <a:pt x="3124" y="2016"/>
                  <a:pt x="3124" y="2188"/>
                </a:cubicBezTo>
                <a:lnTo>
                  <a:pt x="3124" y="2813"/>
                </a:lnTo>
                <a:cubicBezTo>
                  <a:pt x="3124" y="2984"/>
                  <a:pt x="2984" y="3125"/>
                  <a:pt x="2812" y="3125"/>
                </a:cubicBezTo>
                <a:lnTo>
                  <a:pt x="2187" y="3125"/>
                </a:lnTo>
                <a:cubicBezTo>
                  <a:pt x="2015" y="3125"/>
                  <a:pt x="1875" y="2984"/>
                  <a:pt x="1875" y="2813"/>
                </a:cubicBezTo>
                <a:lnTo>
                  <a:pt x="1875" y="2188"/>
                </a:lnTo>
                <a:close/>
                <a:moveTo>
                  <a:pt x="4686" y="1875"/>
                </a:moveTo>
                <a:lnTo>
                  <a:pt x="5311" y="1875"/>
                </a:lnTo>
                <a:cubicBezTo>
                  <a:pt x="5483" y="1875"/>
                  <a:pt x="5624" y="2016"/>
                  <a:pt x="5624" y="2188"/>
                </a:cubicBezTo>
                <a:lnTo>
                  <a:pt x="5624" y="2813"/>
                </a:lnTo>
                <a:cubicBezTo>
                  <a:pt x="5624" y="2984"/>
                  <a:pt x="5483" y="3125"/>
                  <a:pt x="5311" y="3125"/>
                </a:cubicBezTo>
                <a:lnTo>
                  <a:pt x="4686" y="3125"/>
                </a:lnTo>
                <a:cubicBezTo>
                  <a:pt x="4514" y="3125"/>
                  <a:pt x="4374" y="2984"/>
                  <a:pt x="4374" y="2813"/>
                </a:cubicBezTo>
                <a:lnTo>
                  <a:pt x="4374" y="2188"/>
                </a:lnTo>
                <a:cubicBezTo>
                  <a:pt x="4374" y="2016"/>
                  <a:pt x="4514" y="1875"/>
                  <a:pt x="4686" y="1875"/>
                </a:cubicBezTo>
                <a:close/>
                <a:moveTo>
                  <a:pt x="1875" y="4688"/>
                </a:moveTo>
                <a:cubicBezTo>
                  <a:pt x="1875" y="4516"/>
                  <a:pt x="2015" y="4375"/>
                  <a:pt x="2187" y="4375"/>
                </a:cubicBezTo>
                <a:lnTo>
                  <a:pt x="2812" y="4375"/>
                </a:lnTo>
                <a:cubicBezTo>
                  <a:pt x="2984" y="4375"/>
                  <a:pt x="3124" y="4516"/>
                  <a:pt x="3124" y="4688"/>
                </a:cubicBezTo>
                <a:lnTo>
                  <a:pt x="3124" y="5313"/>
                </a:lnTo>
                <a:cubicBezTo>
                  <a:pt x="3124" y="5484"/>
                  <a:pt x="2984" y="5625"/>
                  <a:pt x="2812" y="5625"/>
                </a:cubicBezTo>
                <a:lnTo>
                  <a:pt x="2187" y="5625"/>
                </a:lnTo>
                <a:cubicBezTo>
                  <a:pt x="2015" y="5625"/>
                  <a:pt x="1875" y="5484"/>
                  <a:pt x="1875" y="5313"/>
                </a:cubicBezTo>
                <a:lnTo>
                  <a:pt x="1875" y="4688"/>
                </a:lnTo>
                <a:close/>
                <a:moveTo>
                  <a:pt x="4686" y="4375"/>
                </a:moveTo>
                <a:lnTo>
                  <a:pt x="5311" y="4375"/>
                </a:lnTo>
                <a:cubicBezTo>
                  <a:pt x="5483" y="4375"/>
                  <a:pt x="5624" y="4516"/>
                  <a:pt x="5624" y="4688"/>
                </a:cubicBezTo>
                <a:lnTo>
                  <a:pt x="5624" y="5313"/>
                </a:lnTo>
                <a:cubicBezTo>
                  <a:pt x="5624" y="5484"/>
                  <a:pt x="5483" y="5625"/>
                  <a:pt x="5311" y="5625"/>
                </a:cubicBezTo>
                <a:lnTo>
                  <a:pt x="4686" y="5625"/>
                </a:lnTo>
                <a:cubicBezTo>
                  <a:pt x="4514" y="5625"/>
                  <a:pt x="4374" y="5484"/>
                  <a:pt x="4374" y="5313"/>
                </a:cubicBezTo>
                <a:lnTo>
                  <a:pt x="4374" y="4688"/>
                </a:lnTo>
                <a:cubicBezTo>
                  <a:pt x="4374" y="4516"/>
                  <a:pt x="4514" y="4375"/>
                  <a:pt x="4686" y="4375"/>
                </a:cubicBezTo>
                <a:close/>
              </a:path>
            </a:pathLst>
          </a:custGeom>
          <a:solidFill>
            <a:srgbClr val="2563EB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4" name="TextBox 24"/>
          <p:cNvSpPr txBox="1"/>
          <p:nvPr/>
        </p:nvSpPr>
        <p:spPr>
          <a:xfrm>
            <a:off x="813737" y="5019675"/>
            <a:ext cx="541599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0" i="0" strike="noStrike">
                <a:solidFill>
                  <a:srgbClr val="1F293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大品牌精准投放</a:t>
            </a:r>
            <a:endParaRPr lang="en-US" sz="1100"/>
          </a:p>
        </p:txBody>
      </p:sp>
      <p:sp>
        <p:nvSpPr>
          <p:cNvPr id="25" name="TextBox 25"/>
          <p:cNvSpPr txBox="1"/>
          <p:nvPr/>
        </p:nvSpPr>
        <p:spPr>
          <a:xfrm>
            <a:off x="813737" y="5219700"/>
            <a:ext cx="5415990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微软、AWS 等大品牌可针对精准的'技术人群'投放广告。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457086" y="5695950"/>
            <a:ext cx="5894501" cy="704850"/>
          </a:xfrm>
          <a:prstGeom prst="roundRect">
            <a:avLst>
              <a:gd name="adj" fmla="val 14025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7" name="AutoShape 27"/>
          <p:cNvSpPr/>
          <p:nvPr/>
        </p:nvSpPr>
        <p:spPr>
          <a:xfrm>
            <a:off x="580880" y="5989067"/>
            <a:ext cx="118586" cy="118615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2500" y="1875"/>
                </a:moveTo>
                <a:lnTo>
                  <a:pt x="2500" y="1563"/>
                </a:lnTo>
                <a:cubicBezTo>
                  <a:pt x="2500" y="699"/>
                  <a:pt x="4179" y="0"/>
                  <a:pt x="6249" y="0"/>
                </a:cubicBezTo>
                <a:cubicBezTo>
                  <a:pt x="8319" y="0"/>
                  <a:pt x="9998" y="699"/>
                  <a:pt x="9998" y="1563"/>
                </a:cubicBezTo>
                <a:lnTo>
                  <a:pt x="9998" y="1875"/>
                </a:lnTo>
                <a:cubicBezTo>
                  <a:pt x="9998" y="2473"/>
                  <a:pt x="9192" y="2992"/>
                  <a:pt x="8006" y="3256"/>
                </a:cubicBezTo>
                <a:cubicBezTo>
                  <a:pt x="7959" y="3201"/>
                  <a:pt x="7911" y="3148"/>
                  <a:pt x="7862" y="3100"/>
                </a:cubicBezTo>
                <a:cubicBezTo>
                  <a:pt x="7559" y="2801"/>
                  <a:pt x="7168" y="2574"/>
                  <a:pt x="6760" y="2406"/>
                </a:cubicBezTo>
                <a:cubicBezTo>
                  <a:pt x="5942" y="2064"/>
                  <a:pt x="4876" y="1877"/>
                  <a:pt x="3749" y="1877"/>
                </a:cubicBezTo>
                <a:cubicBezTo>
                  <a:pt x="3322" y="1877"/>
                  <a:pt x="2904" y="1904"/>
                  <a:pt x="2503" y="1957"/>
                </a:cubicBezTo>
                <a:cubicBezTo>
                  <a:pt x="2500" y="1932"/>
                  <a:pt x="2500" y="1904"/>
                  <a:pt x="2500" y="1877"/>
                </a:cubicBezTo>
                <a:close/>
                <a:moveTo>
                  <a:pt x="8436" y="6895"/>
                </a:moveTo>
                <a:lnTo>
                  <a:pt x="8436" y="5992"/>
                </a:lnTo>
                <a:cubicBezTo>
                  <a:pt x="8731" y="5916"/>
                  <a:pt x="9008" y="5826"/>
                  <a:pt x="9260" y="5721"/>
                </a:cubicBezTo>
                <a:cubicBezTo>
                  <a:pt x="9518" y="5613"/>
                  <a:pt x="9770" y="5482"/>
                  <a:pt x="9998" y="5324"/>
                </a:cubicBezTo>
                <a:lnTo>
                  <a:pt x="9998" y="5625"/>
                </a:lnTo>
                <a:cubicBezTo>
                  <a:pt x="9998" y="6148"/>
                  <a:pt x="9383" y="6611"/>
                  <a:pt x="8436" y="6895"/>
                </a:cubicBezTo>
                <a:close/>
                <a:moveTo>
                  <a:pt x="8436" y="5020"/>
                </a:moveTo>
                <a:lnTo>
                  <a:pt x="8436" y="4375"/>
                </a:lnTo>
                <a:cubicBezTo>
                  <a:pt x="8436" y="4287"/>
                  <a:pt x="8428" y="4203"/>
                  <a:pt x="8416" y="4121"/>
                </a:cubicBezTo>
                <a:cubicBezTo>
                  <a:pt x="8719" y="4045"/>
                  <a:pt x="9002" y="3953"/>
                  <a:pt x="9260" y="3844"/>
                </a:cubicBezTo>
                <a:cubicBezTo>
                  <a:pt x="9517" y="3733"/>
                  <a:pt x="9764" y="3600"/>
                  <a:pt x="9998" y="3447"/>
                </a:cubicBezTo>
                <a:lnTo>
                  <a:pt x="9998" y="3748"/>
                </a:lnTo>
                <a:cubicBezTo>
                  <a:pt x="9998" y="4271"/>
                  <a:pt x="9383" y="4734"/>
                  <a:pt x="8436" y="5018"/>
                </a:cubicBezTo>
                <a:close/>
                <a:moveTo>
                  <a:pt x="0" y="4688"/>
                </a:moveTo>
                <a:lnTo>
                  <a:pt x="0" y="4375"/>
                </a:lnTo>
                <a:cubicBezTo>
                  <a:pt x="0" y="3512"/>
                  <a:pt x="1679" y="2813"/>
                  <a:pt x="3749" y="2813"/>
                </a:cubicBezTo>
                <a:cubicBezTo>
                  <a:pt x="5819" y="2813"/>
                  <a:pt x="7499" y="3512"/>
                  <a:pt x="7499" y="4375"/>
                </a:cubicBezTo>
                <a:lnTo>
                  <a:pt x="7499" y="4688"/>
                </a:lnTo>
                <a:cubicBezTo>
                  <a:pt x="7499" y="5551"/>
                  <a:pt x="5819" y="6250"/>
                  <a:pt x="3749" y="6250"/>
                </a:cubicBezTo>
                <a:cubicBezTo>
                  <a:pt x="1679" y="6250"/>
                  <a:pt x="0" y="5551"/>
                  <a:pt x="0" y="4688"/>
                </a:cubicBezTo>
                <a:close/>
                <a:moveTo>
                  <a:pt x="7499" y="6563"/>
                </a:moveTo>
                <a:cubicBezTo>
                  <a:pt x="7499" y="7426"/>
                  <a:pt x="5819" y="8125"/>
                  <a:pt x="3749" y="8125"/>
                </a:cubicBezTo>
                <a:cubicBezTo>
                  <a:pt x="1679" y="8125"/>
                  <a:pt x="0" y="7426"/>
                  <a:pt x="0" y="6563"/>
                </a:cubicBezTo>
                <a:lnTo>
                  <a:pt x="0" y="6262"/>
                </a:lnTo>
                <a:cubicBezTo>
                  <a:pt x="227" y="6420"/>
                  <a:pt x="478" y="6549"/>
                  <a:pt x="738" y="6658"/>
                </a:cubicBezTo>
                <a:cubicBezTo>
                  <a:pt x="1556" y="7000"/>
                  <a:pt x="2623" y="7188"/>
                  <a:pt x="3749" y="7188"/>
                </a:cubicBezTo>
                <a:cubicBezTo>
                  <a:pt x="4876" y="7188"/>
                  <a:pt x="5942" y="6998"/>
                  <a:pt x="6760" y="6658"/>
                </a:cubicBezTo>
                <a:cubicBezTo>
                  <a:pt x="7018" y="6551"/>
                  <a:pt x="7270" y="6420"/>
                  <a:pt x="7499" y="6262"/>
                </a:cubicBezTo>
                <a:lnTo>
                  <a:pt x="7499" y="6563"/>
                </a:lnTo>
                <a:close/>
                <a:moveTo>
                  <a:pt x="7499" y="8137"/>
                </a:moveTo>
                <a:lnTo>
                  <a:pt x="7499" y="8438"/>
                </a:lnTo>
                <a:cubicBezTo>
                  <a:pt x="7499" y="9301"/>
                  <a:pt x="5819" y="10000"/>
                  <a:pt x="3749" y="10000"/>
                </a:cubicBezTo>
                <a:cubicBezTo>
                  <a:pt x="1679" y="10000"/>
                  <a:pt x="0" y="9301"/>
                  <a:pt x="0" y="8438"/>
                </a:cubicBezTo>
                <a:lnTo>
                  <a:pt x="0" y="8137"/>
                </a:lnTo>
                <a:cubicBezTo>
                  <a:pt x="227" y="8295"/>
                  <a:pt x="478" y="8424"/>
                  <a:pt x="738" y="8533"/>
                </a:cubicBezTo>
                <a:cubicBezTo>
                  <a:pt x="1556" y="8875"/>
                  <a:pt x="2623" y="9063"/>
                  <a:pt x="3749" y="9063"/>
                </a:cubicBezTo>
                <a:cubicBezTo>
                  <a:pt x="4876" y="9063"/>
                  <a:pt x="5942" y="8873"/>
                  <a:pt x="6760" y="8533"/>
                </a:cubicBezTo>
                <a:cubicBezTo>
                  <a:pt x="7018" y="8426"/>
                  <a:pt x="7270" y="8295"/>
                  <a:pt x="7499" y="8137"/>
                </a:cubicBezTo>
                <a:close/>
              </a:path>
            </a:pathLst>
          </a:custGeom>
          <a:solidFill>
            <a:srgbClr val="05966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8" name="TextBox 28"/>
          <p:cNvSpPr txBox="1"/>
          <p:nvPr/>
        </p:nvSpPr>
        <p:spPr>
          <a:xfrm>
            <a:off x="813737" y="5886450"/>
            <a:ext cx="5415990" cy="1524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100" b="1" i="0" strike="noStrike">
                <a:solidFill>
                  <a:srgbClr val="064E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盈利模式升级</a:t>
            </a:r>
            <a:endParaRPr lang="en-US" sz="1100"/>
          </a:p>
        </p:txBody>
      </p:sp>
      <p:sp>
        <p:nvSpPr>
          <p:cNvPr id="29" name="TextBox 29"/>
          <p:cNvSpPr txBox="1"/>
          <p:nvPr/>
        </p:nvSpPr>
        <p:spPr>
          <a:xfrm>
            <a:off x="813737" y="6086475"/>
            <a:ext cx="5415990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solidFill>
                  <a:srgbClr val="0478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从赚'差价'升级为赚'流量费'和'广告费'。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658244" y="1600200"/>
            <a:ext cx="5075556" cy="4267200"/>
          </a:xfrm>
          <a:prstGeom prst="roundRect">
            <a:avLst>
              <a:gd name="adj" fmla="val 574"/>
            </a:avLst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6">
            <a:alphaModFix amt="100000"/>
          </a:blip>
          <a:srcRect l="721" r="721"/>
          <a:stretch>
            <a:fillRect/>
          </a:stretch>
        </p:blipFill>
        <p:spPr>
          <a:xfrm>
            <a:off x="6667768" y="1609725"/>
            <a:ext cx="5054576" cy="42481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AutoShape 32"/>
          <p:cNvSpPr/>
          <p:nvPr/>
        </p:nvSpPr>
        <p:spPr>
          <a:xfrm>
            <a:off x="6667768" y="5476875"/>
            <a:ext cx="5056510" cy="381000"/>
          </a:xfrm>
          <a:prstGeom prst="rect">
            <a:avLst/>
          </a:prstGeom>
          <a:blipFill rotWithShape="1">
            <a:blip r:embed="rId7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33" name="AutoShape 33"/>
          <p:cNvSpPr/>
          <p:nvPr/>
        </p:nvSpPr>
        <p:spPr>
          <a:xfrm>
            <a:off x="6782039" y="5622875"/>
            <a:ext cx="88977" cy="889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8275" y="4138"/>
                </a:moveTo>
                <a:cubicBezTo>
                  <a:pt x="8275" y="5051"/>
                  <a:pt x="7979" y="5894"/>
                  <a:pt x="7480" y="6578"/>
                </a:cubicBezTo>
                <a:lnTo>
                  <a:pt x="9998" y="9099"/>
                </a:lnTo>
                <a:cubicBezTo>
                  <a:pt x="10247" y="9348"/>
                  <a:pt x="10247" y="9751"/>
                  <a:pt x="9998" y="10000"/>
                </a:cubicBezTo>
                <a:cubicBezTo>
                  <a:pt x="9749" y="10249"/>
                  <a:pt x="9346" y="10249"/>
                  <a:pt x="9097" y="10000"/>
                </a:cubicBezTo>
                <a:lnTo>
                  <a:pt x="6578" y="7480"/>
                </a:lnTo>
                <a:cubicBezTo>
                  <a:pt x="5894" y="7979"/>
                  <a:pt x="5051" y="8275"/>
                  <a:pt x="4138" y="8275"/>
                </a:cubicBezTo>
                <a:cubicBezTo>
                  <a:pt x="1852" y="8275"/>
                  <a:pt x="0" y="6423"/>
                  <a:pt x="0" y="4138"/>
                </a:cubicBezTo>
                <a:cubicBezTo>
                  <a:pt x="0" y="1854"/>
                  <a:pt x="1854" y="0"/>
                  <a:pt x="4138" y="0"/>
                </a:cubicBezTo>
                <a:cubicBezTo>
                  <a:pt x="6423" y="0"/>
                  <a:pt x="8275" y="1852"/>
                  <a:pt x="8275" y="4138"/>
                </a:cubicBezTo>
                <a:close/>
                <a:moveTo>
                  <a:pt x="4138" y="7002"/>
                </a:moveTo>
                <a:cubicBezTo>
                  <a:pt x="5719" y="7002"/>
                  <a:pt x="7002" y="5719"/>
                  <a:pt x="7002" y="4138"/>
                </a:cubicBezTo>
                <a:cubicBezTo>
                  <a:pt x="7002" y="2557"/>
                  <a:pt x="5719" y="1273"/>
                  <a:pt x="4138" y="1273"/>
                </a:cubicBezTo>
                <a:cubicBezTo>
                  <a:pt x="2557" y="1273"/>
                  <a:pt x="1273" y="2557"/>
                  <a:pt x="1273" y="4138"/>
                </a:cubicBezTo>
                <a:cubicBezTo>
                  <a:pt x="1273" y="5719"/>
                  <a:pt x="2557" y="7002"/>
                  <a:pt x="4138" y="7002"/>
                </a:cubicBezTo>
                <a:close/>
              </a:path>
            </a:pathLst>
          </a:custGeom>
          <a:solidFill>
            <a:srgbClr val="FFFFFF">
              <a:alpha val="90196"/>
            </a:srgbClr>
          </a:solidFill>
          <a:ln>
            <a:headEnd type="none"/>
            <a:tailEnd type="none"/>
          </a:ln>
        </p:spPr>
      </p:sp>
      <p:sp>
        <p:nvSpPr>
          <p:cNvPr id="34" name="TextBox 34"/>
          <p:cNvSpPr txBox="1"/>
          <p:nvPr/>
        </p:nvSpPr>
        <p:spPr>
          <a:xfrm>
            <a:off x="6909106" y="5600700"/>
            <a:ext cx="4698966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900" b="0" i="0" strike="noStrike">
                <a:solidFill>
                  <a:srgbClr val="FFFFFF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核心商标资产：法律保护与品牌识别</a:t>
            </a:r>
            <a:endParaRPr lang="en-US" sz="1100"/>
          </a:p>
        </p:txBody>
      </p:sp>
      <p:sp>
        <p:nvSpPr>
          <p:cNvPr id="35" name="TextBox 35"/>
          <p:cNvSpPr txBox="1"/>
          <p:nvPr/>
        </p:nvSpPr>
        <p:spPr>
          <a:xfrm>
            <a:off x="8452217" y="6105525"/>
            <a:ext cx="1609322" cy="1333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900" b="0" i="1" strike="noStrike">
                <a:solidFill>
                  <a:srgbClr val="6B72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通过商标布局构建商业护城河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AutoShape 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172A">
              <a:alpha val="85098"/>
            </a:srgbClr>
          </a:solidFill>
          <a:ln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>
            <a:off x="10360609" y="0"/>
            <a:ext cx="3656686" cy="3657600"/>
          </a:xfrm>
          <a:prstGeom prst="ellipse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7" name="AutoShape 7"/>
          <p:cNvSpPr/>
          <p:nvPr/>
        </p:nvSpPr>
        <p:spPr>
          <a:xfrm>
            <a:off x="0" y="5029200"/>
            <a:ext cx="3656686" cy="3657600"/>
          </a:xfrm>
          <a:prstGeom prst="ellipse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8" name="AutoShape 8"/>
          <p:cNvSpPr/>
          <p:nvPr/>
        </p:nvSpPr>
        <p:spPr>
          <a:xfrm>
            <a:off x="457086" y="515243"/>
            <a:ext cx="150576" cy="150614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872" y="5469"/>
                </a:moveTo>
                <a:lnTo>
                  <a:pt x="3128" y="5469"/>
                </a:lnTo>
                <a:cubicBezTo>
                  <a:pt x="3185" y="6729"/>
                  <a:pt x="3465" y="7889"/>
                  <a:pt x="3863" y="8738"/>
                </a:cubicBezTo>
                <a:cubicBezTo>
                  <a:pt x="4087" y="9217"/>
                  <a:pt x="4328" y="9555"/>
                  <a:pt x="4552" y="9762"/>
                </a:cubicBezTo>
                <a:cubicBezTo>
                  <a:pt x="4772" y="9967"/>
                  <a:pt x="4923" y="10000"/>
                  <a:pt x="5001" y="10000"/>
                </a:cubicBezTo>
                <a:cubicBezTo>
                  <a:pt x="5079" y="10000"/>
                  <a:pt x="5230" y="9967"/>
                  <a:pt x="5450" y="9762"/>
                </a:cubicBezTo>
                <a:cubicBezTo>
                  <a:pt x="5674" y="9555"/>
                  <a:pt x="5915" y="9215"/>
                  <a:pt x="6138" y="8738"/>
                </a:cubicBezTo>
                <a:cubicBezTo>
                  <a:pt x="6537" y="7889"/>
                  <a:pt x="6817" y="6729"/>
                  <a:pt x="6874" y="5469"/>
                </a:cubicBezTo>
                <a:close/>
                <a:moveTo>
                  <a:pt x="3126" y="4531"/>
                </a:moveTo>
                <a:lnTo>
                  <a:pt x="6870" y="4531"/>
                </a:lnTo>
                <a:cubicBezTo>
                  <a:pt x="6815" y="3271"/>
                  <a:pt x="6535" y="2111"/>
                  <a:pt x="6136" y="1262"/>
                </a:cubicBezTo>
                <a:cubicBezTo>
                  <a:pt x="5913" y="785"/>
                  <a:pt x="5672" y="445"/>
                  <a:pt x="5448" y="238"/>
                </a:cubicBezTo>
                <a:cubicBezTo>
                  <a:pt x="5228" y="33"/>
                  <a:pt x="5077" y="0"/>
                  <a:pt x="4999" y="0"/>
                </a:cubicBezTo>
                <a:cubicBezTo>
                  <a:pt x="4921" y="0"/>
                  <a:pt x="4770" y="33"/>
                  <a:pt x="4550" y="238"/>
                </a:cubicBezTo>
                <a:cubicBezTo>
                  <a:pt x="4326" y="445"/>
                  <a:pt x="4085" y="785"/>
                  <a:pt x="3862" y="1262"/>
                </a:cubicBezTo>
                <a:cubicBezTo>
                  <a:pt x="3463" y="2111"/>
                  <a:pt x="3183" y="3271"/>
                  <a:pt x="3126" y="4531"/>
                </a:cubicBezTo>
                <a:close/>
                <a:moveTo>
                  <a:pt x="2185" y="4531"/>
                </a:moveTo>
                <a:cubicBezTo>
                  <a:pt x="2253" y="2859"/>
                  <a:pt x="2687" y="1307"/>
                  <a:pt x="3320" y="287"/>
                </a:cubicBezTo>
                <a:cubicBezTo>
                  <a:pt x="1514" y="924"/>
                  <a:pt x="184" y="2563"/>
                  <a:pt x="0" y="4531"/>
                </a:cubicBezTo>
                <a:lnTo>
                  <a:pt x="2185" y="4531"/>
                </a:lnTo>
                <a:close/>
                <a:moveTo>
                  <a:pt x="0" y="5469"/>
                </a:moveTo>
                <a:cubicBezTo>
                  <a:pt x="184" y="7438"/>
                  <a:pt x="1514" y="9076"/>
                  <a:pt x="3320" y="9713"/>
                </a:cubicBezTo>
                <a:cubicBezTo>
                  <a:pt x="2687" y="8693"/>
                  <a:pt x="2253" y="7141"/>
                  <a:pt x="2185" y="5469"/>
                </a:cubicBezTo>
                <a:lnTo>
                  <a:pt x="0" y="5469"/>
                </a:lnTo>
                <a:close/>
                <a:moveTo>
                  <a:pt x="7813" y="5469"/>
                </a:moveTo>
                <a:cubicBezTo>
                  <a:pt x="7745" y="7141"/>
                  <a:pt x="7311" y="8693"/>
                  <a:pt x="6678" y="9713"/>
                </a:cubicBezTo>
                <a:cubicBezTo>
                  <a:pt x="8484" y="9074"/>
                  <a:pt x="9814" y="7438"/>
                  <a:pt x="9998" y="5469"/>
                </a:cubicBezTo>
                <a:lnTo>
                  <a:pt x="7813" y="5469"/>
                </a:lnTo>
                <a:close/>
                <a:moveTo>
                  <a:pt x="9998" y="4531"/>
                </a:moveTo>
                <a:cubicBezTo>
                  <a:pt x="9814" y="2563"/>
                  <a:pt x="8484" y="924"/>
                  <a:pt x="6678" y="287"/>
                </a:cubicBezTo>
                <a:cubicBezTo>
                  <a:pt x="7311" y="1307"/>
                  <a:pt x="7745" y="2859"/>
                  <a:pt x="7813" y="4531"/>
                </a:cubicBezTo>
                <a:lnTo>
                  <a:pt x="9998" y="4531"/>
                </a:ln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9" name="TextBox 9"/>
          <p:cNvSpPr txBox="1"/>
          <p:nvPr/>
        </p:nvSpPr>
        <p:spPr>
          <a:xfrm>
            <a:off x="683843" y="495300"/>
            <a:ext cx="11048023" cy="1905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400" b="1" i="0" strike="noStrike">
                <a:solidFill>
                  <a:srgbClr val="34D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GLOBAL EXPANSION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457086" y="771525"/>
            <a:ext cx="11274781" cy="5048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36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携手未来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7086" y="1371600"/>
            <a:ext cx="914171" cy="38100"/>
          </a:xfrm>
          <a:prstGeom prst="rect">
            <a:avLst/>
          </a:prstGeom>
          <a:gradFill>
            <a:gsLst>
              <a:gs pos="0">
                <a:srgbClr val="10B981">
                  <a:alpha val="100000"/>
                </a:srgbClr>
              </a:gs>
              <a:gs pos="100000">
                <a:srgbClr val="10B981">
                  <a:alpha val="0"/>
                </a:srgbClr>
              </a:gs>
            </a:gsLst>
            <a:lin ang="5400000"/>
          </a:gradFill>
          <a:ln>
            <a:headEnd type="none"/>
            <a:tailEnd type="none"/>
          </a:ln>
        </p:spPr>
      </p:sp>
      <p:sp>
        <p:nvSpPr>
          <p:cNvPr id="12" name="TextBox 12"/>
          <p:cNvSpPr txBox="1"/>
          <p:nvPr/>
        </p:nvSpPr>
        <p:spPr>
          <a:xfrm>
            <a:off x="457086" y="1590675"/>
            <a:ext cx="7313371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对社会、股东与产业，创造多重价值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7086" y="2133600"/>
            <a:ext cx="5523120" cy="2019300"/>
          </a:xfrm>
          <a:prstGeom prst="roundRect">
            <a:avLst>
              <a:gd name="adj" fmla="val 2563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4" name="AutoShape 14"/>
          <p:cNvSpPr/>
          <p:nvPr/>
        </p:nvSpPr>
        <p:spPr>
          <a:xfrm>
            <a:off x="695151" y="2371725"/>
            <a:ext cx="457086" cy="457200"/>
          </a:xfrm>
          <a:prstGeom prst="ellipse">
            <a:avLst/>
          </a:prstGeom>
          <a:blipFill rotWithShape="1">
            <a:blip r:embed="rId5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5" name="AutoShape 15"/>
          <p:cNvSpPr/>
          <p:nvPr/>
        </p:nvSpPr>
        <p:spPr>
          <a:xfrm>
            <a:off x="849596" y="2541031"/>
            <a:ext cx="148196" cy="118586"/>
          </a:xfrm>
          <a:custGeom>
            <a:avLst/>
            <a:gdLst/>
            <a:ahLst/>
            <a:cxnLst/>
            <a:rect l="l" t="t" r="r" b="b"/>
            <a:pathLst>
              <a:path w="12497" h="10000">
                <a:moveTo>
                  <a:pt x="6249" y="0"/>
                </a:moveTo>
                <a:cubicBezTo>
                  <a:pt x="7369" y="0"/>
                  <a:pt x="8279" y="1004"/>
                  <a:pt x="8279" y="2241"/>
                </a:cubicBezTo>
                <a:cubicBezTo>
                  <a:pt x="8279" y="3478"/>
                  <a:pt x="7369" y="4483"/>
                  <a:pt x="6249" y="4483"/>
                </a:cubicBezTo>
                <a:cubicBezTo>
                  <a:pt x="5128" y="4483"/>
                  <a:pt x="4218" y="3478"/>
                  <a:pt x="4218" y="2241"/>
                </a:cubicBezTo>
                <a:cubicBezTo>
                  <a:pt x="4218" y="1004"/>
                  <a:pt x="5128" y="0"/>
                  <a:pt x="6249" y="0"/>
                </a:cubicBezTo>
                <a:close/>
                <a:moveTo>
                  <a:pt x="1875" y="1552"/>
                </a:moveTo>
                <a:cubicBezTo>
                  <a:pt x="2650" y="1552"/>
                  <a:pt x="3280" y="2247"/>
                  <a:pt x="3280" y="3103"/>
                </a:cubicBezTo>
                <a:cubicBezTo>
                  <a:pt x="3280" y="3960"/>
                  <a:pt x="2650" y="4655"/>
                  <a:pt x="1875" y="4655"/>
                </a:cubicBezTo>
                <a:cubicBezTo>
                  <a:pt x="1099" y="4655"/>
                  <a:pt x="469" y="3960"/>
                  <a:pt x="469" y="3103"/>
                </a:cubicBezTo>
                <a:cubicBezTo>
                  <a:pt x="469" y="2247"/>
                  <a:pt x="1099" y="1552"/>
                  <a:pt x="1875" y="1552"/>
                </a:cubicBezTo>
                <a:close/>
                <a:moveTo>
                  <a:pt x="0" y="8621"/>
                </a:moveTo>
                <a:cubicBezTo>
                  <a:pt x="0" y="7097"/>
                  <a:pt x="1119" y="5862"/>
                  <a:pt x="2499" y="5862"/>
                </a:cubicBezTo>
                <a:cubicBezTo>
                  <a:pt x="2749" y="5862"/>
                  <a:pt x="2991" y="5903"/>
                  <a:pt x="3220" y="5978"/>
                </a:cubicBezTo>
                <a:cubicBezTo>
                  <a:pt x="2578" y="6772"/>
                  <a:pt x="2187" y="7819"/>
                  <a:pt x="2187" y="8966"/>
                </a:cubicBezTo>
                <a:lnTo>
                  <a:pt x="2187" y="9310"/>
                </a:lnTo>
                <a:cubicBezTo>
                  <a:pt x="2187" y="9556"/>
                  <a:pt x="2234" y="9789"/>
                  <a:pt x="2318" y="10000"/>
                </a:cubicBezTo>
                <a:lnTo>
                  <a:pt x="625" y="10000"/>
                </a:lnTo>
                <a:cubicBezTo>
                  <a:pt x="279" y="10000"/>
                  <a:pt x="0" y="9692"/>
                  <a:pt x="0" y="9310"/>
                </a:cubicBezTo>
                <a:lnTo>
                  <a:pt x="0" y="8621"/>
                </a:lnTo>
                <a:close/>
                <a:moveTo>
                  <a:pt x="10179" y="10000"/>
                </a:moveTo>
                <a:cubicBezTo>
                  <a:pt x="10263" y="9789"/>
                  <a:pt x="10310" y="9556"/>
                  <a:pt x="10310" y="9310"/>
                </a:cubicBezTo>
                <a:lnTo>
                  <a:pt x="10310" y="8966"/>
                </a:lnTo>
                <a:cubicBezTo>
                  <a:pt x="10310" y="7819"/>
                  <a:pt x="9919" y="6772"/>
                  <a:pt x="9277" y="5978"/>
                </a:cubicBezTo>
                <a:cubicBezTo>
                  <a:pt x="9506" y="5903"/>
                  <a:pt x="9748" y="5862"/>
                  <a:pt x="9998" y="5862"/>
                </a:cubicBezTo>
                <a:cubicBezTo>
                  <a:pt x="11378" y="5862"/>
                  <a:pt x="12497" y="7097"/>
                  <a:pt x="12497" y="8621"/>
                </a:cubicBezTo>
                <a:lnTo>
                  <a:pt x="12497" y="9310"/>
                </a:lnTo>
                <a:cubicBezTo>
                  <a:pt x="12497" y="9692"/>
                  <a:pt x="12218" y="10000"/>
                  <a:pt x="11872" y="10000"/>
                </a:cubicBezTo>
                <a:lnTo>
                  <a:pt x="10179" y="10000"/>
                </a:lnTo>
                <a:close/>
                <a:moveTo>
                  <a:pt x="9217" y="3103"/>
                </a:moveTo>
                <a:cubicBezTo>
                  <a:pt x="9217" y="2247"/>
                  <a:pt x="9847" y="1552"/>
                  <a:pt x="10622" y="1552"/>
                </a:cubicBezTo>
                <a:cubicBezTo>
                  <a:pt x="11398" y="1552"/>
                  <a:pt x="12028" y="2247"/>
                  <a:pt x="12028" y="3103"/>
                </a:cubicBezTo>
                <a:cubicBezTo>
                  <a:pt x="12028" y="3960"/>
                  <a:pt x="11398" y="4655"/>
                  <a:pt x="10622" y="4655"/>
                </a:cubicBezTo>
                <a:cubicBezTo>
                  <a:pt x="9847" y="4655"/>
                  <a:pt x="9217" y="3960"/>
                  <a:pt x="9217" y="3103"/>
                </a:cubicBezTo>
                <a:close/>
                <a:moveTo>
                  <a:pt x="3124" y="8966"/>
                </a:moveTo>
                <a:cubicBezTo>
                  <a:pt x="3124" y="7060"/>
                  <a:pt x="4522" y="5517"/>
                  <a:pt x="6249" y="5517"/>
                </a:cubicBezTo>
                <a:cubicBezTo>
                  <a:pt x="7973" y="5517"/>
                  <a:pt x="9373" y="7062"/>
                  <a:pt x="9373" y="8966"/>
                </a:cubicBezTo>
                <a:lnTo>
                  <a:pt x="9373" y="9310"/>
                </a:lnTo>
                <a:cubicBezTo>
                  <a:pt x="9373" y="9692"/>
                  <a:pt x="9094" y="10000"/>
                  <a:pt x="8748" y="10000"/>
                </a:cubicBezTo>
                <a:lnTo>
                  <a:pt x="3749" y="10000"/>
                </a:lnTo>
                <a:cubicBezTo>
                  <a:pt x="3403" y="10000"/>
                  <a:pt x="3124" y="9692"/>
                  <a:pt x="3124" y="9310"/>
                </a:cubicBezTo>
                <a:lnTo>
                  <a:pt x="3124" y="8966"/>
                </a:lnTo>
                <a:close/>
              </a:path>
            </a:pathLst>
          </a:custGeom>
          <a:solidFill>
            <a:srgbClr val="34D399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16" name="TextBox 16"/>
          <p:cNvSpPr txBox="1"/>
          <p:nvPr/>
        </p:nvSpPr>
        <p:spPr>
          <a:xfrm>
            <a:off x="1304599" y="2495550"/>
            <a:ext cx="1237940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对社会的价值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695151" y="3019425"/>
            <a:ext cx="5347992" cy="4095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构建覆盖全球数字游民的办公支持体系，成为</a:t>
            </a:r>
            <a:r>
              <a:rPr sz="1200" b="1" i="0" strike="noStrike">
                <a:solidFill>
                  <a:srgbClr val="34D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'数字经济'</a:t>
            </a:r>
            <a:r>
              <a:rPr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战略的标杆企业，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创造百万级就业岗位。</a:t>
            </a:r>
            <a:endParaRPr sz="1200" b="0" i="0" strike="noStrike">
              <a:solidFill>
                <a:srgbClr val="D1D5D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6208747" y="2133600"/>
            <a:ext cx="5523120" cy="2019300"/>
          </a:xfrm>
          <a:prstGeom prst="roundRect">
            <a:avLst>
              <a:gd name="adj" fmla="val 2563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9" name="AutoShape 19"/>
          <p:cNvSpPr/>
          <p:nvPr/>
        </p:nvSpPr>
        <p:spPr>
          <a:xfrm>
            <a:off x="6446813" y="2371725"/>
            <a:ext cx="457086" cy="457200"/>
          </a:xfrm>
          <a:prstGeom prst="ellipse">
            <a:avLst/>
          </a:prstGeom>
          <a:blipFill rotWithShape="1">
            <a:blip r:embed="rId6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0" name="AutoShape 20"/>
          <p:cNvSpPr/>
          <p:nvPr/>
        </p:nvSpPr>
        <p:spPr>
          <a:xfrm>
            <a:off x="6601258" y="2526209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1250" y="714"/>
                </a:moveTo>
                <a:cubicBezTo>
                  <a:pt x="1250" y="319"/>
                  <a:pt x="971" y="0"/>
                  <a:pt x="625" y="0"/>
                </a:cubicBezTo>
                <a:cubicBezTo>
                  <a:pt x="280" y="0"/>
                  <a:pt x="0" y="320"/>
                  <a:pt x="0" y="714"/>
                </a:cubicBezTo>
                <a:lnTo>
                  <a:pt x="0" y="8214"/>
                </a:lnTo>
                <a:cubicBezTo>
                  <a:pt x="0" y="9201"/>
                  <a:pt x="699" y="10000"/>
                  <a:pt x="1562" y="10000"/>
                </a:cubicBezTo>
                <a:lnTo>
                  <a:pt x="9373" y="10000"/>
                </a:lnTo>
                <a:cubicBezTo>
                  <a:pt x="9719" y="10000"/>
                  <a:pt x="9998" y="9681"/>
                  <a:pt x="9998" y="9286"/>
                </a:cubicBezTo>
                <a:cubicBezTo>
                  <a:pt x="9998" y="8891"/>
                  <a:pt x="9718" y="8571"/>
                  <a:pt x="9373" y="8571"/>
                </a:cubicBezTo>
                <a:lnTo>
                  <a:pt x="1562" y="8571"/>
                </a:lnTo>
                <a:cubicBezTo>
                  <a:pt x="1390" y="8571"/>
                  <a:pt x="1250" y="8411"/>
                  <a:pt x="1250" y="8214"/>
                </a:cubicBezTo>
                <a:lnTo>
                  <a:pt x="1250" y="714"/>
                </a:lnTo>
                <a:close/>
                <a:moveTo>
                  <a:pt x="9190" y="2647"/>
                </a:moveTo>
                <a:cubicBezTo>
                  <a:pt x="9434" y="2368"/>
                  <a:pt x="9434" y="1915"/>
                  <a:pt x="9190" y="1636"/>
                </a:cubicBezTo>
                <a:cubicBezTo>
                  <a:pt x="8945" y="1357"/>
                  <a:pt x="8549" y="1357"/>
                  <a:pt x="8305" y="1636"/>
                </a:cubicBezTo>
                <a:lnTo>
                  <a:pt x="6249" y="3989"/>
                </a:lnTo>
                <a:lnTo>
                  <a:pt x="5128" y="2710"/>
                </a:lnTo>
                <a:cubicBezTo>
                  <a:pt x="4884" y="2431"/>
                  <a:pt x="4487" y="2431"/>
                  <a:pt x="4243" y="2710"/>
                </a:cubicBezTo>
                <a:lnTo>
                  <a:pt x="2369" y="4853"/>
                </a:lnTo>
                <a:cubicBezTo>
                  <a:pt x="2125" y="5132"/>
                  <a:pt x="2125" y="5585"/>
                  <a:pt x="2369" y="5864"/>
                </a:cubicBezTo>
                <a:cubicBezTo>
                  <a:pt x="2613" y="6143"/>
                  <a:pt x="3009" y="6143"/>
                  <a:pt x="3253" y="5864"/>
                </a:cubicBezTo>
                <a:lnTo>
                  <a:pt x="4687" y="4225"/>
                </a:lnTo>
                <a:lnTo>
                  <a:pt x="5807" y="5507"/>
                </a:lnTo>
                <a:cubicBezTo>
                  <a:pt x="6052" y="5786"/>
                  <a:pt x="6448" y="5786"/>
                  <a:pt x="6692" y="5507"/>
                </a:cubicBezTo>
                <a:lnTo>
                  <a:pt x="9192" y="2650"/>
                </a:lnTo>
                <a:close/>
              </a:path>
            </a:pathLst>
          </a:custGeom>
          <a:solidFill>
            <a:srgbClr val="FBBF24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1" name="TextBox 21"/>
          <p:cNvSpPr txBox="1"/>
          <p:nvPr/>
        </p:nvSpPr>
        <p:spPr>
          <a:xfrm>
            <a:off x="7056261" y="2495550"/>
            <a:ext cx="1237940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对股东的价值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6446813" y="3019425"/>
            <a:ext cx="5437415" cy="4095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打造一个</a:t>
            </a:r>
            <a:r>
              <a:rPr sz="1200" b="1" i="0" strike="noStrike">
                <a:solidFill>
                  <a:srgbClr val="FBBF2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万亿级市值</a:t>
            </a:r>
            <a:r>
              <a:rPr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的上市平台，为早期投资者带来千倍万倍的丰厚回报，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实现资本价值最大化。</a:t>
            </a:r>
            <a:endParaRPr sz="1200" b="0" i="0" strike="noStrike">
              <a:solidFill>
                <a:srgbClr val="D1D5D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457086" y="4381500"/>
            <a:ext cx="5523120" cy="2019300"/>
          </a:xfrm>
          <a:prstGeom prst="roundRect">
            <a:avLst>
              <a:gd name="adj" fmla="val 2563"/>
            </a:avLst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4" name="AutoShape 24"/>
          <p:cNvSpPr/>
          <p:nvPr/>
        </p:nvSpPr>
        <p:spPr>
          <a:xfrm>
            <a:off x="695151" y="4619625"/>
            <a:ext cx="457086" cy="457200"/>
          </a:xfrm>
          <a:prstGeom prst="ellipse">
            <a:avLst/>
          </a:prstGeom>
          <a:blipFill rotWithShape="1">
            <a:blip r:embed="rId7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5" name="AutoShape 25"/>
          <p:cNvSpPr/>
          <p:nvPr/>
        </p:nvSpPr>
        <p:spPr>
          <a:xfrm>
            <a:off x="849596" y="4774109"/>
            <a:ext cx="148196" cy="148233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625" y="0"/>
                </a:moveTo>
                <a:cubicBezTo>
                  <a:pt x="279" y="0"/>
                  <a:pt x="0" y="319"/>
                  <a:pt x="0" y="714"/>
                </a:cubicBezTo>
                <a:lnTo>
                  <a:pt x="0" y="8929"/>
                </a:lnTo>
                <a:cubicBezTo>
                  <a:pt x="0" y="9520"/>
                  <a:pt x="420" y="10000"/>
                  <a:pt x="937" y="10000"/>
                </a:cubicBezTo>
                <a:lnTo>
                  <a:pt x="9061" y="10000"/>
                </a:lnTo>
                <a:cubicBezTo>
                  <a:pt x="9578" y="10000"/>
                  <a:pt x="9998" y="9520"/>
                  <a:pt x="9998" y="8929"/>
                </a:cubicBezTo>
                <a:lnTo>
                  <a:pt x="9998" y="2683"/>
                </a:lnTo>
                <a:cubicBezTo>
                  <a:pt x="9998" y="2277"/>
                  <a:pt x="9619" y="2020"/>
                  <a:pt x="9307" y="2212"/>
                </a:cubicBezTo>
                <a:lnTo>
                  <a:pt x="6249" y="4094"/>
                </a:lnTo>
                <a:lnTo>
                  <a:pt x="6249" y="2683"/>
                </a:lnTo>
                <a:cubicBezTo>
                  <a:pt x="6249" y="2277"/>
                  <a:pt x="5870" y="2020"/>
                  <a:pt x="5557" y="2212"/>
                </a:cubicBezTo>
                <a:lnTo>
                  <a:pt x="2500" y="4094"/>
                </a:lnTo>
                <a:lnTo>
                  <a:pt x="2500" y="714"/>
                </a:lnTo>
                <a:cubicBezTo>
                  <a:pt x="2500" y="319"/>
                  <a:pt x="2220" y="0"/>
                  <a:pt x="1875" y="0"/>
                </a:cubicBezTo>
                <a:lnTo>
                  <a:pt x="625" y="0"/>
                </a:lnTo>
                <a:close/>
              </a:path>
            </a:pathLst>
          </a:custGeom>
          <a:solidFill>
            <a:srgbClr val="60A5FA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26" name="TextBox 26"/>
          <p:cNvSpPr txBox="1"/>
          <p:nvPr/>
        </p:nvSpPr>
        <p:spPr>
          <a:xfrm>
            <a:off x="1304599" y="4743450"/>
            <a:ext cx="1237940" cy="20955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5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对产业的价值</a:t>
            </a:r>
            <a:endParaRPr lang="en-US" sz="1100"/>
          </a:p>
        </p:txBody>
      </p:sp>
      <p:sp>
        <p:nvSpPr>
          <p:cNvPr id="27" name="TextBox 27"/>
          <p:cNvSpPr txBox="1"/>
          <p:nvPr/>
        </p:nvSpPr>
        <p:spPr>
          <a:xfrm>
            <a:off x="695151" y="5267325"/>
            <a:ext cx="5437415" cy="4095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0"/>
          <a:lstStyle/>
          <a:p>
            <a:pPr algn="l">
              <a:defRPr/>
            </a:pPr>
            <a:r>
              <a:rPr lang="en-US"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用数字技术武装办公与创业服务产业，全面提升中国办公空间的</a:t>
            </a:r>
            <a:r>
              <a:rPr sz="1200" b="1" i="0" strike="noStrike">
                <a:solidFill>
                  <a:srgbClr val="60A5F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现代化水平</a:t>
            </a:r>
            <a:endParaRPr lang="en-US" sz="1100"/>
          </a:p>
          <a:p>
            <a:pPr algn="l"/>
            <a:r>
              <a:rPr sz="1200" b="0" i="0" strike="noStrike">
                <a:solidFill>
                  <a:srgbClr val="D1D5D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与国际竞争力。</a:t>
            </a:r>
            <a:endParaRPr sz="1200" b="0" i="0" strike="noStrike">
              <a:solidFill>
                <a:srgbClr val="D1D5DB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AutoShape 28"/>
          <p:cNvSpPr/>
          <p:nvPr/>
        </p:nvSpPr>
        <p:spPr>
          <a:xfrm>
            <a:off x="6208747" y="4381500"/>
            <a:ext cx="5523120" cy="2019300"/>
          </a:xfrm>
          <a:prstGeom prst="roundRect">
            <a:avLst>
              <a:gd name="adj" fmla="val 2563"/>
            </a:avLst>
          </a:prstGeom>
          <a:blipFill rotWithShape="1">
            <a:blip r:embed="rId8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29" name="AutoShape 29"/>
          <p:cNvSpPr/>
          <p:nvPr/>
        </p:nvSpPr>
        <p:spPr>
          <a:xfrm>
            <a:off x="8792502" y="4889450"/>
            <a:ext cx="355610" cy="355699"/>
          </a:xfrm>
          <a:custGeom>
            <a:avLst/>
            <a:gdLst/>
            <a:ahLst/>
            <a:cxnLst/>
            <a:rect l="l" t="t" r="r" b="b"/>
            <a:pathLst>
              <a:path w="9998" h="10000">
                <a:moveTo>
                  <a:pt x="976" y="5563"/>
                </a:moveTo>
                <a:cubicBezTo>
                  <a:pt x="1058" y="5604"/>
                  <a:pt x="1152" y="5625"/>
                  <a:pt x="1250" y="5625"/>
                </a:cubicBezTo>
                <a:lnTo>
                  <a:pt x="2240" y="5625"/>
                </a:lnTo>
                <a:cubicBezTo>
                  <a:pt x="2406" y="5625"/>
                  <a:pt x="2564" y="5691"/>
                  <a:pt x="2681" y="5809"/>
                </a:cubicBezTo>
                <a:lnTo>
                  <a:pt x="2941" y="6068"/>
                </a:lnTo>
                <a:cubicBezTo>
                  <a:pt x="3058" y="6186"/>
                  <a:pt x="3216" y="6252"/>
                  <a:pt x="3382" y="6252"/>
                </a:cubicBezTo>
                <a:lnTo>
                  <a:pt x="3747" y="6252"/>
                </a:lnTo>
                <a:cubicBezTo>
                  <a:pt x="4093" y="6252"/>
                  <a:pt x="4372" y="5973"/>
                  <a:pt x="4372" y="5627"/>
                </a:cubicBezTo>
                <a:lnTo>
                  <a:pt x="4372" y="4846"/>
                </a:lnTo>
                <a:cubicBezTo>
                  <a:pt x="4372" y="4586"/>
                  <a:pt x="4581" y="4377"/>
                  <a:pt x="4841" y="4377"/>
                </a:cubicBezTo>
                <a:cubicBezTo>
                  <a:pt x="5101" y="4377"/>
                  <a:pt x="5309" y="4168"/>
                  <a:pt x="5309" y="3908"/>
                </a:cubicBezTo>
                <a:lnTo>
                  <a:pt x="5309" y="3074"/>
                </a:lnTo>
                <a:cubicBezTo>
                  <a:pt x="5309" y="2908"/>
                  <a:pt x="5376" y="2750"/>
                  <a:pt x="5493" y="2633"/>
                </a:cubicBezTo>
                <a:lnTo>
                  <a:pt x="5753" y="2373"/>
                </a:lnTo>
                <a:cubicBezTo>
                  <a:pt x="5870" y="2256"/>
                  <a:pt x="5936" y="2098"/>
                  <a:pt x="5936" y="1932"/>
                </a:cubicBezTo>
                <a:lnTo>
                  <a:pt x="5936" y="1113"/>
                </a:lnTo>
                <a:cubicBezTo>
                  <a:pt x="5936" y="1090"/>
                  <a:pt x="5934" y="1068"/>
                  <a:pt x="5932" y="1045"/>
                </a:cubicBezTo>
                <a:cubicBezTo>
                  <a:pt x="5632" y="975"/>
                  <a:pt x="5319" y="938"/>
                  <a:pt x="4999" y="938"/>
                </a:cubicBezTo>
                <a:cubicBezTo>
                  <a:pt x="2755" y="938"/>
                  <a:pt x="937" y="2756"/>
                  <a:pt x="937" y="5000"/>
                </a:cubicBezTo>
                <a:cubicBezTo>
                  <a:pt x="937" y="5191"/>
                  <a:pt x="951" y="5379"/>
                  <a:pt x="976" y="5563"/>
                </a:cubicBezTo>
                <a:close/>
                <a:moveTo>
                  <a:pt x="8852" y="6291"/>
                </a:moveTo>
                <a:cubicBezTo>
                  <a:pt x="8789" y="6264"/>
                  <a:pt x="8721" y="6250"/>
                  <a:pt x="8647" y="6250"/>
                </a:cubicBezTo>
                <a:lnTo>
                  <a:pt x="8436" y="6250"/>
                </a:lnTo>
                <a:cubicBezTo>
                  <a:pt x="8264" y="6250"/>
                  <a:pt x="8123" y="6109"/>
                  <a:pt x="8123" y="5938"/>
                </a:cubicBezTo>
                <a:cubicBezTo>
                  <a:pt x="8123" y="5766"/>
                  <a:pt x="7983" y="5625"/>
                  <a:pt x="7811" y="5625"/>
                </a:cubicBezTo>
                <a:lnTo>
                  <a:pt x="7133" y="5625"/>
                </a:lnTo>
                <a:cubicBezTo>
                  <a:pt x="6967" y="5625"/>
                  <a:pt x="6809" y="5691"/>
                  <a:pt x="6692" y="5809"/>
                </a:cubicBezTo>
                <a:lnTo>
                  <a:pt x="5807" y="6693"/>
                </a:lnTo>
                <a:cubicBezTo>
                  <a:pt x="5690" y="6811"/>
                  <a:pt x="5624" y="6969"/>
                  <a:pt x="5624" y="7135"/>
                </a:cubicBezTo>
                <a:lnTo>
                  <a:pt x="5624" y="7500"/>
                </a:lnTo>
                <a:cubicBezTo>
                  <a:pt x="5624" y="7846"/>
                  <a:pt x="5903" y="8125"/>
                  <a:pt x="6249" y="8125"/>
                </a:cubicBezTo>
                <a:lnTo>
                  <a:pt x="6614" y="8125"/>
                </a:lnTo>
                <a:cubicBezTo>
                  <a:pt x="6780" y="8125"/>
                  <a:pt x="6938" y="8191"/>
                  <a:pt x="7055" y="8309"/>
                </a:cubicBezTo>
                <a:cubicBezTo>
                  <a:pt x="7098" y="8352"/>
                  <a:pt x="7147" y="8389"/>
                  <a:pt x="7198" y="8416"/>
                </a:cubicBezTo>
                <a:cubicBezTo>
                  <a:pt x="7965" y="7920"/>
                  <a:pt x="8555" y="7174"/>
                  <a:pt x="8850" y="6291"/>
                </a:cubicBezTo>
                <a:close/>
                <a:moveTo>
                  <a:pt x="0" y="5000"/>
                </a:moveTo>
                <a:cubicBezTo>
                  <a:pt x="0" y="2240"/>
                  <a:pt x="2240" y="0"/>
                  <a:pt x="4999" y="0"/>
                </a:cubicBezTo>
                <a:cubicBezTo>
                  <a:pt x="7758" y="0"/>
                  <a:pt x="9998" y="2240"/>
                  <a:pt x="9998" y="5000"/>
                </a:cubicBezTo>
                <a:cubicBezTo>
                  <a:pt x="9998" y="7760"/>
                  <a:pt x="7758" y="10000"/>
                  <a:pt x="4999" y="10000"/>
                </a:cubicBezTo>
                <a:cubicBezTo>
                  <a:pt x="2240" y="10000"/>
                  <a:pt x="0" y="7760"/>
                  <a:pt x="0" y="5000"/>
                </a:cubicBezTo>
                <a:close/>
                <a:moveTo>
                  <a:pt x="2500" y="7188"/>
                </a:moveTo>
                <a:cubicBezTo>
                  <a:pt x="2500" y="7359"/>
                  <a:pt x="2640" y="7500"/>
                  <a:pt x="2812" y="7500"/>
                </a:cubicBezTo>
                <a:lnTo>
                  <a:pt x="3437" y="7500"/>
                </a:lnTo>
                <a:cubicBezTo>
                  <a:pt x="3609" y="7500"/>
                  <a:pt x="3749" y="7359"/>
                  <a:pt x="3749" y="7188"/>
                </a:cubicBezTo>
                <a:cubicBezTo>
                  <a:pt x="3749" y="7015"/>
                  <a:pt x="3609" y="6875"/>
                  <a:pt x="3437" y="6875"/>
                </a:cubicBezTo>
                <a:lnTo>
                  <a:pt x="2812" y="6875"/>
                </a:lnTo>
                <a:cubicBezTo>
                  <a:pt x="2640" y="6875"/>
                  <a:pt x="2500" y="7016"/>
                  <a:pt x="2500" y="7188"/>
                </a:cubicBezTo>
                <a:close/>
                <a:moveTo>
                  <a:pt x="5311" y="5000"/>
                </a:moveTo>
                <a:cubicBezTo>
                  <a:pt x="5140" y="5000"/>
                  <a:pt x="4999" y="5141"/>
                  <a:pt x="4999" y="5313"/>
                </a:cubicBezTo>
                <a:lnTo>
                  <a:pt x="4999" y="5938"/>
                </a:lnTo>
                <a:cubicBezTo>
                  <a:pt x="4999" y="6109"/>
                  <a:pt x="5140" y="6250"/>
                  <a:pt x="5311" y="6250"/>
                </a:cubicBezTo>
                <a:cubicBezTo>
                  <a:pt x="5484" y="6250"/>
                  <a:pt x="5624" y="6110"/>
                  <a:pt x="5624" y="5938"/>
                </a:cubicBezTo>
                <a:lnTo>
                  <a:pt x="5624" y="5313"/>
                </a:lnTo>
                <a:cubicBezTo>
                  <a:pt x="5624" y="5141"/>
                  <a:pt x="5483" y="5000"/>
                  <a:pt x="5311" y="5000"/>
                </a:cubicBezTo>
                <a:close/>
                <a:moveTo>
                  <a:pt x="6249" y="2813"/>
                </a:moveTo>
                <a:lnTo>
                  <a:pt x="6249" y="3438"/>
                </a:lnTo>
                <a:cubicBezTo>
                  <a:pt x="6249" y="3609"/>
                  <a:pt x="6389" y="3750"/>
                  <a:pt x="6561" y="3750"/>
                </a:cubicBezTo>
                <a:cubicBezTo>
                  <a:pt x="6734" y="3750"/>
                  <a:pt x="6874" y="3610"/>
                  <a:pt x="6874" y="3438"/>
                </a:cubicBezTo>
                <a:lnTo>
                  <a:pt x="6874" y="2813"/>
                </a:lnTo>
                <a:cubicBezTo>
                  <a:pt x="6874" y="2641"/>
                  <a:pt x="6733" y="2500"/>
                  <a:pt x="6561" y="2500"/>
                </a:cubicBezTo>
                <a:cubicBezTo>
                  <a:pt x="6389" y="2500"/>
                  <a:pt x="6249" y="2640"/>
                  <a:pt x="6249" y="2813"/>
                </a:cubicBezTo>
                <a:close/>
              </a:path>
            </a:pathLst>
          </a:custGeom>
          <a:solidFill>
            <a:srgbClr val="34D399">
              <a:alpha val="80000"/>
            </a:srgbClr>
          </a:solidFill>
          <a:ln>
            <a:headEnd type="none"/>
            <a:tailEnd type="none"/>
          </a:ln>
        </p:spPr>
      </p:sp>
      <p:sp>
        <p:nvSpPr>
          <p:cNvPr id="30" name="TextBox 30"/>
          <p:cNvSpPr txBox="1"/>
          <p:nvPr/>
        </p:nvSpPr>
        <p:spPr>
          <a:xfrm>
            <a:off x="7713321" y="5467350"/>
            <a:ext cx="2723469" cy="257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18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让世界共享中国创新智慧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665583" y="5905500"/>
            <a:ext cx="609448" cy="38100"/>
          </a:xfrm>
          <a:prstGeom prst="roundRect">
            <a:avLst>
              <a:gd name="adj" fmla="val 50000"/>
            </a:avLst>
          </a:prstGeom>
          <a:solidFill>
            <a:srgbClr val="10B981">
              <a:alpha val="100000"/>
            </a:srgbClr>
          </a:solidFill>
          <a:ln>
            <a:headEnd type="none"/>
            <a:tailEnd type="none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0F0F0">
              <a:alpha val="100000"/>
            </a:srgbClr>
          </a:solidFill>
          <a:ln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alphaModFix amt="100000"/>
          </a:blip>
          <a:srcRect l="427" r="427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AutoShape 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headEnd type="none"/>
            <a:tailEnd type="none"/>
          </a:ln>
        </p:spPr>
      </p:sp>
      <p:sp>
        <p:nvSpPr>
          <p:cNvPr id="6" name="AutoShape 6"/>
          <p:cNvSpPr/>
          <p:nvPr/>
        </p:nvSpPr>
        <p:spPr>
          <a:xfrm>
            <a:off x="4894626" y="2152650"/>
            <a:ext cx="2399701" cy="571500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7" name="TextBox 7"/>
          <p:cNvSpPr txBox="1"/>
          <p:nvPr/>
        </p:nvSpPr>
        <p:spPr>
          <a:xfrm>
            <a:off x="4894626" y="2114550"/>
            <a:ext cx="2599675" cy="6381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4500" b="1" i="0" strike="noStrike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谢谢观看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83964" y="2952750"/>
            <a:ext cx="3218645" cy="342900"/>
          </a:xfrm>
          <a:prstGeom prst="rect">
            <a:avLst/>
          </a:prstGeom>
          <a:blipFill rotWithShape="1">
            <a:blip r:embed="rId3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9" name="TextBox 9"/>
          <p:cNvSpPr txBox="1"/>
          <p:nvPr/>
        </p:nvSpPr>
        <p:spPr>
          <a:xfrm>
            <a:off x="4483964" y="2962275"/>
            <a:ext cx="3487659" cy="31432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0" tIns="0" rIns="0" bIns="0" rtlCol="0" anchor="t" anchorCtr="1"/>
          <a:lstStyle/>
          <a:p>
            <a:pPr algn="ctr">
              <a:defRPr/>
            </a:pPr>
            <a:r>
              <a:rPr lang="en-US" sz="2300" b="0" i="0" strike="noStrike">
                <a:solidFill>
                  <a:srgbClr val="FFFFFF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让世界共享中国创新智慧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637390" y="3752850"/>
            <a:ext cx="914171" cy="38100"/>
          </a:xfrm>
          <a:prstGeom prst="roundRect">
            <a:avLst>
              <a:gd name="adj" fmla="val 50000"/>
            </a:avLst>
          </a:prstGeom>
          <a:solidFill>
            <a:srgbClr val="FFFFFF">
              <a:alpha val="80000"/>
            </a:srgbClr>
          </a:solidFill>
          <a:ln>
            <a:headEnd type="none"/>
            <a:tailEnd type="none"/>
          </a:ln>
        </p:spPr>
      </p:sp>
      <p:sp>
        <p:nvSpPr>
          <p:cNvPr id="11" name="AutoShape 11"/>
          <p:cNvSpPr/>
          <p:nvPr/>
        </p:nvSpPr>
        <p:spPr>
          <a:xfrm>
            <a:off x="5613286" y="4095750"/>
            <a:ext cx="961785" cy="266700"/>
          </a:xfrm>
          <a:prstGeom prst="rect">
            <a:avLst/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  <p:sp>
        <p:nvSpPr>
          <p:cNvPr id="13" name="AutoShape 13"/>
          <p:cNvSpPr/>
          <p:nvPr/>
        </p:nvSpPr>
        <p:spPr>
          <a:xfrm>
            <a:off x="5613286" y="4438650"/>
            <a:ext cx="961785" cy="266700"/>
          </a:xfrm>
          <a:prstGeom prst="rect">
            <a:avLst/>
          </a:prstGeom>
          <a:blipFill rotWithShape="1">
            <a:blip r:embed="rId4">
              <a:alphaModFix amt="100000"/>
              <a:alphaModFix amt="100000"/>
            </a:blip>
            <a:stretch>
              <a:fillRect/>
            </a:stretch>
          </a:blipFill>
          <a:ln>
            <a:headEnd type="none"/>
            <a:tailEnd type="none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3726</Words>
  <Application>WPS 演示</Application>
  <PresentationFormat>On-screen Show (4:3)</PresentationFormat>
  <Paragraphs>466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Arial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聚才@七仙女®</cp:lastModifiedBy>
  <cp:revision>3</cp:revision>
  <dcterms:created xsi:type="dcterms:W3CDTF">2006-08-16T00:00:00Z</dcterms:created>
  <dcterms:modified xsi:type="dcterms:W3CDTF">2026-04-26T06:34:47Z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2052-12.1.0.25865</vt:lpwstr>
  </property>
  <property fmtid="{D5CDD505-2E9C-101B-9397-08002B2CF9AE}" pid="3" name="ICV">
    <vt:lpwstr>504C2D07A62A415E933761F899F4406F_13</vt:lpwstr>
  </property>
</Properties>
</file>