
<file path=[Content_Types].xml><?xml version="1.0" encoding="utf-8"?>
<Types xmlns="http://schemas.openxmlformats.org/package/2006/content-types">
  <Default Extension="jpeg" ContentType="image/jpeg"/>
  <Default Extension="JPG" ContentType="image/.jpg"/>
  <Default Extension="xlsx" ContentType="application/vnd.openxmlformats-officedocument.spreadsheetml.sheet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20" Type="http://schemas.openxmlformats.org/officeDocument/2006/relationships/viewProps" Target="viewProps.xml"/><Relationship Id="rId2" Type="http://schemas.openxmlformats.org/officeDocument/2006/relationships/theme" Target="theme/theme1.xml"/><Relationship Id="rId19" Type="http://schemas.openxmlformats.org/officeDocument/2006/relationships/presProps" Target="presProps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基金规模（亿元）</c:v>
                </c:pt>
              </c:strCache>
            </c:strRef>
          </c:tx>
          <c:spPr>
            <a:ln w="50800" cap="rnd" cmpd="sng" algn="ctr">
              <a:solidFill>
                <a:srgbClr val="BE123C">
                  <a:alpha val="100000"/>
                </a:srgbClr>
              </a:solidFill>
              <a:prstDash val="solid"/>
              <a:round/>
            </a:ln>
          </c:spPr>
          <c:marker>
            <c:symbol val="circle"/>
            <c:size val="10"/>
            <c:spPr>
              <a:solidFill>
                <a:srgbClr val="BE123C">
                  <a:alpha val="100000"/>
                </a:srgbClr>
              </a:solidFill>
            </c:spPr>
          </c:marker>
          <c:dPt>
            <c:idx val="0"/>
            <c:marker>
              <c:symbol val="circle"/>
              <c:size val="10"/>
              <c:spPr>
                <a:solidFill>
                  <a:srgbClr val="BE123C">
                    <a:alpha val="100000"/>
                  </a:srgbClr>
                </a:solidFill>
              </c:spPr>
            </c:marker>
            <c:bubble3D val="0"/>
            <c:spPr>
              <a:ln w="50800" cap="rnd" cmpd="sng" algn="ctr">
                <a:solidFill>
                  <a:srgbClr val="BE123C">
                    <a:alpha val="100000"/>
                  </a:srgbClr>
                </a:solidFill>
                <a:prstDash val="solid"/>
                <a:round/>
              </a:ln>
            </c:spPr>
          </c:dPt>
          <c:dPt>
            <c:idx val="1"/>
            <c:marker>
              <c:symbol val="circle"/>
              <c:size val="10"/>
              <c:spPr>
                <a:solidFill>
                  <a:srgbClr val="BE123C">
                    <a:alpha val="100000"/>
                  </a:srgbClr>
                </a:solidFill>
              </c:spPr>
            </c:marker>
            <c:bubble3D val="0"/>
            <c:spPr>
              <a:ln w="50800" cap="rnd" cmpd="sng" algn="ctr">
                <a:solidFill>
                  <a:srgbClr val="BE123C">
                    <a:alpha val="100000"/>
                  </a:srgbClr>
                </a:solidFill>
                <a:prstDash val="solid"/>
                <a:round/>
              </a:ln>
            </c:spPr>
          </c:dPt>
          <c:dPt>
            <c:idx val="2"/>
            <c:marker>
              <c:symbol val="circle"/>
              <c:size val="10"/>
              <c:spPr>
                <a:solidFill>
                  <a:srgbClr val="BE123C">
                    <a:alpha val="100000"/>
                  </a:srgbClr>
                </a:solidFill>
              </c:spPr>
            </c:marker>
            <c:bubble3D val="0"/>
            <c:spPr>
              <a:ln w="50800" cap="rnd" cmpd="sng" algn="ctr">
                <a:solidFill>
                  <a:srgbClr val="BE123C">
                    <a:alpha val="100000"/>
                  </a:srgbClr>
                </a:solidFill>
                <a:prstDash val="solid"/>
                <a:round/>
              </a:ln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none" lIns="0" tIns="0" rIns="0" bIns="0" anchor="t" anchorCtr="0"/>
              <a:lstStyle/>
              <a:p>
                <a:pPr algn="l">
                  <a:defRPr lang="zh-CN" sz="1200" b="0" i="0" u="none" strike="noStrike" kern="1200" baseline="0">
                    <a:solidFill>
                      <a:srgbClr val="000000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defRPr>
                </a:pPr>
              </a:p>
            </c:txPr>
            <c:dLblPos val="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Sheet1!$A$2:$A$4</c:f>
              <c:strCache>
                <c:ptCount val="3"/>
                <c:pt idx="0">
                  <c:v>初创期</c:v>
                </c:pt>
                <c:pt idx="1">
                  <c:v>成长期</c:v>
                </c:pt>
                <c:pt idx="2">
                  <c:v>成熟期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</c:v>
                </c:pt>
                <c:pt idx="1">
                  <c:v>5</c:v>
                </c:pt>
                <c:pt idx="2">
                  <c:v>20</c:v>
                </c:pt>
              </c:numCache>
            </c:numRef>
          </c:val>
          <c:smooth val="1"/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1"/>
        <c:axId val="10000"/>
        <c:axId val="10001"/>
      </c:lineChart>
      <c:catAx>
        <c:axId val="10000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 w="12700" cap="flat" cmpd="sng" algn="ctr">
            <a:solidFill>
              <a:srgbClr val="8F8F8F">
                <a:alpha val="100000"/>
              </a:srgbClr>
            </a:solidFill>
            <a:prstDash val="solid"/>
            <a:round/>
          </a:ln>
        </c:spPr>
        <c:txPr>
          <a:bodyPr rot="0" spcFirstLastPara="0" vertOverflow="ellipsis" vert="horz" wrap="none" lIns="0" tIns="0" rIns="0" bIns="0" anchor="t" anchorCtr="0"/>
          <a:lstStyle/>
          <a:p>
            <a:pPr algn="l">
              <a:defRPr lang="zh-CN" sz="1000" b="0" i="0" u="none" strike="noStrike" kern="1200" baseline="0">
                <a:solidFill>
                  <a:srgbClr val="47556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</a:p>
        </c:txPr>
        <c:crossAx val="10001"/>
        <c:crosses val="autoZero"/>
        <c:auto val="1"/>
        <c:lblAlgn val="ctr"/>
        <c:lblOffset val="100"/>
        <c:noMultiLvlLbl val="0"/>
      </c:catAx>
      <c:valAx>
        <c:axId val="10001"/>
        <c:scaling>
          <c:orientation val="minMax"/>
        </c:scaling>
        <c:delete val="0"/>
        <c:axPos val="l"/>
        <c:majorGridlines>
          <c:spPr>
            <a:ln w="12700" cap="flat" cmpd="sng" algn="ctr">
              <a:solidFill>
                <a:srgbClr val="F1F5F9">
                  <a:alpha val="100000"/>
                </a:srgbClr>
              </a:solidFill>
              <a:prstDash val="solid"/>
              <a:round/>
            </a:ln>
          </c:spPr>
        </c:majorGridlines>
        <c:numFmt formatCode="General" sourceLinked="1"/>
        <c:majorTickMark val="none"/>
        <c:minorTickMark val="none"/>
        <c:tickLblPos val="nextTo"/>
        <c:txPr>
          <a:bodyPr rot="0" spcFirstLastPara="0" vertOverflow="ellipsis" vert="horz" wrap="none" lIns="0" tIns="0" rIns="0" bIns="0" anchor="t" anchorCtr="0"/>
          <a:lstStyle/>
          <a:p>
            <a:pPr algn="l">
              <a:defRPr lang="zh-CN" sz="900" b="0" i="0" u="none" strike="noStrike" kern="1200" baseline="0">
                <a:solidFill>
                  <a:srgbClr val="64748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</a:p>
        </c:txPr>
        <c:crossAx val="10000"/>
        <c:crosses val="autoZero"/>
        <c:crossBetween val="between"/>
      </c:valAx>
    </c:plotArea>
    <c:legend>
      <c:legendPos val="b"/>
      <c:layout/>
      <c:overlay val="0"/>
      <c:txPr>
        <a:bodyPr rot="0" spcFirstLastPara="0" vertOverflow="ellipsis" vert="horz" wrap="none" lIns="0" tIns="0" rIns="0" bIns="0" anchor="t" anchorCtr="0"/>
        <a:lstStyle/>
        <a:p>
          <a:pPr algn="l">
            <a:defRPr lang="zh-CN" sz="900" b="0" i="0" u="none" strike="noStrike" kern="1200" baseline="0">
              <a:solidFill>
                <a:srgbClr val="64748B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7f220244-4f93-4673-a828-1d78d6c68f36}"/>
      </c:ext>
    </c:extLst>
  </c:chart>
  <c:txPr>
    <a:bodyPr/>
    <a:lstStyle/>
    <a:p>
      <a:pPr>
        <a:defRPr lang="zh-CN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时间跨度</c:v>
                </c:pt>
              </c:strCache>
            </c:strRef>
          </c:tx>
          <c:spPr>
            <a:solidFill>
              <a:srgbClr val="BE123C">
                <a:alpha val="100000"/>
              </a:srgbClr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rgbClr val="BE123C">
                  <a:alpha val="100000"/>
                </a:srgbClr>
              </a:solidFill>
            </c:spPr>
          </c:dPt>
          <c:dPt>
            <c:idx val="1"/>
            <c:invertIfNegative val="0"/>
            <c:bubble3D val="0"/>
            <c:spPr>
              <a:solidFill>
                <a:srgbClr val="BE123C">
                  <a:alpha val="100000"/>
                </a:srgbClr>
              </a:solidFill>
            </c:spPr>
          </c:dPt>
          <c:dPt>
            <c:idx val="2"/>
            <c:invertIfNegative val="0"/>
            <c:bubble3D val="0"/>
            <c:spPr>
              <a:solidFill>
                <a:srgbClr val="BE123C">
                  <a:alpha val="100000"/>
                </a:srgbClr>
              </a:solidFill>
            </c:spPr>
          </c:dPt>
          <c:dPt>
            <c:idx val="3"/>
            <c:invertIfNegative val="0"/>
            <c:bubble3D val="0"/>
            <c:spPr>
              <a:solidFill>
                <a:srgbClr val="BE123C">
                  <a:alpha val="100000"/>
                </a:srgbClr>
              </a:solidFill>
            </c:spPr>
          </c:dPt>
          <c:dPt>
            <c:idx val="4"/>
            <c:invertIfNegative val="0"/>
            <c:bubble3D val="0"/>
            <c:spPr>
              <a:solidFill>
                <a:srgbClr val="BE123C">
                  <a:alpha val="100000"/>
                </a:srgbClr>
              </a:solidFill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none" lIns="0" tIns="0" rIns="0" bIns="0" anchor="t" anchorCtr="0"/>
              <a:lstStyle/>
              <a:p>
                <a:pPr algn="l">
                  <a:defRPr lang="zh-CN" sz="1000" b="1" i="0" u="none" strike="noStrike" kern="1200" baseline="0">
                    <a:solidFill>
                      <a:srgbClr val="BE123C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Sheet1!$A$2:$A$6</c:f>
              <c:strCache>
                <c:ptCount val="5"/>
                <c:pt idx="0">
                  <c:v>第一阶段</c:v>
                </c:pt>
                <c:pt idx="1">
                  <c:v>第二阶段</c:v>
                </c:pt>
                <c:pt idx="2">
                  <c:v>第三阶段</c:v>
                </c:pt>
                <c:pt idx="3">
                  <c:v>第四阶段</c:v>
                </c:pt>
                <c:pt idx="4">
                  <c:v>第五阶段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</c:v>
                </c:pt>
                <c:pt idx="1">
                  <c:v>3</c:v>
                </c:pt>
                <c:pt idx="2">
                  <c:v>6</c:v>
                </c:pt>
                <c:pt idx="3">
                  <c:v>12</c:v>
                </c:pt>
                <c:pt idx="4">
                  <c:v>12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40"/>
        <c:overlap val="-10"/>
        <c:axId val="10000"/>
        <c:axId val="10001"/>
      </c:barChart>
      <c:catAx>
        <c:axId val="10000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ln w="12700" cap="flat" cmpd="sng" algn="ctr">
            <a:solidFill>
              <a:srgbClr val="8F8F8F">
                <a:alpha val="100000"/>
              </a:srgbClr>
            </a:solidFill>
            <a:prstDash val="solid"/>
            <a:round/>
          </a:ln>
        </c:spPr>
        <c:txPr>
          <a:bodyPr rot="0" spcFirstLastPara="0" vertOverflow="ellipsis" vert="horz" wrap="none" lIns="0" tIns="0" rIns="0" bIns="0" anchor="t" anchorCtr="0"/>
          <a:lstStyle/>
          <a:p>
            <a:pPr algn="l">
              <a:defRPr lang="zh-CN" sz="900" b="0" i="0" u="none" strike="noStrike" kern="1200" baseline="0">
                <a:solidFill>
                  <a:srgbClr val="3341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</a:p>
        </c:txPr>
        <c:crossAx val="10001"/>
        <c:crosses val="autoZero"/>
        <c:auto val="1"/>
        <c:lblAlgn val="ctr"/>
        <c:lblOffset val="100"/>
        <c:noMultiLvlLbl val="0"/>
      </c:catAx>
      <c:valAx>
        <c:axId val="10001"/>
        <c:scaling>
          <c:orientation val="minMax"/>
        </c:scaling>
        <c:delete val="0"/>
        <c:axPos val="b"/>
        <c:majorGridlines>
          <c:spPr>
            <a:ln w="12700" cap="flat" cmpd="sng" algn="ctr">
              <a:solidFill>
                <a:srgbClr val="F1F5F9">
                  <a:alpha val="100000"/>
                </a:srgbClr>
              </a:solidFill>
              <a:prstDash val="solid"/>
              <a:round/>
            </a:ln>
          </c:spPr>
        </c:majorGridlines>
        <c:numFmt formatCode="General" sourceLinked="1"/>
        <c:majorTickMark val="none"/>
        <c:minorTickMark val="none"/>
        <c:tickLblPos val="nextTo"/>
        <c:txPr>
          <a:bodyPr rot="0" spcFirstLastPara="0" vertOverflow="ellipsis" vert="horz" wrap="none" lIns="0" tIns="0" rIns="0" bIns="0" anchor="t" anchorCtr="0"/>
          <a:lstStyle/>
          <a:p>
            <a:pPr algn="l">
              <a:defRPr lang="zh-CN" sz="800" b="0" i="0" u="none" strike="noStrike" kern="1200" baseline="0">
                <a:solidFill>
                  <a:srgbClr val="64748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</a:p>
        </c:txPr>
        <c:crossAx val="10000"/>
        <c:crosses val="autoZero"/>
        <c:crossBetween val="between"/>
      </c:valAx>
    </c:plotArea>
    <c:plotVisOnly val="1"/>
    <c:dispBlanksAs val="gap"/>
    <c:showDLblsOverMax val="0"/>
    <c:extLst>
      <c:ext uri="{0b15fc19-7d7d-44ad-8c2d-2c3a37ce22c3}">
        <chartProps xmlns="https://web.wps.cn/et/2018/main" chartId="{4fb69324-da0c-4d6e-93c8-5fda2f37dfb6}"/>
      </c:ext>
    </c:extLst>
  </c:chart>
  <c:txPr>
    <a:bodyPr/>
    <a:lstStyle/>
    <a:p>
      <a:pPr>
        <a:defRPr lang="zh-CN"/>
      </a:pPr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7" Type="http://schemas.openxmlformats.org/officeDocument/2006/relationships/image" Target="../media/image13.png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7" Type="http://schemas.openxmlformats.org/officeDocument/2006/relationships/image" Target="../media/image24.png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chart" Target="../charts/char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6.png"/><Relationship Id="rId1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7" Type="http://schemas.openxmlformats.org/officeDocument/2006/relationships/image" Target="../media/image33.png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5.png"/><Relationship Id="rId1" Type="http://schemas.openxmlformats.org/officeDocument/2006/relationships/image" Target="../media/image34.png"/></Relationships>
</file>

<file path=ppt/slides/_rels/slide9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image" Target="../media/image36.png"/></Relationships>
</file>

<file path=ppt/slides/_rels/slide10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image" Target="../media/image4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7" Type="http://schemas.openxmlformats.org/officeDocument/2006/relationships/image" Target="../media/image51.png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chart" Target="../charts/char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7" Type="http://schemas.openxmlformats.org/officeDocument/2006/relationships/image" Target="../media/image58.png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image" Target="../media/image52.png"/></Relationships>
</file>

<file path=ppt/slides/_rels/slide1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62.png"/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image" Target="../media/image59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7" Type="http://schemas.openxmlformats.org/officeDocument/2006/relationships/image" Target="../media/image69.png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image" Target="../media/image63.png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image" Target="../media/image70.png"/></Relationships>
</file>

<file path=ppt/slides/_rels/slide16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78.png"/><Relationship Id="rId5" Type="http://schemas.openxmlformats.org/officeDocument/2006/relationships/image" Target="../media/image77.png"/><Relationship Id="rId4" Type="http://schemas.openxmlformats.org/officeDocument/2006/relationships/image" Target="../media/image76.png"/><Relationship Id="rId3" Type="http://schemas.openxmlformats.org/officeDocument/2006/relationships/image" Target="../media/image75.png"/><Relationship Id="rId2" Type="http://schemas.openxmlformats.org/officeDocument/2006/relationships/image" Target="../media/image74.png"/><Relationship Id="rId1" Type="http://schemas.openxmlformats.org/officeDocument/2006/relationships/image" Target="../media/image7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1F5F9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3" name="AutoShape 3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FFFFF">
              <a:alpha val="100000"/>
            </a:srgbClr>
          </a:solidFill>
          <a:ln>
            <a:headEnd type="none"/>
            <a:tailEnd type="none"/>
          </a:ln>
        </p:spPr>
      </p:sp>
      <p:pic>
        <p:nvPicPr>
          <p:cNvPr id="4" name="Picture 4"/>
          <p:cNvPicPr>
            <a:picLocks noChangeAspect="1"/>
          </p:cNvPicPr>
          <p:nvPr/>
        </p:nvPicPr>
        <p:blipFill>
          <a:blip r:embed="rId1">
            <a:alphaModFix amt="100000"/>
          </a:blip>
          <a:srcRect l="427" r="427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TextBox 5"/>
          <p:cNvSpPr txBox="1"/>
          <p:nvPr/>
        </p:nvSpPr>
        <p:spPr>
          <a:xfrm>
            <a:off x="2228292" y="2708970"/>
            <a:ext cx="8351337" cy="60007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1"/>
          <a:lstStyle/>
          <a:p>
            <a:pPr algn="ctr">
              <a:defRPr/>
            </a:pPr>
            <a:r>
              <a:rPr lang="en-US" sz="4200" b="1" i="0" strike="noStrike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全球女性经济生态的价值共同体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5523120" y="3558480"/>
            <a:ext cx="1142714" cy="38100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FBBF24">
                  <a:alpha val="0"/>
                </a:srgbClr>
              </a:gs>
              <a:gs pos="50000">
                <a:srgbClr val="FBBF24">
                  <a:alpha val="100000"/>
                </a:srgbClr>
              </a:gs>
              <a:gs pos="100000">
                <a:srgbClr val="FBBF24">
                  <a:alpha val="0"/>
                </a:srgbClr>
              </a:gs>
            </a:gsLst>
            <a:lin ang="5400000"/>
          </a:gradFill>
          <a:ln>
            <a:headEnd type="none"/>
            <a:tailEnd type="none"/>
          </a:ln>
        </p:spPr>
      </p:sp>
      <p:sp>
        <p:nvSpPr>
          <p:cNvPr id="7" name="TextBox 7"/>
          <p:cNvSpPr txBox="1"/>
          <p:nvPr/>
        </p:nvSpPr>
        <p:spPr>
          <a:xfrm>
            <a:off x="3973015" y="3863280"/>
            <a:ext cx="4585736" cy="25717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1"/>
          <a:lstStyle/>
          <a:p>
            <a:pPr algn="ctr">
              <a:defRPr/>
            </a:pPr>
            <a:r>
              <a:rPr lang="en-US" sz="1800" b="0" i="0" strike="noStrike">
                <a:solidFill>
                  <a:srgbClr val="FEF3C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连接 · 赋能 · 增值 | 文化引领 · 产业落地</a:t>
            </a:r>
            <a:endParaRPr lang="en-US" sz="11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1F5F9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3" name="AutoShape 3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8FAFC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4" name="TextBox 4"/>
          <p:cNvSpPr txBox="1"/>
          <p:nvPr/>
        </p:nvSpPr>
        <p:spPr>
          <a:xfrm>
            <a:off x="457086" y="447675"/>
            <a:ext cx="11274781" cy="39052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2700" b="1" i="0" strike="noStrike">
                <a:solidFill>
                  <a:srgbClr val="88133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组织愿景与核心定位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457086" y="1047750"/>
            <a:ext cx="457086" cy="38100"/>
          </a:xfrm>
          <a:prstGeom prst="roundRect">
            <a:avLst>
              <a:gd name="adj" fmla="val 50000"/>
            </a:avLst>
          </a:prstGeom>
          <a:solidFill>
            <a:srgbClr val="BE123C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6" name="TextBox 6"/>
          <p:cNvSpPr txBox="1"/>
          <p:nvPr/>
        </p:nvSpPr>
        <p:spPr>
          <a:xfrm>
            <a:off x="1028442" y="933450"/>
            <a:ext cx="3402700" cy="25717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800" b="0" i="0" strike="noStrike">
                <a:solidFill>
                  <a:srgbClr val="475569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从'人脉网络'升华为'命运共同体'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57086" y="1447800"/>
            <a:ext cx="4389928" cy="4648200"/>
          </a:xfrm>
          <a:prstGeom prst="roundRect">
            <a:avLst>
              <a:gd name="adj" fmla="val 542"/>
            </a:avLst>
          </a:prstGeom>
          <a:blipFill rotWithShape="1">
            <a:blip r:embed="rId1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alphaModFix amt="100000"/>
          </a:blip>
          <a:srcRect l="18563" r="18563"/>
          <a:stretch>
            <a:fillRect/>
          </a:stretch>
        </p:blipFill>
        <p:spPr>
          <a:xfrm>
            <a:off x="466608" y="1457325"/>
            <a:ext cx="4368947" cy="46291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9" name="AutoShape 9"/>
          <p:cNvSpPr/>
          <p:nvPr/>
        </p:nvSpPr>
        <p:spPr>
          <a:xfrm>
            <a:off x="1561263" y="6272733"/>
            <a:ext cx="103707" cy="103734"/>
          </a:xfrm>
          <a:custGeom>
            <a:avLst/>
            <a:gdLst/>
            <a:ahLst/>
            <a:cxnLst/>
            <a:rect l="l" t="t" r="r" b="b"/>
            <a:pathLst>
              <a:path w="9998" h="10000">
                <a:moveTo>
                  <a:pt x="2912" y="732"/>
                </a:moveTo>
                <a:lnTo>
                  <a:pt x="2708" y="1429"/>
                </a:lnTo>
                <a:lnTo>
                  <a:pt x="1250" y="1429"/>
                </a:lnTo>
                <a:cubicBezTo>
                  <a:pt x="560" y="1429"/>
                  <a:pt x="0" y="2069"/>
                  <a:pt x="0" y="2857"/>
                </a:cubicBezTo>
                <a:lnTo>
                  <a:pt x="0" y="8571"/>
                </a:lnTo>
                <a:cubicBezTo>
                  <a:pt x="0" y="9359"/>
                  <a:pt x="560" y="10000"/>
                  <a:pt x="1250" y="10000"/>
                </a:cubicBezTo>
                <a:lnTo>
                  <a:pt x="8748" y="10000"/>
                </a:lnTo>
                <a:cubicBezTo>
                  <a:pt x="9438" y="10000"/>
                  <a:pt x="9998" y="9359"/>
                  <a:pt x="9998" y="8571"/>
                </a:cubicBezTo>
                <a:lnTo>
                  <a:pt x="9998" y="2857"/>
                </a:lnTo>
                <a:cubicBezTo>
                  <a:pt x="9998" y="2069"/>
                  <a:pt x="9438" y="1429"/>
                  <a:pt x="8748" y="1429"/>
                </a:cubicBezTo>
                <a:lnTo>
                  <a:pt x="7290" y="1429"/>
                </a:lnTo>
                <a:lnTo>
                  <a:pt x="7086" y="732"/>
                </a:lnTo>
                <a:cubicBezTo>
                  <a:pt x="6960" y="295"/>
                  <a:pt x="6602" y="0"/>
                  <a:pt x="6198" y="0"/>
                </a:cubicBezTo>
                <a:lnTo>
                  <a:pt x="3800" y="0"/>
                </a:lnTo>
                <a:cubicBezTo>
                  <a:pt x="3396" y="0"/>
                  <a:pt x="3038" y="295"/>
                  <a:pt x="2912" y="732"/>
                </a:cubicBezTo>
                <a:close/>
                <a:moveTo>
                  <a:pt x="4999" y="3571"/>
                </a:moveTo>
                <a:cubicBezTo>
                  <a:pt x="6034" y="3571"/>
                  <a:pt x="6874" y="4532"/>
                  <a:pt x="6874" y="5714"/>
                </a:cubicBezTo>
                <a:cubicBezTo>
                  <a:pt x="6874" y="6897"/>
                  <a:pt x="6034" y="7857"/>
                  <a:pt x="4999" y="7857"/>
                </a:cubicBezTo>
                <a:cubicBezTo>
                  <a:pt x="3964" y="7857"/>
                  <a:pt x="3124" y="6897"/>
                  <a:pt x="3124" y="5714"/>
                </a:cubicBezTo>
                <a:cubicBezTo>
                  <a:pt x="3124" y="4532"/>
                  <a:pt x="3964" y="3571"/>
                  <a:pt x="4999" y="3571"/>
                </a:cubicBezTo>
                <a:close/>
              </a:path>
            </a:pathLst>
          </a:custGeom>
          <a:solidFill>
            <a:srgbClr val="BE123C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10" name="TextBox 10"/>
          <p:cNvSpPr txBox="1"/>
          <p:nvPr/>
        </p:nvSpPr>
        <p:spPr>
          <a:xfrm>
            <a:off x="1741151" y="6229350"/>
            <a:ext cx="3103927" cy="1524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100" b="0" i="0" strike="noStrike">
                <a:solidFill>
                  <a:srgbClr val="64748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高端女性商务社交与产业互助场景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5149803" y="1447800"/>
            <a:ext cx="6580129" cy="895350"/>
          </a:xfrm>
          <a:prstGeom prst="roundRect">
            <a:avLst>
              <a:gd name="adj" fmla="val 8656"/>
            </a:avLst>
          </a:prstGeom>
          <a:blipFill rotWithShape="1">
            <a:blip r:embed="rId3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12" name="AutoShape 12"/>
          <p:cNvSpPr/>
          <p:nvPr/>
        </p:nvSpPr>
        <p:spPr>
          <a:xfrm>
            <a:off x="5340255" y="1638300"/>
            <a:ext cx="304724" cy="304800"/>
          </a:xfrm>
          <a:prstGeom prst="ellipse">
            <a:avLst/>
          </a:prstGeom>
          <a:solidFill>
            <a:srgbClr val="FFF1F2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13" name="AutoShape 13"/>
          <p:cNvSpPr/>
          <p:nvPr/>
        </p:nvSpPr>
        <p:spPr>
          <a:xfrm>
            <a:off x="5440689" y="1738833"/>
            <a:ext cx="103707" cy="103734"/>
          </a:xfrm>
          <a:custGeom>
            <a:avLst/>
            <a:gdLst/>
            <a:ahLst/>
            <a:cxnLst/>
            <a:rect l="l" t="t" r="r" b="b"/>
            <a:pathLst>
              <a:path w="9998" h="10000">
                <a:moveTo>
                  <a:pt x="8748" y="5000"/>
                </a:moveTo>
                <a:cubicBezTo>
                  <a:pt x="8748" y="2930"/>
                  <a:pt x="7068" y="1250"/>
                  <a:pt x="4999" y="1250"/>
                </a:cubicBezTo>
                <a:cubicBezTo>
                  <a:pt x="2930" y="1250"/>
                  <a:pt x="1250" y="2930"/>
                  <a:pt x="1250" y="5000"/>
                </a:cubicBezTo>
                <a:cubicBezTo>
                  <a:pt x="1250" y="7070"/>
                  <a:pt x="2930" y="8750"/>
                  <a:pt x="4999" y="8750"/>
                </a:cubicBezTo>
                <a:cubicBezTo>
                  <a:pt x="7068" y="8750"/>
                  <a:pt x="8748" y="7070"/>
                  <a:pt x="8748" y="5000"/>
                </a:cubicBezTo>
                <a:close/>
                <a:moveTo>
                  <a:pt x="0" y="5000"/>
                </a:moveTo>
                <a:cubicBezTo>
                  <a:pt x="0" y="2240"/>
                  <a:pt x="2240" y="0"/>
                  <a:pt x="4999" y="0"/>
                </a:cubicBezTo>
                <a:cubicBezTo>
                  <a:pt x="7758" y="0"/>
                  <a:pt x="9998" y="2240"/>
                  <a:pt x="9998" y="5000"/>
                </a:cubicBezTo>
                <a:cubicBezTo>
                  <a:pt x="9998" y="7760"/>
                  <a:pt x="7758" y="10000"/>
                  <a:pt x="4999" y="10000"/>
                </a:cubicBezTo>
                <a:cubicBezTo>
                  <a:pt x="2240" y="10000"/>
                  <a:pt x="0" y="7760"/>
                  <a:pt x="0" y="5000"/>
                </a:cubicBezTo>
                <a:close/>
                <a:moveTo>
                  <a:pt x="4999" y="6563"/>
                </a:moveTo>
                <a:cubicBezTo>
                  <a:pt x="5861" y="6563"/>
                  <a:pt x="6561" y="5862"/>
                  <a:pt x="6561" y="5000"/>
                </a:cubicBezTo>
                <a:cubicBezTo>
                  <a:pt x="6561" y="4138"/>
                  <a:pt x="5861" y="3438"/>
                  <a:pt x="4999" y="3438"/>
                </a:cubicBezTo>
                <a:cubicBezTo>
                  <a:pt x="4137" y="3438"/>
                  <a:pt x="3437" y="4138"/>
                  <a:pt x="3437" y="5000"/>
                </a:cubicBezTo>
                <a:cubicBezTo>
                  <a:pt x="3437" y="5862"/>
                  <a:pt x="4137" y="6563"/>
                  <a:pt x="4999" y="6563"/>
                </a:cubicBezTo>
                <a:close/>
                <a:moveTo>
                  <a:pt x="4999" y="2188"/>
                </a:moveTo>
                <a:cubicBezTo>
                  <a:pt x="6551" y="2188"/>
                  <a:pt x="7811" y="3448"/>
                  <a:pt x="7811" y="5000"/>
                </a:cubicBezTo>
                <a:cubicBezTo>
                  <a:pt x="7811" y="6552"/>
                  <a:pt x="6551" y="7813"/>
                  <a:pt x="4999" y="7813"/>
                </a:cubicBezTo>
                <a:cubicBezTo>
                  <a:pt x="3447" y="7813"/>
                  <a:pt x="2187" y="6552"/>
                  <a:pt x="2187" y="5000"/>
                </a:cubicBezTo>
                <a:cubicBezTo>
                  <a:pt x="2187" y="3448"/>
                  <a:pt x="3447" y="2188"/>
                  <a:pt x="4999" y="2188"/>
                </a:cubicBezTo>
                <a:close/>
                <a:moveTo>
                  <a:pt x="4374" y="5000"/>
                </a:moveTo>
                <a:cubicBezTo>
                  <a:pt x="4374" y="4655"/>
                  <a:pt x="4654" y="4375"/>
                  <a:pt x="4999" y="4375"/>
                </a:cubicBezTo>
                <a:cubicBezTo>
                  <a:pt x="5344" y="4375"/>
                  <a:pt x="5624" y="4655"/>
                  <a:pt x="5624" y="5000"/>
                </a:cubicBezTo>
                <a:cubicBezTo>
                  <a:pt x="5624" y="5345"/>
                  <a:pt x="5344" y="5625"/>
                  <a:pt x="4999" y="5625"/>
                </a:cubicBezTo>
                <a:cubicBezTo>
                  <a:pt x="4654" y="5625"/>
                  <a:pt x="4374" y="5345"/>
                  <a:pt x="4374" y="5000"/>
                </a:cubicBezTo>
                <a:close/>
              </a:path>
            </a:pathLst>
          </a:custGeom>
          <a:solidFill>
            <a:srgbClr val="BE123C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14" name="TextBox 14"/>
          <p:cNvSpPr txBox="1"/>
          <p:nvPr/>
        </p:nvSpPr>
        <p:spPr>
          <a:xfrm>
            <a:off x="5759251" y="1628775"/>
            <a:ext cx="5820254" cy="16192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200" b="1" i="0" strike="noStrike">
                <a:solidFill>
                  <a:srgbClr val="11182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核心定位</a:t>
            </a:r>
            <a:endParaRPr lang="en-US" sz="1100"/>
          </a:p>
        </p:txBody>
      </p:sp>
      <p:sp>
        <p:nvSpPr>
          <p:cNvPr id="15" name="TextBox 15"/>
          <p:cNvSpPr txBox="1"/>
          <p:nvPr/>
        </p:nvSpPr>
        <p:spPr>
          <a:xfrm>
            <a:off x="5759251" y="1885950"/>
            <a:ext cx="6094476" cy="16192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200" b="0" i="0" strike="noStrike">
                <a:solidFill>
                  <a:srgbClr val="374151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以城市女企业家为核心，以慈善公益为发心，致力于产业赋能和孵化百年女性的组织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5149803" y="2461171"/>
            <a:ext cx="6580129" cy="895350"/>
          </a:xfrm>
          <a:prstGeom prst="roundRect">
            <a:avLst>
              <a:gd name="adj" fmla="val 8654"/>
            </a:avLst>
          </a:prstGeom>
          <a:blipFill rotWithShape="1">
            <a:blip r:embed="rId4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17" name="AutoShape 17"/>
          <p:cNvSpPr/>
          <p:nvPr/>
        </p:nvSpPr>
        <p:spPr>
          <a:xfrm>
            <a:off x="5340255" y="2651671"/>
            <a:ext cx="304724" cy="304800"/>
          </a:xfrm>
          <a:prstGeom prst="ellipse">
            <a:avLst/>
          </a:prstGeom>
          <a:solidFill>
            <a:srgbClr val="FFFBEB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18" name="AutoShape 18"/>
          <p:cNvSpPr/>
          <p:nvPr/>
        </p:nvSpPr>
        <p:spPr>
          <a:xfrm>
            <a:off x="5440689" y="2757968"/>
            <a:ext cx="103707" cy="92207"/>
          </a:xfrm>
          <a:custGeom>
            <a:avLst/>
            <a:gdLst/>
            <a:ahLst/>
            <a:cxnLst/>
            <a:rect l="l" t="t" r="r" b="b"/>
            <a:pathLst>
              <a:path w="11247" h="10000">
                <a:moveTo>
                  <a:pt x="5251" y="1187"/>
                </a:moveTo>
                <a:lnTo>
                  <a:pt x="2974" y="4079"/>
                </a:lnTo>
                <a:cubicBezTo>
                  <a:pt x="2884" y="4193"/>
                  <a:pt x="2888" y="4370"/>
                  <a:pt x="2984" y="4479"/>
                </a:cubicBezTo>
                <a:cubicBezTo>
                  <a:pt x="3579" y="5160"/>
                  <a:pt x="4546" y="5160"/>
                  <a:pt x="5141" y="4479"/>
                </a:cubicBezTo>
                <a:lnTo>
                  <a:pt x="5762" y="3769"/>
                </a:lnTo>
                <a:cubicBezTo>
                  <a:pt x="5844" y="3676"/>
                  <a:pt x="5948" y="3624"/>
                  <a:pt x="6053" y="3615"/>
                </a:cubicBezTo>
                <a:cubicBezTo>
                  <a:pt x="6186" y="3602"/>
                  <a:pt x="6323" y="3653"/>
                  <a:pt x="6424" y="3769"/>
                </a:cubicBezTo>
                <a:lnTo>
                  <a:pt x="9872" y="7677"/>
                </a:lnTo>
                <a:lnTo>
                  <a:pt x="11247" y="6427"/>
                </a:lnTo>
                <a:lnTo>
                  <a:pt x="11247" y="0"/>
                </a:lnTo>
                <a:lnTo>
                  <a:pt x="9060" y="1428"/>
                </a:lnTo>
                <a:lnTo>
                  <a:pt x="8595" y="1073"/>
                </a:lnTo>
                <a:cubicBezTo>
                  <a:pt x="8287" y="839"/>
                  <a:pt x="7926" y="714"/>
                  <a:pt x="7555" y="714"/>
                </a:cubicBezTo>
                <a:lnTo>
                  <a:pt x="6180" y="714"/>
                </a:lnTo>
                <a:cubicBezTo>
                  <a:pt x="6159" y="714"/>
                  <a:pt x="6135" y="714"/>
                  <a:pt x="6114" y="716"/>
                </a:cubicBezTo>
                <a:cubicBezTo>
                  <a:pt x="5784" y="736"/>
                  <a:pt x="5473" y="906"/>
                  <a:pt x="5251" y="1187"/>
                </a:cubicBezTo>
                <a:close/>
                <a:moveTo>
                  <a:pt x="2277" y="3363"/>
                </a:moveTo>
                <a:lnTo>
                  <a:pt x="4362" y="714"/>
                </a:lnTo>
                <a:lnTo>
                  <a:pt x="3589" y="714"/>
                </a:lnTo>
                <a:cubicBezTo>
                  <a:pt x="3091" y="714"/>
                  <a:pt x="2615" y="940"/>
                  <a:pt x="2263" y="1341"/>
                </a:cubicBezTo>
                <a:lnTo>
                  <a:pt x="2187" y="1428"/>
                </a:lnTo>
                <a:lnTo>
                  <a:pt x="0" y="0"/>
                </a:lnTo>
                <a:lnTo>
                  <a:pt x="0" y="6427"/>
                </a:lnTo>
                <a:lnTo>
                  <a:pt x="3054" y="9335"/>
                </a:lnTo>
                <a:cubicBezTo>
                  <a:pt x="3503" y="9763"/>
                  <a:pt x="4069" y="9998"/>
                  <a:pt x="4653" y="9998"/>
                </a:cubicBezTo>
                <a:lnTo>
                  <a:pt x="4960" y="9998"/>
                </a:lnTo>
                <a:lnTo>
                  <a:pt x="4823" y="9842"/>
                </a:lnTo>
                <a:cubicBezTo>
                  <a:pt x="4639" y="9632"/>
                  <a:pt x="4639" y="9293"/>
                  <a:pt x="4823" y="9085"/>
                </a:cubicBezTo>
                <a:cubicBezTo>
                  <a:pt x="5006" y="8876"/>
                  <a:pt x="5302" y="8876"/>
                  <a:pt x="5485" y="9085"/>
                </a:cubicBezTo>
                <a:lnTo>
                  <a:pt x="6285" y="10000"/>
                </a:lnTo>
                <a:lnTo>
                  <a:pt x="6461" y="10000"/>
                </a:lnTo>
                <a:cubicBezTo>
                  <a:pt x="6834" y="10000"/>
                  <a:pt x="7199" y="9904"/>
                  <a:pt x="7531" y="9726"/>
                </a:cubicBezTo>
                <a:lnTo>
                  <a:pt x="7010" y="9127"/>
                </a:lnTo>
                <a:cubicBezTo>
                  <a:pt x="6826" y="8918"/>
                  <a:pt x="6826" y="8578"/>
                  <a:pt x="7010" y="8371"/>
                </a:cubicBezTo>
                <a:cubicBezTo>
                  <a:pt x="7193" y="8162"/>
                  <a:pt x="7489" y="8162"/>
                  <a:pt x="7672" y="8371"/>
                </a:cubicBezTo>
                <a:lnTo>
                  <a:pt x="8297" y="9085"/>
                </a:lnTo>
                <a:lnTo>
                  <a:pt x="8638" y="8694"/>
                </a:lnTo>
                <a:cubicBezTo>
                  <a:pt x="8812" y="8496"/>
                  <a:pt x="8863" y="8208"/>
                  <a:pt x="8787" y="7956"/>
                </a:cubicBezTo>
                <a:lnTo>
                  <a:pt x="6094" y="4903"/>
                </a:lnTo>
                <a:lnTo>
                  <a:pt x="5803" y="5235"/>
                </a:lnTo>
                <a:cubicBezTo>
                  <a:pt x="4841" y="6336"/>
                  <a:pt x="3282" y="6336"/>
                  <a:pt x="2320" y="5235"/>
                </a:cubicBezTo>
                <a:cubicBezTo>
                  <a:pt x="1871" y="4722"/>
                  <a:pt x="1853" y="3899"/>
                  <a:pt x="2277" y="3361"/>
                </a:cubicBezTo>
                <a:close/>
              </a:path>
            </a:pathLst>
          </a:custGeom>
          <a:solidFill>
            <a:srgbClr val="D97706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19" name="TextBox 19"/>
          <p:cNvSpPr txBox="1"/>
          <p:nvPr/>
        </p:nvSpPr>
        <p:spPr>
          <a:xfrm>
            <a:off x="5759251" y="2642146"/>
            <a:ext cx="5820254" cy="16192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200" b="1" i="0" strike="noStrike">
                <a:solidFill>
                  <a:srgbClr val="11182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平台价值</a:t>
            </a:r>
            <a:endParaRPr lang="en-US" sz="1100"/>
          </a:p>
        </p:txBody>
      </p:sp>
      <p:sp>
        <p:nvSpPr>
          <p:cNvPr id="20" name="TextBox 20"/>
          <p:cNvSpPr txBox="1"/>
          <p:nvPr/>
        </p:nvSpPr>
        <p:spPr>
          <a:xfrm>
            <a:off x="5759251" y="2899321"/>
            <a:ext cx="5820254" cy="16192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200" b="0" i="0" strike="noStrike">
                <a:solidFill>
                  <a:srgbClr val="374151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构建价值共生、优势互补、资源共享的女性创业者一站式资源对接与成长平台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5149803" y="3474691"/>
            <a:ext cx="6580129" cy="895350"/>
          </a:xfrm>
          <a:prstGeom prst="roundRect">
            <a:avLst>
              <a:gd name="adj" fmla="val 8656"/>
            </a:avLst>
          </a:prstGeom>
          <a:blipFill rotWithShape="1">
            <a:blip r:embed="rId3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22" name="AutoShape 22"/>
          <p:cNvSpPr/>
          <p:nvPr/>
        </p:nvSpPr>
        <p:spPr>
          <a:xfrm>
            <a:off x="5340255" y="3665191"/>
            <a:ext cx="304724" cy="304800"/>
          </a:xfrm>
          <a:prstGeom prst="ellipse">
            <a:avLst/>
          </a:prstGeom>
          <a:solidFill>
            <a:srgbClr val="FFF1F2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23" name="AutoShape 23"/>
          <p:cNvSpPr/>
          <p:nvPr/>
        </p:nvSpPr>
        <p:spPr>
          <a:xfrm>
            <a:off x="5440689" y="3765724"/>
            <a:ext cx="103707" cy="103734"/>
          </a:xfrm>
          <a:custGeom>
            <a:avLst/>
            <a:gdLst/>
            <a:ahLst/>
            <a:cxnLst/>
            <a:rect l="l" t="t" r="r" b="b"/>
            <a:pathLst>
              <a:path w="9998" h="10000">
                <a:moveTo>
                  <a:pt x="1250" y="714"/>
                </a:moveTo>
                <a:cubicBezTo>
                  <a:pt x="1250" y="319"/>
                  <a:pt x="971" y="0"/>
                  <a:pt x="625" y="0"/>
                </a:cubicBezTo>
                <a:cubicBezTo>
                  <a:pt x="280" y="0"/>
                  <a:pt x="0" y="320"/>
                  <a:pt x="0" y="714"/>
                </a:cubicBezTo>
                <a:lnTo>
                  <a:pt x="0" y="8214"/>
                </a:lnTo>
                <a:cubicBezTo>
                  <a:pt x="0" y="9201"/>
                  <a:pt x="699" y="10000"/>
                  <a:pt x="1562" y="10000"/>
                </a:cubicBezTo>
                <a:lnTo>
                  <a:pt x="9373" y="10000"/>
                </a:lnTo>
                <a:cubicBezTo>
                  <a:pt x="9719" y="10000"/>
                  <a:pt x="9998" y="9681"/>
                  <a:pt x="9998" y="9286"/>
                </a:cubicBezTo>
                <a:cubicBezTo>
                  <a:pt x="9998" y="8891"/>
                  <a:pt x="9718" y="8571"/>
                  <a:pt x="9373" y="8571"/>
                </a:cubicBezTo>
                <a:lnTo>
                  <a:pt x="1562" y="8571"/>
                </a:lnTo>
                <a:cubicBezTo>
                  <a:pt x="1390" y="8571"/>
                  <a:pt x="1250" y="8411"/>
                  <a:pt x="1250" y="8214"/>
                </a:cubicBezTo>
                <a:lnTo>
                  <a:pt x="1250" y="714"/>
                </a:lnTo>
                <a:close/>
                <a:moveTo>
                  <a:pt x="9190" y="2647"/>
                </a:moveTo>
                <a:cubicBezTo>
                  <a:pt x="9434" y="2368"/>
                  <a:pt x="9434" y="1915"/>
                  <a:pt x="9190" y="1636"/>
                </a:cubicBezTo>
                <a:cubicBezTo>
                  <a:pt x="8945" y="1357"/>
                  <a:pt x="8549" y="1357"/>
                  <a:pt x="8305" y="1636"/>
                </a:cubicBezTo>
                <a:lnTo>
                  <a:pt x="6249" y="3989"/>
                </a:lnTo>
                <a:lnTo>
                  <a:pt x="5128" y="2710"/>
                </a:lnTo>
                <a:cubicBezTo>
                  <a:pt x="4884" y="2431"/>
                  <a:pt x="4487" y="2431"/>
                  <a:pt x="4243" y="2710"/>
                </a:cubicBezTo>
                <a:lnTo>
                  <a:pt x="2369" y="4853"/>
                </a:lnTo>
                <a:cubicBezTo>
                  <a:pt x="2125" y="5132"/>
                  <a:pt x="2125" y="5585"/>
                  <a:pt x="2369" y="5864"/>
                </a:cubicBezTo>
                <a:cubicBezTo>
                  <a:pt x="2613" y="6143"/>
                  <a:pt x="3009" y="6143"/>
                  <a:pt x="3253" y="5864"/>
                </a:cubicBezTo>
                <a:lnTo>
                  <a:pt x="4687" y="4225"/>
                </a:lnTo>
                <a:lnTo>
                  <a:pt x="5807" y="5507"/>
                </a:lnTo>
                <a:cubicBezTo>
                  <a:pt x="6052" y="5786"/>
                  <a:pt x="6448" y="5786"/>
                  <a:pt x="6692" y="5507"/>
                </a:cubicBezTo>
                <a:lnTo>
                  <a:pt x="9192" y="2650"/>
                </a:lnTo>
                <a:close/>
              </a:path>
            </a:pathLst>
          </a:custGeom>
          <a:solidFill>
            <a:srgbClr val="BE123C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24" name="TextBox 24"/>
          <p:cNvSpPr txBox="1"/>
          <p:nvPr/>
        </p:nvSpPr>
        <p:spPr>
          <a:xfrm>
            <a:off x="5759251" y="3655666"/>
            <a:ext cx="5820254" cy="16192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200" b="1" i="0" strike="noStrike">
                <a:solidFill>
                  <a:srgbClr val="11182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业务聚焦</a:t>
            </a:r>
            <a:endParaRPr lang="en-US" sz="1100"/>
          </a:p>
        </p:txBody>
      </p:sp>
      <p:sp>
        <p:nvSpPr>
          <p:cNvPr id="25" name="TextBox 25"/>
          <p:cNvSpPr txBox="1"/>
          <p:nvPr/>
        </p:nvSpPr>
        <p:spPr>
          <a:xfrm>
            <a:off x="5759251" y="3912841"/>
            <a:ext cx="6094476" cy="16192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200" b="0" i="0" strike="noStrike">
                <a:solidFill>
                  <a:srgbClr val="374151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专注于女性经济赛道的专业投资与价值赋能，城市级女企业家的高端互助与产业社群</a:t>
            </a:r>
            <a:endParaRPr lang="en-US" sz="1100"/>
          </a:p>
        </p:txBody>
      </p:sp>
      <p:sp>
        <p:nvSpPr>
          <p:cNvPr id="26" name="AutoShape 26"/>
          <p:cNvSpPr/>
          <p:nvPr/>
        </p:nvSpPr>
        <p:spPr>
          <a:xfrm>
            <a:off x="5149803" y="4488061"/>
            <a:ext cx="6580129" cy="895350"/>
          </a:xfrm>
          <a:prstGeom prst="roundRect">
            <a:avLst>
              <a:gd name="adj" fmla="val 8654"/>
            </a:avLst>
          </a:prstGeom>
          <a:blipFill rotWithShape="1">
            <a:blip r:embed="rId4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27" name="AutoShape 27"/>
          <p:cNvSpPr/>
          <p:nvPr/>
        </p:nvSpPr>
        <p:spPr>
          <a:xfrm>
            <a:off x="5340255" y="4678561"/>
            <a:ext cx="304724" cy="304800"/>
          </a:xfrm>
          <a:prstGeom prst="ellipse">
            <a:avLst/>
          </a:prstGeom>
          <a:solidFill>
            <a:srgbClr val="FFFBEB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28" name="AutoShape 28"/>
          <p:cNvSpPr/>
          <p:nvPr/>
        </p:nvSpPr>
        <p:spPr>
          <a:xfrm>
            <a:off x="5440689" y="4784857"/>
            <a:ext cx="103707" cy="92207"/>
          </a:xfrm>
          <a:custGeom>
            <a:avLst/>
            <a:gdLst/>
            <a:ahLst/>
            <a:cxnLst/>
            <a:rect l="l" t="t" r="r" b="b"/>
            <a:pathLst>
              <a:path w="11247" h="10000">
                <a:moveTo>
                  <a:pt x="8191" y="1428"/>
                </a:moveTo>
                <a:cubicBezTo>
                  <a:pt x="7867" y="1428"/>
                  <a:pt x="7553" y="1528"/>
                  <a:pt x="7277" y="1711"/>
                </a:cubicBezTo>
                <a:cubicBezTo>
                  <a:pt x="6969" y="1354"/>
                  <a:pt x="6610" y="1055"/>
                  <a:pt x="6213" y="830"/>
                </a:cubicBezTo>
                <a:cubicBezTo>
                  <a:pt x="6764" y="295"/>
                  <a:pt x="7465" y="0"/>
                  <a:pt x="8191" y="0"/>
                </a:cubicBezTo>
                <a:cubicBezTo>
                  <a:pt x="9878" y="0"/>
                  <a:pt x="11247" y="1562"/>
                  <a:pt x="11247" y="3492"/>
                </a:cubicBezTo>
                <a:cubicBezTo>
                  <a:pt x="11247" y="4418"/>
                  <a:pt x="10925" y="5306"/>
                  <a:pt x="10353" y="5959"/>
                </a:cubicBezTo>
                <a:lnTo>
                  <a:pt x="8964" y="7546"/>
                </a:lnTo>
                <a:cubicBezTo>
                  <a:pt x="8392" y="8199"/>
                  <a:pt x="7615" y="8568"/>
                  <a:pt x="6805" y="8568"/>
                </a:cubicBezTo>
                <a:cubicBezTo>
                  <a:pt x="5118" y="8568"/>
                  <a:pt x="3749" y="7006"/>
                  <a:pt x="3749" y="5076"/>
                </a:cubicBezTo>
                <a:cubicBezTo>
                  <a:pt x="3749" y="5042"/>
                  <a:pt x="3749" y="5009"/>
                  <a:pt x="3751" y="4975"/>
                </a:cubicBezTo>
                <a:cubicBezTo>
                  <a:pt x="3761" y="4581"/>
                  <a:pt x="4048" y="4270"/>
                  <a:pt x="4393" y="4282"/>
                </a:cubicBezTo>
                <a:cubicBezTo>
                  <a:pt x="4738" y="4293"/>
                  <a:pt x="5010" y="4621"/>
                  <a:pt x="5001" y="5016"/>
                </a:cubicBezTo>
                <a:cubicBezTo>
                  <a:pt x="5001" y="5036"/>
                  <a:pt x="5001" y="5056"/>
                  <a:pt x="5001" y="5074"/>
                </a:cubicBezTo>
                <a:cubicBezTo>
                  <a:pt x="5001" y="6214"/>
                  <a:pt x="5809" y="7137"/>
                  <a:pt x="6807" y="7137"/>
                </a:cubicBezTo>
                <a:cubicBezTo>
                  <a:pt x="7285" y="7137"/>
                  <a:pt x="7744" y="6921"/>
                  <a:pt x="8084" y="6533"/>
                </a:cubicBezTo>
                <a:lnTo>
                  <a:pt x="9472" y="4946"/>
                </a:lnTo>
                <a:cubicBezTo>
                  <a:pt x="9810" y="4560"/>
                  <a:pt x="10001" y="4034"/>
                  <a:pt x="10001" y="3487"/>
                </a:cubicBezTo>
                <a:cubicBezTo>
                  <a:pt x="10001" y="2347"/>
                  <a:pt x="9193" y="1423"/>
                  <a:pt x="8195" y="1423"/>
                </a:cubicBezTo>
                <a:close/>
                <a:moveTo>
                  <a:pt x="5374" y="3153"/>
                </a:moveTo>
                <a:cubicBezTo>
                  <a:pt x="5336" y="3135"/>
                  <a:pt x="5299" y="3110"/>
                  <a:pt x="5266" y="3083"/>
                </a:cubicBezTo>
                <a:cubicBezTo>
                  <a:pt x="5020" y="2938"/>
                  <a:pt x="4739" y="2856"/>
                  <a:pt x="4444" y="2856"/>
                </a:cubicBezTo>
                <a:cubicBezTo>
                  <a:pt x="3966" y="2856"/>
                  <a:pt x="3507" y="3072"/>
                  <a:pt x="3167" y="3461"/>
                </a:cubicBezTo>
                <a:lnTo>
                  <a:pt x="1779" y="5047"/>
                </a:lnTo>
                <a:cubicBezTo>
                  <a:pt x="1441" y="5433"/>
                  <a:pt x="1250" y="5959"/>
                  <a:pt x="1250" y="6506"/>
                </a:cubicBezTo>
                <a:cubicBezTo>
                  <a:pt x="1250" y="7646"/>
                  <a:pt x="2058" y="8570"/>
                  <a:pt x="3056" y="8570"/>
                </a:cubicBezTo>
                <a:cubicBezTo>
                  <a:pt x="3378" y="8570"/>
                  <a:pt x="3692" y="8472"/>
                  <a:pt x="3968" y="8289"/>
                </a:cubicBezTo>
                <a:cubicBezTo>
                  <a:pt x="4276" y="8646"/>
                  <a:pt x="4635" y="8945"/>
                  <a:pt x="5034" y="9170"/>
                </a:cubicBezTo>
                <a:cubicBezTo>
                  <a:pt x="4483" y="9703"/>
                  <a:pt x="3784" y="10000"/>
                  <a:pt x="3056" y="10000"/>
                </a:cubicBezTo>
                <a:cubicBezTo>
                  <a:pt x="1369" y="10000"/>
                  <a:pt x="0" y="8438"/>
                  <a:pt x="0" y="6508"/>
                </a:cubicBezTo>
                <a:cubicBezTo>
                  <a:pt x="0" y="5582"/>
                  <a:pt x="322" y="4694"/>
                  <a:pt x="894" y="4041"/>
                </a:cubicBezTo>
                <a:lnTo>
                  <a:pt x="2283" y="2454"/>
                </a:lnTo>
                <a:cubicBezTo>
                  <a:pt x="2855" y="1801"/>
                  <a:pt x="3632" y="1432"/>
                  <a:pt x="4442" y="1432"/>
                </a:cubicBezTo>
                <a:cubicBezTo>
                  <a:pt x="6133" y="1432"/>
                  <a:pt x="7498" y="3008"/>
                  <a:pt x="7498" y="4933"/>
                </a:cubicBezTo>
                <a:cubicBezTo>
                  <a:pt x="7498" y="4962"/>
                  <a:pt x="7498" y="4991"/>
                  <a:pt x="7498" y="5020"/>
                </a:cubicBezTo>
                <a:cubicBezTo>
                  <a:pt x="7490" y="5415"/>
                  <a:pt x="7203" y="5725"/>
                  <a:pt x="6858" y="5716"/>
                </a:cubicBezTo>
                <a:cubicBezTo>
                  <a:pt x="6512" y="5706"/>
                  <a:pt x="6240" y="5379"/>
                  <a:pt x="6248" y="4984"/>
                </a:cubicBezTo>
                <a:cubicBezTo>
                  <a:pt x="6248" y="4967"/>
                  <a:pt x="6248" y="4951"/>
                  <a:pt x="6248" y="4933"/>
                </a:cubicBezTo>
                <a:cubicBezTo>
                  <a:pt x="6248" y="4181"/>
                  <a:pt x="5897" y="3521"/>
                  <a:pt x="5374" y="3157"/>
                </a:cubicBezTo>
                <a:close/>
              </a:path>
            </a:pathLst>
          </a:custGeom>
          <a:solidFill>
            <a:srgbClr val="D97706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29" name="TextBox 29"/>
          <p:cNvSpPr txBox="1"/>
          <p:nvPr/>
        </p:nvSpPr>
        <p:spPr>
          <a:xfrm>
            <a:off x="5759251" y="4669036"/>
            <a:ext cx="5820254" cy="16192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200" b="1" i="0" strike="noStrike">
                <a:solidFill>
                  <a:srgbClr val="11182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服务闭环</a:t>
            </a:r>
            <a:endParaRPr lang="en-US" sz="1100"/>
          </a:p>
        </p:txBody>
      </p:sp>
      <p:sp>
        <p:nvSpPr>
          <p:cNvPr id="30" name="TextBox 30"/>
          <p:cNvSpPr txBox="1"/>
          <p:nvPr/>
        </p:nvSpPr>
        <p:spPr>
          <a:xfrm>
            <a:off x="5759251" y="4926211"/>
            <a:ext cx="5820254" cy="16192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200" b="0" i="0" strike="noStrike">
                <a:solidFill>
                  <a:srgbClr val="374151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通过丽人圈平台引流、资本赋能、社群落地，打造完整服务链</a:t>
            </a:r>
            <a:endParaRPr lang="en-US" sz="1100"/>
          </a:p>
        </p:txBody>
      </p:sp>
      <p:sp>
        <p:nvSpPr>
          <p:cNvPr id="31" name="AutoShape 31"/>
          <p:cNvSpPr/>
          <p:nvPr/>
        </p:nvSpPr>
        <p:spPr>
          <a:xfrm>
            <a:off x="5149803" y="5501580"/>
            <a:ext cx="6580129" cy="895350"/>
          </a:xfrm>
          <a:prstGeom prst="roundRect">
            <a:avLst>
              <a:gd name="adj" fmla="val 8654"/>
            </a:avLst>
          </a:prstGeom>
          <a:blipFill rotWithShape="1">
            <a:blip r:embed="rId5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32" name="AutoShape 32"/>
          <p:cNvSpPr/>
          <p:nvPr/>
        </p:nvSpPr>
        <p:spPr>
          <a:xfrm>
            <a:off x="5340255" y="5692080"/>
            <a:ext cx="304724" cy="304800"/>
          </a:xfrm>
          <a:prstGeom prst="ellipse">
            <a:avLst/>
          </a:prstGeom>
          <a:solidFill>
            <a:srgbClr val="FFE4E6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33" name="AutoShape 33"/>
          <p:cNvSpPr/>
          <p:nvPr/>
        </p:nvSpPr>
        <p:spPr>
          <a:xfrm>
            <a:off x="5440689" y="5802987"/>
            <a:ext cx="103707" cy="82987"/>
          </a:xfrm>
          <a:custGeom>
            <a:avLst/>
            <a:gdLst/>
            <a:ahLst/>
            <a:cxnLst/>
            <a:rect l="l" t="t" r="r" b="b"/>
            <a:pathLst>
              <a:path w="12497" h="10000">
                <a:moveTo>
                  <a:pt x="6249" y="0"/>
                </a:moveTo>
                <a:cubicBezTo>
                  <a:pt x="7369" y="0"/>
                  <a:pt x="8279" y="1004"/>
                  <a:pt x="8279" y="2241"/>
                </a:cubicBezTo>
                <a:cubicBezTo>
                  <a:pt x="8279" y="3478"/>
                  <a:pt x="7369" y="4483"/>
                  <a:pt x="6249" y="4483"/>
                </a:cubicBezTo>
                <a:cubicBezTo>
                  <a:pt x="5128" y="4483"/>
                  <a:pt x="4218" y="3478"/>
                  <a:pt x="4218" y="2241"/>
                </a:cubicBezTo>
                <a:cubicBezTo>
                  <a:pt x="4218" y="1004"/>
                  <a:pt x="5128" y="0"/>
                  <a:pt x="6249" y="0"/>
                </a:cubicBezTo>
                <a:close/>
                <a:moveTo>
                  <a:pt x="1875" y="1552"/>
                </a:moveTo>
                <a:cubicBezTo>
                  <a:pt x="2650" y="1552"/>
                  <a:pt x="3280" y="2247"/>
                  <a:pt x="3280" y="3103"/>
                </a:cubicBezTo>
                <a:cubicBezTo>
                  <a:pt x="3280" y="3960"/>
                  <a:pt x="2650" y="4655"/>
                  <a:pt x="1875" y="4655"/>
                </a:cubicBezTo>
                <a:cubicBezTo>
                  <a:pt x="1099" y="4655"/>
                  <a:pt x="469" y="3960"/>
                  <a:pt x="469" y="3103"/>
                </a:cubicBezTo>
                <a:cubicBezTo>
                  <a:pt x="469" y="2247"/>
                  <a:pt x="1099" y="1552"/>
                  <a:pt x="1875" y="1552"/>
                </a:cubicBezTo>
                <a:close/>
                <a:moveTo>
                  <a:pt x="0" y="8621"/>
                </a:moveTo>
                <a:cubicBezTo>
                  <a:pt x="0" y="7097"/>
                  <a:pt x="1119" y="5862"/>
                  <a:pt x="2499" y="5862"/>
                </a:cubicBezTo>
                <a:cubicBezTo>
                  <a:pt x="2749" y="5862"/>
                  <a:pt x="2991" y="5903"/>
                  <a:pt x="3220" y="5978"/>
                </a:cubicBezTo>
                <a:cubicBezTo>
                  <a:pt x="2578" y="6772"/>
                  <a:pt x="2187" y="7819"/>
                  <a:pt x="2187" y="8966"/>
                </a:cubicBezTo>
                <a:lnTo>
                  <a:pt x="2187" y="9310"/>
                </a:lnTo>
                <a:cubicBezTo>
                  <a:pt x="2187" y="9556"/>
                  <a:pt x="2234" y="9789"/>
                  <a:pt x="2318" y="10000"/>
                </a:cubicBezTo>
                <a:lnTo>
                  <a:pt x="625" y="10000"/>
                </a:lnTo>
                <a:cubicBezTo>
                  <a:pt x="279" y="10000"/>
                  <a:pt x="0" y="9692"/>
                  <a:pt x="0" y="9310"/>
                </a:cubicBezTo>
                <a:lnTo>
                  <a:pt x="0" y="8621"/>
                </a:lnTo>
                <a:close/>
                <a:moveTo>
                  <a:pt x="10179" y="10000"/>
                </a:moveTo>
                <a:cubicBezTo>
                  <a:pt x="10263" y="9789"/>
                  <a:pt x="10310" y="9556"/>
                  <a:pt x="10310" y="9310"/>
                </a:cubicBezTo>
                <a:lnTo>
                  <a:pt x="10310" y="8966"/>
                </a:lnTo>
                <a:cubicBezTo>
                  <a:pt x="10310" y="7819"/>
                  <a:pt x="9919" y="6772"/>
                  <a:pt x="9277" y="5978"/>
                </a:cubicBezTo>
                <a:cubicBezTo>
                  <a:pt x="9506" y="5903"/>
                  <a:pt x="9748" y="5862"/>
                  <a:pt x="9998" y="5862"/>
                </a:cubicBezTo>
                <a:cubicBezTo>
                  <a:pt x="11378" y="5862"/>
                  <a:pt x="12497" y="7097"/>
                  <a:pt x="12497" y="8621"/>
                </a:cubicBezTo>
                <a:lnTo>
                  <a:pt x="12497" y="9310"/>
                </a:lnTo>
                <a:cubicBezTo>
                  <a:pt x="12497" y="9692"/>
                  <a:pt x="12218" y="10000"/>
                  <a:pt x="11872" y="10000"/>
                </a:cubicBezTo>
                <a:lnTo>
                  <a:pt x="10179" y="10000"/>
                </a:lnTo>
                <a:close/>
                <a:moveTo>
                  <a:pt x="9217" y="3103"/>
                </a:moveTo>
                <a:cubicBezTo>
                  <a:pt x="9217" y="2247"/>
                  <a:pt x="9847" y="1552"/>
                  <a:pt x="10622" y="1552"/>
                </a:cubicBezTo>
                <a:cubicBezTo>
                  <a:pt x="11398" y="1552"/>
                  <a:pt x="12028" y="2247"/>
                  <a:pt x="12028" y="3103"/>
                </a:cubicBezTo>
                <a:cubicBezTo>
                  <a:pt x="12028" y="3960"/>
                  <a:pt x="11398" y="4655"/>
                  <a:pt x="10622" y="4655"/>
                </a:cubicBezTo>
                <a:cubicBezTo>
                  <a:pt x="9847" y="4655"/>
                  <a:pt x="9217" y="3960"/>
                  <a:pt x="9217" y="3103"/>
                </a:cubicBezTo>
                <a:close/>
                <a:moveTo>
                  <a:pt x="3124" y="8966"/>
                </a:moveTo>
                <a:cubicBezTo>
                  <a:pt x="3124" y="7060"/>
                  <a:pt x="4522" y="5517"/>
                  <a:pt x="6249" y="5517"/>
                </a:cubicBezTo>
                <a:cubicBezTo>
                  <a:pt x="7973" y="5517"/>
                  <a:pt x="9373" y="7062"/>
                  <a:pt x="9373" y="8966"/>
                </a:cubicBezTo>
                <a:lnTo>
                  <a:pt x="9373" y="9310"/>
                </a:lnTo>
                <a:cubicBezTo>
                  <a:pt x="9373" y="9692"/>
                  <a:pt x="9094" y="10000"/>
                  <a:pt x="8748" y="10000"/>
                </a:cubicBezTo>
                <a:lnTo>
                  <a:pt x="3749" y="10000"/>
                </a:lnTo>
                <a:cubicBezTo>
                  <a:pt x="3403" y="10000"/>
                  <a:pt x="3124" y="9692"/>
                  <a:pt x="3124" y="9310"/>
                </a:cubicBezTo>
                <a:lnTo>
                  <a:pt x="3124" y="8966"/>
                </a:lnTo>
                <a:close/>
              </a:path>
            </a:pathLst>
          </a:custGeom>
          <a:solidFill>
            <a:srgbClr val="881337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34" name="TextBox 34"/>
          <p:cNvSpPr txBox="1"/>
          <p:nvPr/>
        </p:nvSpPr>
        <p:spPr>
          <a:xfrm>
            <a:off x="5759251" y="5682555"/>
            <a:ext cx="5820254" cy="16192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200" b="1" i="0" strike="noStrike">
                <a:solidFill>
                  <a:srgbClr val="11182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核心优势</a:t>
            </a:r>
            <a:endParaRPr lang="en-US" sz="1100"/>
          </a:p>
        </p:txBody>
      </p:sp>
      <p:sp>
        <p:nvSpPr>
          <p:cNvPr id="35" name="TextBox 35"/>
          <p:cNvSpPr txBox="1"/>
          <p:nvPr/>
        </p:nvSpPr>
        <p:spPr>
          <a:xfrm>
            <a:off x="5759251" y="5939730"/>
            <a:ext cx="6220353" cy="16192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200" b="0" i="0" strike="noStrike">
                <a:solidFill>
                  <a:srgbClr val="1F293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通过共同践行公益，将顶尖女企业家从'人脉网络'升华为具有共同价值观的'命运共同体'</a:t>
            </a:r>
            <a:endParaRPr lang="en-US" sz="11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333333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3" name="AutoShape 3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8FAFC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4" name="TextBox 4"/>
          <p:cNvSpPr txBox="1"/>
          <p:nvPr/>
        </p:nvSpPr>
        <p:spPr>
          <a:xfrm>
            <a:off x="457086" y="447675"/>
            <a:ext cx="11274781" cy="39052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2700" b="1" i="0" strike="noStrike">
                <a:solidFill>
                  <a:srgbClr val="88133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商业闭环与飞轮效应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457086" y="933450"/>
            <a:ext cx="11274781" cy="25717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800" b="0" i="0" strike="noStrike">
                <a:solidFill>
                  <a:srgbClr val="475569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自我强化的增长引擎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457086" y="1371600"/>
            <a:ext cx="914171" cy="38100"/>
          </a:xfrm>
          <a:prstGeom prst="roundRect">
            <a:avLst>
              <a:gd name="adj" fmla="val 50000"/>
            </a:avLst>
          </a:prstGeom>
          <a:solidFill>
            <a:srgbClr val="BE123C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7" name="AutoShape 7"/>
          <p:cNvSpPr/>
          <p:nvPr/>
        </p:nvSpPr>
        <p:spPr>
          <a:xfrm>
            <a:off x="457086" y="1638300"/>
            <a:ext cx="4932717" cy="4762500"/>
          </a:xfrm>
          <a:prstGeom prst="roundRect">
            <a:avLst>
              <a:gd name="adj" fmla="val 461"/>
            </a:avLst>
          </a:prstGeom>
          <a:blipFill rotWithShape="1">
            <a:blip r:embed="rId1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8" name="TextBox 8"/>
          <p:cNvSpPr txBox="1"/>
          <p:nvPr/>
        </p:nvSpPr>
        <p:spPr>
          <a:xfrm>
            <a:off x="618970" y="1800225"/>
            <a:ext cx="4612817" cy="2667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1"/>
          <a:lstStyle/>
          <a:p>
            <a:pPr algn="ctr">
              <a:defRPr/>
            </a:pPr>
            <a:r>
              <a:rPr lang="en-US" sz="1400" b="1" i="0" strike="noStrike">
                <a:solidFill>
                  <a:srgbClr val="1F293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增长飞轮驱动要素</a:t>
            </a:r>
            <a:endParaRPr lang="en-US" sz="1100"/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>
            <a:alphaModFix amt="100000"/>
          </a:blip>
          <a:srcRect/>
          <a:stretch>
            <a:fillRect/>
          </a:stretch>
        </p:blipFill>
        <p:spPr>
          <a:xfrm>
            <a:off x="618970" y="2143125"/>
            <a:ext cx="4612817" cy="38671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0" name="TextBox 10"/>
          <p:cNvSpPr txBox="1"/>
          <p:nvPr/>
        </p:nvSpPr>
        <p:spPr>
          <a:xfrm>
            <a:off x="618970" y="6086475"/>
            <a:ext cx="4612817" cy="1524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1"/>
          <a:lstStyle/>
          <a:p>
            <a:pPr algn="ctr">
              <a:defRPr/>
            </a:pPr>
            <a:r>
              <a:rPr lang="en-US" sz="900" b="0" i="1" strike="noStrike">
                <a:solidFill>
                  <a:srgbClr val="64748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四大要素相互驱动，形成自我强化的增长闭环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5698395" y="1638300"/>
            <a:ext cx="6037340" cy="857250"/>
          </a:xfrm>
          <a:prstGeom prst="roundRect">
            <a:avLst>
              <a:gd name="adj" fmla="val 9481"/>
            </a:avLst>
          </a:prstGeom>
          <a:blipFill rotWithShape="1">
            <a:blip r:embed="rId3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12" name="AutoShape 12"/>
          <p:cNvSpPr/>
          <p:nvPr/>
        </p:nvSpPr>
        <p:spPr>
          <a:xfrm>
            <a:off x="5888846" y="1790700"/>
            <a:ext cx="304724" cy="304800"/>
          </a:xfrm>
          <a:prstGeom prst="ellipse">
            <a:avLst/>
          </a:prstGeom>
          <a:solidFill>
            <a:srgbClr val="FFE4E6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13" name="TextBox 13"/>
          <p:cNvSpPr txBox="1"/>
          <p:nvPr/>
        </p:nvSpPr>
        <p:spPr>
          <a:xfrm>
            <a:off x="5888846" y="1790700"/>
            <a:ext cx="304724" cy="3048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ctr" anchorCtr="1"/>
          <a:lstStyle/>
          <a:p>
            <a:pPr algn="ctr">
              <a:defRPr/>
            </a:pPr>
            <a:r>
              <a:rPr lang="en-US" sz="1100" b="1" i="0" strike="noStrike">
                <a:solidFill>
                  <a:srgbClr val="BE123C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</a:t>
            </a:r>
            <a:endParaRPr lang="en-US" sz="1100"/>
          </a:p>
        </p:txBody>
      </p:sp>
      <p:sp>
        <p:nvSpPr>
          <p:cNvPr id="14" name="TextBox 14"/>
          <p:cNvSpPr txBox="1"/>
          <p:nvPr/>
        </p:nvSpPr>
        <p:spPr>
          <a:xfrm>
            <a:off x="6345932" y="1809750"/>
            <a:ext cx="5233572" cy="16192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200" b="0" i="0" strike="noStrike">
                <a:solidFill>
                  <a:srgbClr val="1F293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更多优秀女企业家加入 </a:t>
            </a:r>
            <a:r>
              <a:rPr sz="1200" b="0" i="0" strike="noStrike">
                <a:solidFill>
                  <a:srgbClr val="94A3B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→</a:t>
            </a:r>
            <a:r>
              <a:rPr sz="1200" b="0" i="0" strike="noStrike">
                <a:solidFill>
                  <a:srgbClr val="1F293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产生更多成功案例和高质量数据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5698395" y="2609850"/>
            <a:ext cx="6037340" cy="857250"/>
          </a:xfrm>
          <a:prstGeom prst="roundRect">
            <a:avLst>
              <a:gd name="adj" fmla="val 9481"/>
            </a:avLst>
          </a:prstGeom>
          <a:blipFill rotWithShape="1">
            <a:blip r:embed="rId4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16" name="AutoShape 16"/>
          <p:cNvSpPr/>
          <p:nvPr/>
        </p:nvSpPr>
        <p:spPr>
          <a:xfrm>
            <a:off x="5888846" y="2762250"/>
            <a:ext cx="304724" cy="304800"/>
          </a:xfrm>
          <a:prstGeom prst="ellipse">
            <a:avLst/>
          </a:prstGeom>
          <a:solidFill>
            <a:srgbClr val="FEF3C7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17" name="TextBox 17"/>
          <p:cNvSpPr txBox="1"/>
          <p:nvPr/>
        </p:nvSpPr>
        <p:spPr>
          <a:xfrm>
            <a:off x="5888846" y="2762250"/>
            <a:ext cx="304724" cy="3048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ctr" anchorCtr="1"/>
          <a:lstStyle/>
          <a:p>
            <a:pPr algn="ctr">
              <a:defRPr/>
            </a:pPr>
            <a:r>
              <a:rPr lang="en-US" sz="1100" b="1" i="0" strike="noStrike">
                <a:solidFill>
                  <a:srgbClr val="D97706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</a:t>
            </a:r>
            <a:endParaRPr lang="en-US" sz="1100"/>
          </a:p>
        </p:txBody>
      </p:sp>
      <p:sp>
        <p:nvSpPr>
          <p:cNvPr id="18" name="TextBox 18"/>
          <p:cNvSpPr txBox="1"/>
          <p:nvPr/>
        </p:nvSpPr>
        <p:spPr>
          <a:xfrm>
            <a:off x="6345932" y="2781300"/>
            <a:ext cx="5233572" cy="16192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200" b="0" i="0" strike="noStrike">
                <a:solidFill>
                  <a:srgbClr val="1F293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高质量数据 </a:t>
            </a:r>
            <a:r>
              <a:rPr sz="1200" b="0" i="0" strike="noStrike">
                <a:solidFill>
                  <a:srgbClr val="94A3B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→</a:t>
            </a:r>
            <a:r>
              <a:rPr sz="1200" b="0" i="0" strike="noStrike">
                <a:solidFill>
                  <a:srgbClr val="1F293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吸引更多资本和资源进入平台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5698395" y="3581400"/>
            <a:ext cx="6037340" cy="857250"/>
          </a:xfrm>
          <a:prstGeom prst="roundRect">
            <a:avLst>
              <a:gd name="adj" fmla="val 9481"/>
            </a:avLst>
          </a:prstGeom>
          <a:blipFill rotWithShape="1">
            <a:blip r:embed="rId5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20" name="AutoShape 20"/>
          <p:cNvSpPr/>
          <p:nvPr/>
        </p:nvSpPr>
        <p:spPr>
          <a:xfrm>
            <a:off x="5888846" y="3733800"/>
            <a:ext cx="304724" cy="304800"/>
          </a:xfrm>
          <a:prstGeom prst="ellipse">
            <a:avLst/>
          </a:prstGeom>
          <a:solidFill>
            <a:srgbClr val="E2E8F0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21" name="TextBox 21"/>
          <p:cNvSpPr txBox="1"/>
          <p:nvPr/>
        </p:nvSpPr>
        <p:spPr>
          <a:xfrm>
            <a:off x="5888846" y="3733800"/>
            <a:ext cx="304724" cy="3048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ctr" anchorCtr="1"/>
          <a:lstStyle/>
          <a:p>
            <a:pPr algn="ctr">
              <a:defRPr/>
            </a:pPr>
            <a:r>
              <a:rPr lang="en-US" sz="1100" b="1" i="0" strike="noStrike">
                <a:solidFill>
                  <a:srgbClr val="475569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</a:t>
            </a:r>
            <a:endParaRPr lang="en-US" sz="1100"/>
          </a:p>
        </p:txBody>
      </p:sp>
      <p:sp>
        <p:nvSpPr>
          <p:cNvPr id="22" name="TextBox 22"/>
          <p:cNvSpPr txBox="1"/>
          <p:nvPr/>
        </p:nvSpPr>
        <p:spPr>
          <a:xfrm>
            <a:off x="6345932" y="3752850"/>
            <a:ext cx="5233572" cy="16192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200" b="0" i="0" strike="noStrike">
                <a:solidFill>
                  <a:srgbClr val="1F293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资本资源注入 </a:t>
            </a:r>
            <a:r>
              <a:rPr sz="1200" b="0" i="0" strike="noStrike">
                <a:solidFill>
                  <a:srgbClr val="94A3B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→</a:t>
            </a:r>
            <a:r>
              <a:rPr sz="1200" b="0" i="0" strike="noStrike">
                <a:solidFill>
                  <a:srgbClr val="1F293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平台价值与赋能能力进一步提升</a:t>
            </a:r>
            <a:endParaRPr lang="en-US" sz="1100"/>
          </a:p>
        </p:txBody>
      </p:sp>
      <p:sp>
        <p:nvSpPr>
          <p:cNvPr id="23" name="AutoShape 23"/>
          <p:cNvSpPr/>
          <p:nvPr/>
        </p:nvSpPr>
        <p:spPr>
          <a:xfrm>
            <a:off x="5698395" y="4552950"/>
            <a:ext cx="6037340" cy="857250"/>
          </a:xfrm>
          <a:prstGeom prst="roundRect">
            <a:avLst>
              <a:gd name="adj" fmla="val 9481"/>
            </a:avLst>
          </a:prstGeom>
          <a:blipFill rotWithShape="1">
            <a:blip r:embed="rId6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24" name="AutoShape 24"/>
          <p:cNvSpPr/>
          <p:nvPr/>
        </p:nvSpPr>
        <p:spPr>
          <a:xfrm>
            <a:off x="5888846" y="4705350"/>
            <a:ext cx="304724" cy="304800"/>
          </a:xfrm>
          <a:prstGeom prst="ellipse">
            <a:avLst/>
          </a:prstGeom>
          <a:solidFill>
            <a:srgbClr val="FFF1F2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25" name="TextBox 25"/>
          <p:cNvSpPr txBox="1"/>
          <p:nvPr/>
        </p:nvSpPr>
        <p:spPr>
          <a:xfrm>
            <a:off x="5888846" y="4705350"/>
            <a:ext cx="304724" cy="3048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ctr" anchorCtr="1"/>
          <a:lstStyle/>
          <a:p>
            <a:pPr algn="ctr">
              <a:defRPr/>
            </a:pPr>
            <a:r>
              <a:rPr lang="en-US" sz="1100" b="1" i="0" strike="noStrike">
                <a:solidFill>
                  <a:srgbClr val="FB7185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4</a:t>
            </a:r>
            <a:endParaRPr lang="en-US" sz="1100"/>
          </a:p>
        </p:txBody>
      </p:sp>
      <p:sp>
        <p:nvSpPr>
          <p:cNvPr id="26" name="TextBox 26"/>
          <p:cNvSpPr txBox="1"/>
          <p:nvPr/>
        </p:nvSpPr>
        <p:spPr>
          <a:xfrm>
            <a:off x="6345932" y="4724400"/>
            <a:ext cx="5233572" cy="16192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200" b="0" i="0" strike="noStrike">
                <a:solidFill>
                  <a:srgbClr val="1F293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能力提升 </a:t>
            </a:r>
            <a:r>
              <a:rPr sz="1200" b="0" i="0" strike="noStrike">
                <a:solidFill>
                  <a:srgbClr val="94A3B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→</a:t>
            </a:r>
            <a:r>
              <a:rPr sz="1200" b="0" i="0" strike="noStrike">
                <a:solidFill>
                  <a:srgbClr val="1F293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吸引更多优秀女企业家，形成正向循环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5698395" y="5524500"/>
            <a:ext cx="6037340" cy="876300"/>
          </a:xfrm>
          <a:prstGeom prst="roundRect">
            <a:avLst>
              <a:gd name="adj" fmla="val 9074"/>
            </a:avLst>
          </a:prstGeom>
          <a:blipFill rotWithShape="1">
            <a:blip r:embed="rId7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28" name="AutoShape 28"/>
          <p:cNvSpPr/>
          <p:nvPr/>
        </p:nvSpPr>
        <p:spPr>
          <a:xfrm>
            <a:off x="5860279" y="5686425"/>
            <a:ext cx="304724" cy="304800"/>
          </a:xfrm>
          <a:prstGeom prst="ellipse">
            <a:avLst/>
          </a:prstGeom>
          <a:solidFill>
            <a:srgbClr val="BE123C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29" name="AutoShape 29"/>
          <p:cNvSpPr/>
          <p:nvPr/>
        </p:nvSpPr>
        <p:spPr>
          <a:xfrm>
            <a:off x="5968153" y="5803226"/>
            <a:ext cx="88977" cy="71199"/>
          </a:xfrm>
          <a:custGeom>
            <a:avLst/>
            <a:gdLst/>
            <a:ahLst/>
            <a:cxnLst/>
            <a:rect l="l" t="t" r="r" b="b"/>
            <a:pathLst>
              <a:path w="12497" h="10000">
                <a:moveTo>
                  <a:pt x="0" y="5000"/>
                </a:moveTo>
                <a:cubicBezTo>
                  <a:pt x="0" y="2238"/>
                  <a:pt x="1398" y="0"/>
                  <a:pt x="3124" y="0"/>
                </a:cubicBezTo>
                <a:cubicBezTo>
                  <a:pt x="4108" y="0"/>
                  <a:pt x="5034" y="741"/>
                  <a:pt x="5624" y="2000"/>
                </a:cubicBezTo>
                <a:lnTo>
                  <a:pt x="6249" y="3334"/>
                </a:lnTo>
                <a:lnTo>
                  <a:pt x="6873" y="2000"/>
                </a:lnTo>
                <a:cubicBezTo>
                  <a:pt x="7463" y="741"/>
                  <a:pt x="8389" y="0"/>
                  <a:pt x="9373" y="0"/>
                </a:cubicBezTo>
                <a:cubicBezTo>
                  <a:pt x="11099" y="0"/>
                  <a:pt x="12497" y="2238"/>
                  <a:pt x="12497" y="5000"/>
                </a:cubicBezTo>
                <a:cubicBezTo>
                  <a:pt x="12497" y="7760"/>
                  <a:pt x="11097" y="10000"/>
                  <a:pt x="9373" y="10000"/>
                </a:cubicBezTo>
                <a:cubicBezTo>
                  <a:pt x="8389" y="10000"/>
                  <a:pt x="7463" y="9259"/>
                  <a:pt x="6873" y="8000"/>
                </a:cubicBezTo>
                <a:lnTo>
                  <a:pt x="6249" y="6666"/>
                </a:lnTo>
                <a:lnTo>
                  <a:pt x="5624" y="8000"/>
                </a:lnTo>
                <a:cubicBezTo>
                  <a:pt x="5034" y="9259"/>
                  <a:pt x="4108" y="10000"/>
                  <a:pt x="3124" y="10000"/>
                </a:cubicBezTo>
                <a:cubicBezTo>
                  <a:pt x="1398" y="10000"/>
                  <a:pt x="0" y="7762"/>
                  <a:pt x="0" y="5000"/>
                </a:cubicBezTo>
                <a:close/>
                <a:moveTo>
                  <a:pt x="5467" y="5000"/>
                </a:moveTo>
                <a:lnTo>
                  <a:pt x="4624" y="3200"/>
                </a:lnTo>
                <a:cubicBezTo>
                  <a:pt x="4270" y="2444"/>
                  <a:pt x="3714" y="2000"/>
                  <a:pt x="3124" y="2000"/>
                </a:cubicBezTo>
                <a:cubicBezTo>
                  <a:pt x="2089" y="2000"/>
                  <a:pt x="1250" y="3344"/>
                  <a:pt x="1250" y="5000"/>
                </a:cubicBezTo>
                <a:cubicBezTo>
                  <a:pt x="1250" y="6656"/>
                  <a:pt x="2090" y="8000"/>
                  <a:pt x="3124" y="8000"/>
                </a:cubicBezTo>
                <a:cubicBezTo>
                  <a:pt x="3714" y="8000"/>
                  <a:pt x="4270" y="7556"/>
                  <a:pt x="4624" y="6800"/>
                </a:cubicBezTo>
                <a:lnTo>
                  <a:pt x="5467" y="5000"/>
                </a:lnTo>
                <a:close/>
                <a:moveTo>
                  <a:pt x="7030" y="5000"/>
                </a:moveTo>
                <a:lnTo>
                  <a:pt x="7873" y="6800"/>
                </a:lnTo>
                <a:cubicBezTo>
                  <a:pt x="8227" y="7556"/>
                  <a:pt x="8783" y="8000"/>
                  <a:pt x="9373" y="8000"/>
                </a:cubicBezTo>
                <a:cubicBezTo>
                  <a:pt x="10408" y="8000"/>
                  <a:pt x="11247" y="6656"/>
                  <a:pt x="11247" y="5000"/>
                </a:cubicBezTo>
                <a:cubicBezTo>
                  <a:pt x="11247" y="3344"/>
                  <a:pt x="10407" y="2000"/>
                  <a:pt x="9373" y="2000"/>
                </a:cubicBezTo>
                <a:cubicBezTo>
                  <a:pt x="8783" y="2000"/>
                  <a:pt x="8227" y="2444"/>
                  <a:pt x="7873" y="3200"/>
                </a:cubicBezTo>
                <a:lnTo>
                  <a:pt x="7030" y="50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30" name="TextBox 30"/>
          <p:cNvSpPr txBox="1"/>
          <p:nvPr/>
        </p:nvSpPr>
        <p:spPr>
          <a:xfrm>
            <a:off x="6317365" y="5705475"/>
            <a:ext cx="5629653" cy="16192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200" b="1" i="0" strike="noStrike">
                <a:solidFill>
                  <a:srgbClr val="88133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核心闭环：'丽人圈（项目源）+ 中玄资本（金融工具）+ 七仙女（产业落地）'</a:t>
            </a:r>
            <a:endParaRPr lang="en-US" sz="11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333333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3" name="AutoShape 3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gradFill>
            <a:gsLst>
              <a:gs pos="0">
                <a:srgbClr val="F8FAFC">
                  <a:alpha val="100000"/>
                </a:srgbClr>
              </a:gs>
              <a:gs pos="50000">
                <a:srgbClr val="FFF1F2">
                  <a:alpha val="100000"/>
                </a:srgbClr>
              </a:gs>
              <a:gs pos="100000">
                <a:srgbClr val="F1F5F9">
                  <a:alpha val="100000"/>
                </a:srgbClr>
              </a:gs>
            </a:gsLst>
            <a:lin ang="8100000"/>
          </a:gradFill>
          <a:ln>
            <a:headEnd type="none"/>
            <a:tailEnd type="none"/>
          </a:ln>
        </p:spPr>
      </p:sp>
      <p:sp>
        <p:nvSpPr>
          <p:cNvPr id="4" name="TextBox 4"/>
          <p:cNvSpPr txBox="1"/>
          <p:nvPr/>
        </p:nvSpPr>
        <p:spPr>
          <a:xfrm>
            <a:off x="457086" y="447675"/>
            <a:ext cx="11274781" cy="39052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2700" b="1" i="0" strike="noStrike">
                <a:solidFill>
                  <a:srgbClr val="88133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全球女性经济生态的价值共同体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457086" y="1047750"/>
            <a:ext cx="457086" cy="38100"/>
          </a:xfrm>
          <a:prstGeom prst="roundRect">
            <a:avLst>
              <a:gd name="adj" fmla="val 50000"/>
            </a:avLst>
          </a:prstGeom>
          <a:solidFill>
            <a:srgbClr val="BE123C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6" name="TextBox 6"/>
          <p:cNvSpPr txBox="1"/>
          <p:nvPr/>
        </p:nvSpPr>
        <p:spPr>
          <a:xfrm>
            <a:off x="1028442" y="933450"/>
            <a:ext cx="1485529" cy="25717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800" b="1" i="0" strike="noStrike">
                <a:solidFill>
                  <a:srgbClr val="374151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核心战略架构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57086" y="1447800"/>
            <a:ext cx="3609072" cy="4953000"/>
          </a:xfrm>
          <a:prstGeom prst="roundRect">
            <a:avLst>
              <a:gd name="adj" fmla="val 803"/>
            </a:avLst>
          </a:prstGeom>
          <a:blipFill rotWithShape="1">
            <a:blip r:embed="rId1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alphaModFix amt="100000"/>
          </a:blip>
          <a:srcRect l="4553" r="4553"/>
          <a:stretch>
            <a:fillRect/>
          </a:stretch>
        </p:blipFill>
        <p:spPr>
          <a:xfrm>
            <a:off x="466608" y="1457325"/>
            <a:ext cx="3586754" cy="2220218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9" name="AutoShape 9"/>
          <p:cNvSpPr/>
          <p:nvPr/>
        </p:nvSpPr>
        <p:spPr>
          <a:xfrm>
            <a:off x="657061" y="3942100"/>
            <a:ext cx="148196" cy="118586"/>
          </a:xfrm>
          <a:custGeom>
            <a:avLst/>
            <a:gdLst/>
            <a:ahLst/>
            <a:cxnLst/>
            <a:rect l="l" t="t" r="r" b="b"/>
            <a:pathLst>
              <a:path w="12497" h="10000">
                <a:moveTo>
                  <a:pt x="6249" y="0"/>
                </a:moveTo>
                <a:cubicBezTo>
                  <a:pt x="7369" y="0"/>
                  <a:pt x="8279" y="1004"/>
                  <a:pt x="8279" y="2241"/>
                </a:cubicBezTo>
                <a:cubicBezTo>
                  <a:pt x="8279" y="3478"/>
                  <a:pt x="7369" y="4483"/>
                  <a:pt x="6249" y="4483"/>
                </a:cubicBezTo>
                <a:cubicBezTo>
                  <a:pt x="5128" y="4483"/>
                  <a:pt x="4218" y="3478"/>
                  <a:pt x="4218" y="2241"/>
                </a:cubicBezTo>
                <a:cubicBezTo>
                  <a:pt x="4218" y="1004"/>
                  <a:pt x="5128" y="0"/>
                  <a:pt x="6249" y="0"/>
                </a:cubicBezTo>
                <a:close/>
                <a:moveTo>
                  <a:pt x="1875" y="1552"/>
                </a:moveTo>
                <a:cubicBezTo>
                  <a:pt x="2650" y="1552"/>
                  <a:pt x="3280" y="2247"/>
                  <a:pt x="3280" y="3103"/>
                </a:cubicBezTo>
                <a:cubicBezTo>
                  <a:pt x="3280" y="3960"/>
                  <a:pt x="2650" y="4655"/>
                  <a:pt x="1875" y="4655"/>
                </a:cubicBezTo>
                <a:cubicBezTo>
                  <a:pt x="1099" y="4655"/>
                  <a:pt x="469" y="3960"/>
                  <a:pt x="469" y="3103"/>
                </a:cubicBezTo>
                <a:cubicBezTo>
                  <a:pt x="469" y="2247"/>
                  <a:pt x="1099" y="1552"/>
                  <a:pt x="1875" y="1552"/>
                </a:cubicBezTo>
                <a:close/>
                <a:moveTo>
                  <a:pt x="0" y="8621"/>
                </a:moveTo>
                <a:cubicBezTo>
                  <a:pt x="0" y="7097"/>
                  <a:pt x="1119" y="5862"/>
                  <a:pt x="2499" y="5862"/>
                </a:cubicBezTo>
                <a:cubicBezTo>
                  <a:pt x="2749" y="5862"/>
                  <a:pt x="2991" y="5903"/>
                  <a:pt x="3220" y="5978"/>
                </a:cubicBezTo>
                <a:cubicBezTo>
                  <a:pt x="2578" y="6772"/>
                  <a:pt x="2187" y="7819"/>
                  <a:pt x="2187" y="8966"/>
                </a:cubicBezTo>
                <a:lnTo>
                  <a:pt x="2187" y="9310"/>
                </a:lnTo>
                <a:cubicBezTo>
                  <a:pt x="2187" y="9556"/>
                  <a:pt x="2234" y="9789"/>
                  <a:pt x="2318" y="10000"/>
                </a:cubicBezTo>
                <a:lnTo>
                  <a:pt x="625" y="10000"/>
                </a:lnTo>
                <a:cubicBezTo>
                  <a:pt x="279" y="10000"/>
                  <a:pt x="0" y="9692"/>
                  <a:pt x="0" y="9310"/>
                </a:cubicBezTo>
                <a:lnTo>
                  <a:pt x="0" y="8621"/>
                </a:lnTo>
                <a:close/>
                <a:moveTo>
                  <a:pt x="10179" y="10000"/>
                </a:moveTo>
                <a:cubicBezTo>
                  <a:pt x="10263" y="9789"/>
                  <a:pt x="10310" y="9556"/>
                  <a:pt x="10310" y="9310"/>
                </a:cubicBezTo>
                <a:lnTo>
                  <a:pt x="10310" y="8966"/>
                </a:lnTo>
                <a:cubicBezTo>
                  <a:pt x="10310" y="7819"/>
                  <a:pt x="9919" y="6772"/>
                  <a:pt x="9277" y="5978"/>
                </a:cubicBezTo>
                <a:cubicBezTo>
                  <a:pt x="9506" y="5903"/>
                  <a:pt x="9748" y="5862"/>
                  <a:pt x="9998" y="5862"/>
                </a:cubicBezTo>
                <a:cubicBezTo>
                  <a:pt x="11378" y="5862"/>
                  <a:pt x="12497" y="7097"/>
                  <a:pt x="12497" y="8621"/>
                </a:cubicBezTo>
                <a:lnTo>
                  <a:pt x="12497" y="9310"/>
                </a:lnTo>
                <a:cubicBezTo>
                  <a:pt x="12497" y="9692"/>
                  <a:pt x="12218" y="10000"/>
                  <a:pt x="11872" y="10000"/>
                </a:cubicBezTo>
                <a:lnTo>
                  <a:pt x="10179" y="10000"/>
                </a:lnTo>
                <a:close/>
                <a:moveTo>
                  <a:pt x="9217" y="3103"/>
                </a:moveTo>
                <a:cubicBezTo>
                  <a:pt x="9217" y="2247"/>
                  <a:pt x="9847" y="1552"/>
                  <a:pt x="10622" y="1552"/>
                </a:cubicBezTo>
                <a:cubicBezTo>
                  <a:pt x="11398" y="1552"/>
                  <a:pt x="12028" y="2247"/>
                  <a:pt x="12028" y="3103"/>
                </a:cubicBezTo>
                <a:cubicBezTo>
                  <a:pt x="12028" y="3960"/>
                  <a:pt x="11398" y="4655"/>
                  <a:pt x="10622" y="4655"/>
                </a:cubicBezTo>
                <a:cubicBezTo>
                  <a:pt x="9847" y="4655"/>
                  <a:pt x="9217" y="3960"/>
                  <a:pt x="9217" y="3103"/>
                </a:cubicBezTo>
                <a:close/>
                <a:moveTo>
                  <a:pt x="3124" y="8966"/>
                </a:moveTo>
                <a:cubicBezTo>
                  <a:pt x="3124" y="7060"/>
                  <a:pt x="4522" y="5517"/>
                  <a:pt x="6249" y="5517"/>
                </a:cubicBezTo>
                <a:cubicBezTo>
                  <a:pt x="7973" y="5517"/>
                  <a:pt x="9373" y="7062"/>
                  <a:pt x="9373" y="8966"/>
                </a:cubicBezTo>
                <a:lnTo>
                  <a:pt x="9373" y="9310"/>
                </a:lnTo>
                <a:cubicBezTo>
                  <a:pt x="9373" y="9692"/>
                  <a:pt x="9094" y="10000"/>
                  <a:pt x="8748" y="10000"/>
                </a:cubicBezTo>
                <a:lnTo>
                  <a:pt x="3749" y="10000"/>
                </a:lnTo>
                <a:cubicBezTo>
                  <a:pt x="3403" y="10000"/>
                  <a:pt x="3124" y="9692"/>
                  <a:pt x="3124" y="9310"/>
                </a:cubicBezTo>
                <a:lnTo>
                  <a:pt x="3124" y="8966"/>
                </a:lnTo>
                <a:close/>
              </a:path>
            </a:pathLst>
          </a:custGeom>
          <a:solidFill>
            <a:srgbClr val="F43F5E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10" name="TextBox 10"/>
          <p:cNvSpPr txBox="1"/>
          <p:nvPr/>
        </p:nvSpPr>
        <p:spPr>
          <a:xfrm>
            <a:off x="881437" y="3896618"/>
            <a:ext cx="2981472" cy="20955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ctr" anchorCtr="0"/>
          <a:lstStyle/>
          <a:p>
            <a:pPr algn="l">
              <a:defRPr/>
            </a:pPr>
            <a:r>
              <a:rPr lang="en-US" sz="1500" b="1" i="0" strike="noStrike">
                <a:solidFill>
                  <a:srgbClr val="BE123C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丽人圈（项目源）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657061" y="4388719"/>
            <a:ext cx="44488" cy="44500"/>
          </a:xfrm>
          <a:custGeom>
            <a:avLst/>
            <a:gdLst/>
            <a:ahLst/>
            <a:cxnLst/>
            <a:rect l="l" t="t" r="r" b="b"/>
            <a:pathLst>
              <a:path w="9998" h="10000">
                <a:moveTo>
                  <a:pt x="0" y="5000"/>
                </a:moveTo>
                <a:cubicBezTo>
                  <a:pt x="0" y="2240"/>
                  <a:pt x="2240" y="0"/>
                  <a:pt x="4999" y="0"/>
                </a:cubicBezTo>
                <a:cubicBezTo>
                  <a:pt x="7758" y="0"/>
                  <a:pt x="9998" y="2240"/>
                  <a:pt x="9998" y="5000"/>
                </a:cubicBezTo>
                <a:cubicBezTo>
                  <a:pt x="9998" y="7760"/>
                  <a:pt x="7758" y="10000"/>
                  <a:pt x="4999" y="10000"/>
                </a:cubicBezTo>
                <a:cubicBezTo>
                  <a:pt x="2240" y="10000"/>
                  <a:pt x="0" y="7760"/>
                  <a:pt x="0" y="5000"/>
                </a:cubicBezTo>
                <a:close/>
              </a:path>
            </a:pathLst>
          </a:custGeom>
          <a:solidFill>
            <a:srgbClr val="F43F5E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12" name="TextBox 12"/>
          <p:cNvSpPr txBox="1"/>
          <p:nvPr/>
        </p:nvSpPr>
        <p:spPr>
          <a:xfrm>
            <a:off x="777730" y="4258568"/>
            <a:ext cx="3313872" cy="335756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100" b="0" i="0" strike="noStrike">
                <a:solidFill>
                  <a:srgbClr val="374151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筛选高成长性项目，覆盖女性创业全生命周期（萌芽</a:t>
            </a:r>
            <a:endParaRPr lang="en-US" sz="1100"/>
          </a:p>
          <a:p>
            <a:pPr algn="l"/>
            <a:r>
              <a:rPr sz="1100" b="0" i="0" strike="noStrike">
                <a:solidFill>
                  <a:srgbClr val="374151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期、成长期、成熟期）</a:t>
            </a:r>
            <a:endParaRPr sz="1100" b="0" i="0" strike="noStrike">
              <a:solidFill>
                <a:srgbClr val="374151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3" name="AutoShape 13"/>
          <p:cNvSpPr/>
          <p:nvPr/>
        </p:nvSpPr>
        <p:spPr>
          <a:xfrm>
            <a:off x="657061" y="5064695"/>
            <a:ext cx="44488" cy="44500"/>
          </a:xfrm>
          <a:custGeom>
            <a:avLst/>
            <a:gdLst/>
            <a:ahLst/>
            <a:cxnLst/>
            <a:rect l="l" t="t" r="r" b="b"/>
            <a:pathLst>
              <a:path w="9998" h="10000">
                <a:moveTo>
                  <a:pt x="0" y="5000"/>
                </a:moveTo>
                <a:cubicBezTo>
                  <a:pt x="0" y="2240"/>
                  <a:pt x="2240" y="0"/>
                  <a:pt x="4999" y="0"/>
                </a:cubicBezTo>
                <a:cubicBezTo>
                  <a:pt x="7758" y="0"/>
                  <a:pt x="9998" y="2240"/>
                  <a:pt x="9998" y="5000"/>
                </a:cubicBezTo>
                <a:cubicBezTo>
                  <a:pt x="9998" y="7760"/>
                  <a:pt x="7758" y="10000"/>
                  <a:pt x="4999" y="10000"/>
                </a:cubicBezTo>
                <a:cubicBezTo>
                  <a:pt x="2240" y="10000"/>
                  <a:pt x="0" y="7760"/>
                  <a:pt x="0" y="5000"/>
                </a:cubicBezTo>
                <a:close/>
              </a:path>
            </a:pathLst>
          </a:custGeom>
          <a:solidFill>
            <a:srgbClr val="F43F5E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14" name="TextBox 14"/>
          <p:cNvSpPr txBox="1"/>
          <p:nvPr/>
        </p:nvSpPr>
        <p:spPr>
          <a:xfrm>
            <a:off x="777730" y="4934546"/>
            <a:ext cx="2885354" cy="1524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100" b="0" i="0" strike="noStrike">
                <a:solidFill>
                  <a:srgbClr val="374151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运营线上社区、举办创业大赛、提供在线课程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657061" y="5740673"/>
            <a:ext cx="44488" cy="44500"/>
          </a:xfrm>
          <a:custGeom>
            <a:avLst/>
            <a:gdLst/>
            <a:ahLst/>
            <a:cxnLst/>
            <a:rect l="l" t="t" r="r" b="b"/>
            <a:pathLst>
              <a:path w="9998" h="10000">
                <a:moveTo>
                  <a:pt x="0" y="5000"/>
                </a:moveTo>
                <a:cubicBezTo>
                  <a:pt x="0" y="2240"/>
                  <a:pt x="2240" y="0"/>
                  <a:pt x="4999" y="0"/>
                </a:cubicBezTo>
                <a:cubicBezTo>
                  <a:pt x="7758" y="0"/>
                  <a:pt x="9998" y="2240"/>
                  <a:pt x="9998" y="5000"/>
                </a:cubicBezTo>
                <a:cubicBezTo>
                  <a:pt x="9998" y="7760"/>
                  <a:pt x="7758" y="10000"/>
                  <a:pt x="4999" y="10000"/>
                </a:cubicBezTo>
                <a:cubicBezTo>
                  <a:pt x="2240" y="10000"/>
                  <a:pt x="0" y="7760"/>
                  <a:pt x="0" y="5000"/>
                </a:cubicBezTo>
                <a:close/>
              </a:path>
            </a:pathLst>
          </a:custGeom>
          <a:solidFill>
            <a:srgbClr val="F43F5E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16" name="TextBox 16"/>
          <p:cNvSpPr txBox="1"/>
          <p:nvPr/>
        </p:nvSpPr>
        <p:spPr>
          <a:xfrm>
            <a:off x="777730" y="5610522"/>
            <a:ext cx="2456835" cy="1524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100" b="0" i="0" strike="noStrike">
                <a:solidFill>
                  <a:srgbClr val="374151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匹配资源、项目筛选与尽调、投资决策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4291428" y="1447800"/>
            <a:ext cx="3609072" cy="4953000"/>
          </a:xfrm>
          <a:prstGeom prst="roundRect">
            <a:avLst>
              <a:gd name="adj" fmla="val 803"/>
            </a:avLst>
          </a:prstGeom>
          <a:blipFill rotWithShape="1">
            <a:blip r:embed="rId3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pic>
        <p:nvPicPr>
          <p:cNvPr id="18" name="Picture 18"/>
          <p:cNvPicPr>
            <a:picLocks noChangeAspect="1"/>
          </p:cNvPicPr>
          <p:nvPr/>
        </p:nvPicPr>
        <p:blipFill>
          <a:blip r:embed="rId4">
            <a:alphaModFix amt="100000"/>
          </a:blip>
          <a:srcRect l="5498" r="5498"/>
          <a:stretch>
            <a:fillRect/>
          </a:stretch>
        </p:blipFill>
        <p:spPr>
          <a:xfrm>
            <a:off x="4300950" y="1457325"/>
            <a:ext cx="3586903" cy="2220218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9" name="AutoShape 19"/>
          <p:cNvSpPr/>
          <p:nvPr/>
        </p:nvSpPr>
        <p:spPr>
          <a:xfrm>
            <a:off x="4491403" y="3935512"/>
            <a:ext cx="148196" cy="131762"/>
          </a:xfrm>
          <a:custGeom>
            <a:avLst/>
            <a:gdLst/>
            <a:ahLst/>
            <a:cxnLst/>
            <a:rect l="l" t="t" r="r" b="b"/>
            <a:pathLst>
              <a:path w="11247" h="10000">
                <a:moveTo>
                  <a:pt x="5251" y="1187"/>
                </a:moveTo>
                <a:lnTo>
                  <a:pt x="2974" y="4079"/>
                </a:lnTo>
                <a:cubicBezTo>
                  <a:pt x="2884" y="4193"/>
                  <a:pt x="2888" y="4370"/>
                  <a:pt x="2984" y="4479"/>
                </a:cubicBezTo>
                <a:cubicBezTo>
                  <a:pt x="3579" y="5160"/>
                  <a:pt x="4546" y="5160"/>
                  <a:pt x="5141" y="4479"/>
                </a:cubicBezTo>
                <a:lnTo>
                  <a:pt x="5762" y="3769"/>
                </a:lnTo>
                <a:cubicBezTo>
                  <a:pt x="5844" y="3676"/>
                  <a:pt x="5948" y="3624"/>
                  <a:pt x="6053" y="3615"/>
                </a:cubicBezTo>
                <a:cubicBezTo>
                  <a:pt x="6186" y="3602"/>
                  <a:pt x="6323" y="3653"/>
                  <a:pt x="6424" y="3769"/>
                </a:cubicBezTo>
                <a:lnTo>
                  <a:pt x="9872" y="7677"/>
                </a:lnTo>
                <a:lnTo>
                  <a:pt x="11247" y="6427"/>
                </a:lnTo>
                <a:lnTo>
                  <a:pt x="11247" y="0"/>
                </a:lnTo>
                <a:lnTo>
                  <a:pt x="9060" y="1428"/>
                </a:lnTo>
                <a:lnTo>
                  <a:pt x="8595" y="1073"/>
                </a:lnTo>
                <a:cubicBezTo>
                  <a:pt x="8287" y="839"/>
                  <a:pt x="7926" y="714"/>
                  <a:pt x="7555" y="714"/>
                </a:cubicBezTo>
                <a:lnTo>
                  <a:pt x="6180" y="714"/>
                </a:lnTo>
                <a:cubicBezTo>
                  <a:pt x="6159" y="714"/>
                  <a:pt x="6135" y="714"/>
                  <a:pt x="6114" y="716"/>
                </a:cubicBezTo>
                <a:cubicBezTo>
                  <a:pt x="5784" y="736"/>
                  <a:pt x="5473" y="906"/>
                  <a:pt x="5251" y="1187"/>
                </a:cubicBezTo>
                <a:close/>
                <a:moveTo>
                  <a:pt x="2277" y="3363"/>
                </a:moveTo>
                <a:lnTo>
                  <a:pt x="4362" y="714"/>
                </a:lnTo>
                <a:lnTo>
                  <a:pt x="3589" y="714"/>
                </a:lnTo>
                <a:cubicBezTo>
                  <a:pt x="3091" y="714"/>
                  <a:pt x="2615" y="940"/>
                  <a:pt x="2263" y="1341"/>
                </a:cubicBezTo>
                <a:lnTo>
                  <a:pt x="2187" y="1428"/>
                </a:lnTo>
                <a:lnTo>
                  <a:pt x="0" y="0"/>
                </a:lnTo>
                <a:lnTo>
                  <a:pt x="0" y="6427"/>
                </a:lnTo>
                <a:lnTo>
                  <a:pt x="3054" y="9335"/>
                </a:lnTo>
                <a:cubicBezTo>
                  <a:pt x="3503" y="9763"/>
                  <a:pt x="4069" y="9998"/>
                  <a:pt x="4653" y="9998"/>
                </a:cubicBezTo>
                <a:lnTo>
                  <a:pt x="4960" y="9998"/>
                </a:lnTo>
                <a:lnTo>
                  <a:pt x="4823" y="9842"/>
                </a:lnTo>
                <a:cubicBezTo>
                  <a:pt x="4639" y="9632"/>
                  <a:pt x="4639" y="9293"/>
                  <a:pt x="4823" y="9085"/>
                </a:cubicBezTo>
                <a:cubicBezTo>
                  <a:pt x="5006" y="8876"/>
                  <a:pt x="5302" y="8876"/>
                  <a:pt x="5485" y="9085"/>
                </a:cubicBezTo>
                <a:lnTo>
                  <a:pt x="6285" y="10000"/>
                </a:lnTo>
                <a:lnTo>
                  <a:pt x="6461" y="10000"/>
                </a:lnTo>
                <a:cubicBezTo>
                  <a:pt x="6834" y="10000"/>
                  <a:pt x="7199" y="9904"/>
                  <a:pt x="7531" y="9726"/>
                </a:cubicBezTo>
                <a:lnTo>
                  <a:pt x="7010" y="9127"/>
                </a:lnTo>
                <a:cubicBezTo>
                  <a:pt x="6826" y="8918"/>
                  <a:pt x="6826" y="8578"/>
                  <a:pt x="7010" y="8371"/>
                </a:cubicBezTo>
                <a:cubicBezTo>
                  <a:pt x="7193" y="8162"/>
                  <a:pt x="7489" y="8162"/>
                  <a:pt x="7672" y="8371"/>
                </a:cubicBezTo>
                <a:lnTo>
                  <a:pt x="8297" y="9085"/>
                </a:lnTo>
                <a:lnTo>
                  <a:pt x="8638" y="8694"/>
                </a:lnTo>
                <a:cubicBezTo>
                  <a:pt x="8812" y="8496"/>
                  <a:pt x="8863" y="8208"/>
                  <a:pt x="8787" y="7956"/>
                </a:cubicBezTo>
                <a:lnTo>
                  <a:pt x="6094" y="4903"/>
                </a:lnTo>
                <a:lnTo>
                  <a:pt x="5803" y="5235"/>
                </a:lnTo>
                <a:cubicBezTo>
                  <a:pt x="4841" y="6336"/>
                  <a:pt x="3282" y="6336"/>
                  <a:pt x="2320" y="5235"/>
                </a:cubicBezTo>
                <a:cubicBezTo>
                  <a:pt x="1871" y="4722"/>
                  <a:pt x="1853" y="3899"/>
                  <a:pt x="2277" y="3361"/>
                </a:cubicBezTo>
                <a:close/>
              </a:path>
            </a:pathLst>
          </a:custGeom>
          <a:solidFill>
            <a:srgbClr val="F59E0B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20" name="TextBox 20"/>
          <p:cNvSpPr txBox="1"/>
          <p:nvPr/>
        </p:nvSpPr>
        <p:spPr>
          <a:xfrm>
            <a:off x="4715779" y="3896618"/>
            <a:ext cx="2981621" cy="20955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ctr" anchorCtr="0"/>
          <a:lstStyle/>
          <a:p>
            <a:pPr algn="l">
              <a:defRPr/>
            </a:pPr>
            <a:r>
              <a:rPr lang="en-US" sz="1500" b="1" i="0" strike="noStrike">
                <a:solidFill>
                  <a:srgbClr val="D97706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中玄资本（金融工具）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4491403" y="4388719"/>
            <a:ext cx="44488" cy="44500"/>
          </a:xfrm>
          <a:custGeom>
            <a:avLst/>
            <a:gdLst/>
            <a:ahLst/>
            <a:cxnLst/>
            <a:rect l="l" t="t" r="r" b="b"/>
            <a:pathLst>
              <a:path w="9998" h="10000">
                <a:moveTo>
                  <a:pt x="0" y="5000"/>
                </a:moveTo>
                <a:cubicBezTo>
                  <a:pt x="0" y="2240"/>
                  <a:pt x="2240" y="0"/>
                  <a:pt x="4999" y="0"/>
                </a:cubicBezTo>
                <a:cubicBezTo>
                  <a:pt x="7758" y="0"/>
                  <a:pt x="9998" y="2240"/>
                  <a:pt x="9998" y="5000"/>
                </a:cubicBezTo>
                <a:cubicBezTo>
                  <a:pt x="9998" y="7760"/>
                  <a:pt x="7758" y="10000"/>
                  <a:pt x="4999" y="10000"/>
                </a:cubicBezTo>
                <a:cubicBezTo>
                  <a:pt x="2240" y="10000"/>
                  <a:pt x="0" y="7760"/>
                  <a:pt x="0" y="5000"/>
                </a:cubicBezTo>
                <a:close/>
              </a:path>
            </a:pathLst>
          </a:custGeom>
          <a:solidFill>
            <a:srgbClr val="F59E0B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22" name="TextBox 22"/>
          <p:cNvSpPr txBox="1"/>
          <p:nvPr/>
        </p:nvSpPr>
        <p:spPr>
          <a:xfrm>
            <a:off x="4612072" y="4258568"/>
            <a:ext cx="3231590" cy="1524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100" b="0" i="0" strike="noStrike">
                <a:solidFill>
                  <a:srgbClr val="374151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设立'丽人圈天使基金'，专注于种子轮和天使轮投资</a:t>
            </a:r>
            <a:endParaRPr lang="en-US" sz="1100"/>
          </a:p>
        </p:txBody>
      </p:sp>
      <p:sp>
        <p:nvSpPr>
          <p:cNvPr id="23" name="AutoShape 23"/>
          <p:cNvSpPr/>
          <p:nvPr/>
        </p:nvSpPr>
        <p:spPr>
          <a:xfrm>
            <a:off x="4491403" y="5064695"/>
            <a:ext cx="44488" cy="44500"/>
          </a:xfrm>
          <a:custGeom>
            <a:avLst/>
            <a:gdLst/>
            <a:ahLst/>
            <a:cxnLst/>
            <a:rect l="l" t="t" r="r" b="b"/>
            <a:pathLst>
              <a:path w="9998" h="10000">
                <a:moveTo>
                  <a:pt x="0" y="5000"/>
                </a:moveTo>
                <a:cubicBezTo>
                  <a:pt x="0" y="2240"/>
                  <a:pt x="2240" y="0"/>
                  <a:pt x="4999" y="0"/>
                </a:cubicBezTo>
                <a:cubicBezTo>
                  <a:pt x="7758" y="0"/>
                  <a:pt x="9998" y="2240"/>
                  <a:pt x="9998" y="5000"/>
                </a:cubicBezTo>
                <a:cubicBezTo>
                  <a:pt x="9998" y="7760"/>
                  <a:pt x="7758" y="10000"/>
                  <a:pt x="4999" y="10000"/>
                </a:cubicBezTo>
                <a:cubicBezTo>
                  <a:pt x="2240" y="10000"/>
                  <a:pt x="0" y="7760"/>
                  <a:pt x="0" y="5000"/>
                </a:cubicBezTo>
                <a:close/>
              </a:path>
            </a:pathLst>
          </a:custGeom>
          <a:solidFill>
            <a:srgbClr val="F59E0B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24" name="TextBox 24"/>
          <p:cNvSpPr txBox="1"/>
          <p:nvPr/>
        </p:nvSpPr>
        <p:spPr>
          <a:xfrm>
            <a:off x="4612072" y="4934546"/>
            <a:ext cx="3153921" cy="335756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100" b="0" i="0" strike="noStrike">
                <a:solidFill>
                  <a:srgbClr val="374151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提供成长基金、并购基金，直至规划未来的 QFLP</a:t>
            </a:r>
            <a:endParaRPr lang="en-US" sz="1100"/>
          </a:p>
          <a:p>
            <a:pPr algn="l"/>
            <a:r>
              <a:rPr sz="1100" b="0" i="0" strike="noStrike">
                <a:solidFill>
                  <a:srgbClr val="374151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基金和上市通路</a:t>
            </a:r>
            <a:endParaRPr sz="1100" b="0" i="0" strike="noStrike">
              <a:solidFill>
                <a:srgbClr val="374151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5" name="AutoShape 25"/>
          <p:cNvSpPr/>
          <p:nvPr/>
        </p:nvSpPr>
        <p:spPr>
          <a:xfrm>
            <a:off x="4491403" y="5740673"/>
            <a:ext cx="44488" cy="44500"/>
          </a:xfrm>
          <a:custGeom>
            <a:avLst/>
            <a:gdLst/>
            <a:ahLst/>
            <a:cxnLst/>
            <a:rect l="l" t="t" r="r" b="b"/>
            <a:pathLst>
              <a:path w="9998" h="10000">
                <a:moveTo>
                  <a:pt x="0" y="5000"/>
                </a:moveTo>
                <a:cubicBezTo>
                  <a:pt x="0" y="2240"/>
                  <a:pt x="2240" y="0"/>
                  <a:pt x="4999" y="0"/>
                </a:cubicBezTo>
                <a:cubicBezTo>
                  <a:pt x="7758" y="0"/>
                  <a:pt x="9998" y="2240"/>
                  <a:pt x="9998" y="5000"/>
                </a:cubicBezTo>
                <a:cubicBezTo>
                  <a:pt x="9998" y="7760"/>
                  <a:pt x="7758" y="10000"/>
                  <a:pt x="4999" y="10000"/>
                </a:cubicBezTo>
                <a:cubicBezTo>
                  <a:pt x="2240" y="10000"/>
                  <a:pt x="0" y="7760"/>
                  <a:pt x="0" y="5000"/>
                </a:cubicBezTo>
                <a:close/>
              </a:path>
            </a:pathLst>
          </a:custGeom>
          <a:solidFill>
            <a:srgbClr val="F59E0B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26" name="TextBox 26"/>
          <p:cNvSpPr txBox="1"/>
          <p:nvPr/>
        </p:nvSpPr>
        <p:spPr>
          <a:xfrm>
            <a:off x="4612072" y="5610522"/>
            <a:ext cx="2018796" cy="1524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100" b="0" i="0" strike="noStrike">
                <a:solidFill>
                  <a:srgbClr val="374151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投后管理、资本运作、退出渠道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8125918" y="1447800"/>
            <a:ext cx="3609072" cy="4953000"/>
          </a:xfrm>
          <a:prstGeom prst="roundRect">
            <a:avLst>
              <a:gd name="adj" fmla="val 803"/>
            </a:avLst>
          </a:prstGeom>
          <a:blipFill rotWithShape="1">
            <a:blip r:embed="rId1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pic>
        <p:nvPicPr>
          <p:cNvPr id="28" name="Picture 28"/>
          <p:cNvPicPr>
            <a:picLocks noChangeAspect="1"/>
          </p:cNvPicPr>
          <p:nvPr/>
        </p:nvPicPr>
        <p:blipFill>
          <a:blip r:embed="rId5">
            <a:alphaModFix amt="100000"/>
          </a:blip>
          <a:srcRect l="4632" r="4632"/>
          <a:stretch>
            <a:fillRect/>
          </a:stretch>
        </p:blipFill>
        <p:spPr>
          <a:xfrm>
            <a:off x="8135441" y="1457325"/>
            <a:ext cx="3586754" cy="2220218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9" name="AutoShape 29"/>
          <p:cNvSpPr/>
          <p:nvPr/>
        </p:nvSpPr>
        <p:spPr>
          <a:xfrm>
            <a:off x="8325894" y="3927277"/>
            <a:ext cx="148196" cy="148233"/>
          </a:xfrm>
          <a:custGeom>
            <a:avLst/>
            <a:gdLst/>
            <a:ahLst/>
            <a:cxnLst/>
            <a:rect l="l" t="t" r="r" b="b"/>
            <a:pathLst>
              <a:path w="9998" h="10000">
                <a:moveTo>
                  <a:pt x="4999" y="0"/>
                </a:moveTo>
                <a:cubicBezTo>
                  <a:pt x="5689" y="0"/>
                  <a:pt x="6249" y="560"/>
                  <a:pt x="6249" y="1250"/>
                </a:cubicBezTo>
                <a:cubicBezTo>
                  <a:pt x="6249" y="1940"/>
                  <a:pt x="5689" y="2500"/>
                  <a:pt x="4999" y="2500"/>
                </a:cubicBezTo>
                <a:cubicBezTo>
                  <a:pt x="4309" y="2500"/>
                  <a:pt x="3749" y="1940"/>
                  <a:pt x="3749" y="1250"/>
                </a:cubicBezTo>
                <a:cubicBezTo>
                  <a:pt x="3749" y="560"/>
                  <a:pt x="4309" y="0"/>
                  <a:pt x="4999" y="0"/>
                </a:cubicBezTo>
                <a:close/>
                <a:moveTo>
                  <a:pt x="6874" y="6094"/>
                </a:moveTo>
                <a:cubicBezTo>
                  <a:pt x="6874" y="6582"/>
                  <a:pt x="6626" y="7012"/>
                  <a:pt x="6249" y="7264"/>
                </a:cubicBezTo>
                <a:lnTo>
                  <a:pt x="6249" y="9063"/>
                </a:lnTo>
                <a:cubicBezTo>
                  <a:pt x="6249" y="9580"/>
                  <a:pt x="5829" y="10000"/>
                  <a:pt x="5311" y="10000"/>
                </a:cubicBezTo>
                <a:lnTo>
                  <a:pt x="4687" y="10000"/>
                </a:lnTo>
                <a:cubicBezTo>
                  <a:pt x="4169" y="10000"/>
                  <a:pt x="3749" y="9580"/>
                  <a:pt x="3749" y="9063"/>
                </a:cubicBezTo>
                <a:lnTo>
                  <a:pt x="3749" y="7264"/>
                </a:lnTo>
                <a:cubicBezTo>
                  <a:pt x="3372" y="7012"/>
                  <a:pt x="3124" y="6582"/>
                  <a:pt x="3124" y="6094"/>
                </a:cubicBezTo>
                <a:lnTo>
                  <a:pt x="3124" y="5313"/>
                </a:lnTo>
                <a:cubicBezTo>
                  <a:pt x="3124" y="4277"/>
                  <a:pt x="3964" y="3438"/>
                  <a:pt x="4999" y="3438"/>
                </a:cubicBezTo>
                <a:cubicBezTo>
                  <a:pt x="6034" y="3438"/>
                  <a:pt x="6874" y="4278"/>
                  <a:pt x="6874" y="5313"/>
                </a:cubicBezTo>
                <a:lnTo>
                  <a:pt x="6874" y="6094"/>
                </a:lnTo>
                <a:close/>
                <a:moveTo>
                  <a:pt x="1875" y="625"/>
                </a:moveTo>
                <a:cubicBezTo>
                  <a:pt x="2478" y="625"/>
                  <a:pt x="2968" y="1115"/>
                  <a:pt x="2968" y="1719"/>
                </a:cubicBezTo>
                <a:cubicBezTo>
                  <a:pt x="2968" y="2322"/>
                  <a:pt x="2478" y="2813"/>
                  <a:pt x="1875" y="2813"/>
                </a:cubicBezTo>
                <a:cubicBezTo>
                  <a:pt x="1271" y="2813"/>
                  <a:pt x="781" y="2322"/>
                  <a:pt x="781" y="1719"/>
                </a:cubicBezTo>
                <a:cubicBezTo>
                  <a:pt x="781" y="1115"/>
                  <a:pt x="1271" y="625"/>
                  <a:pt x="1875" y="625"/>
                </a:cubicBezTo>
                <a:close/>
                <a:moveTo>
                  <a:pt x="2187" y="5313"/>
                </a:moveTo>
                <a:lnTo>
                  <a:pt x="2187" y="5938"/>
                </a:lnTo>
                <a:cubicBezTo>
                  <a:pt x="2187" y="6572"/>
                  <a:pt x="2423" y="7150"/>
                  <a:pt x="2812" y="7592"/>
                </a:cubicBezTo>
                <a:lnTo>
                  <a:pt x="2812" y="9063"/>
                </a:lnTo>
                <a:cubicBezTo>
                  <a:pt x="2812" y="9086"/>
                  <a:pt x="2812" y="9111"/>
                  <a:pt x="2814" y="9135"/>
                </a:cubicBezTo>
                <a:cubicBezTo>
                  <a:pt x="2648" y="9283"/>
                  <a:pt x="2429" y="9375"/>
                  <a:pt x="2187" y="9375"/>
                </a:cubicBezTo>
                <a:lnTo>
                  <a:pt x="1562" y="9375"/>
                </a:lnTo>
                <a:cubicBezTo>
                  <a:pt x="1045" y="9375"/>
                  <a:pt x="625" y="8955"/>
                  <a:pt x="625" y="8438"/>
                </a:cubicBezTo>
                <a:lnTo>
                  <a:pt x="625" y="7332"/>
                </a:lnTo>
                <a:cubicBezTo>
                  <a:pt x="252" y="7117"/>
                  <a:pt x="0" y="6713"/>
                  <a:pt x="0" y="6250"/>
                </a:cubicBezTo>
                <a:lnTo>
                  <a:pt x="0" y="5625"/>
                </a:lnTo>
                <a:cubicBezTo>
                  <a:pt x="0" y="4590"/>
                  <a:pt x="840" y="3750"/>
                  <a:pt x="1875" y="3750"/>
                </a:cubicBezTo>
                <a:cubicBezTo>
                  <a:pt x="2123" y="3750"/>
                  <a:pt x="2359" y="3799"/>
                  <a:pt x="2576" y="3885"/>
                </a:cubicBezTo>
                <a:cubicBezTo>
                  <a:pt x="2330" y="4303"/>
                  <a:pt x="2187" y="4791"/>
                  <a:pt x="2187" y="5313"/>
                </a:cubicBezTo>
                <a:close/>
                <a:moveTo>
                  <a:pt x="7186" y="9063"/>
                </a:moveTo>
                <a:lnTo>
                  <a:pt x="7186" y="7592"/>
                </a:lnTo>
                <a:cubicBezTo>
                  <a:pt x="7575" y="7152"/>
                  <a:pt x="7811" y="6572"/>
                  <a:pt x="7811" y="5938"/>
                </a:cubicBezTo>
                <a:lnTo>
                  <a:pt x="7811" y="5313"/>
                </a:lnTo>
                <a:cubicBezTo>
                  <a:pt x="7811" y="4791"/>
                  <a:pt x="7668" y="4305"/>
                  <a:pt x="7422" y="3885"/>
                </a:cubicBezTo>
                <a:cubicBezTo>
                  <a:pt x="7639" y="3797"/>
                  <a:pt x="7875" y="3750"/>
                  <a:pt x="8123" y="3750"/>
                </a:cubicBezTo>
                <a:cubicBezTo>
                  <a:pt x="9158" y="3750"/>
                  <a:pt x="9998" y="4590"/>
                  <a:pt x="9998" y="5625"/>
                </a:cubicBezTo>
                <a:lnTo>
                  <a:pt x="9998" y="6250"/>
                </a:lnTo>
                <a:cubicBezTo>
                  <a:pt x="9998" y="6713"/>
                  <a:pt x="9746" y="7117"/>
                  <a:pt x="9373" y="7332"/>
                </a:cubicBezTo>
                <a:lnTo>
                  <a:pt x="9373" y="8438"/>
                </a:lnTo>
                <a:cubicBezTo>
                  <a:pt x="9373" y="8955"/>
                  <a:pt x="8953" y="9375"/>
                  <a:pt x="8436" y="9375"/>
                </a:cubicBezTo>
                <a:lnTo>
                  <a:pt x="7811" y="9375"/>
                </a:lnTo>
                <a:cubicBezTo>
                  <a:pt x="7571" y="9375"/>
                  <a:pt x="7350" y="9285"/>
                  <a:pt x="7184" y="9135"/>
                </a:cubicBezTo>
                <a:cubicBezTo>
                  <a:pt x="7184" y="9111"/>
                  <a:pt x="7186" y="9086"/>
                  <a:pt x="7186" y="9063"/>
                </a:cubicBezTo>
                <a:close/>
                <a:moveTo>
                  <a:pt x="8123" y="625"/>
                </a:moveTo>
                <a:cubicBezTo>
                  <a:pt x="8727" y="625"/>
                  <a:pt x="9217" y="1115"/>
                  <a:pt x="9217" y="1719"/>
                </a:cubicBezTo>
                <a:cubicBezTo>
                  <a:pt x="9217" y="2322"/>
                  <a:pt x="8727" y="2813"/>
                  <a:pt x="8123" y="2813"/>
                </a:cubicBezTo>
                <a:cubicBezTo>
                  <a:pt x="7520" y="2813"/>
                  <a:pt x="7030" y="2322"/>
                  <a:pt x="7030" y="1719"/>
                </a:cubicBezTo>
                <a:cubicBezTo>
                  <a:pt x="7030" y="1115"/>
                  <a:pt x="7520" y="625"/>
                  <a:pt x="8123" y="625"/>
                </a:cubicBezTo>
                <a:close/>
              </a:path>
            </a:pathLst>
          </a:custGeom>
          <a:solidFill>
            <a:srgbClr val="64748B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30" name="TextBox 30"/>
          <p:cNvSpPr txBox="1"/>
          <p:nvPr/>
        </p:nvSpPr>
        <p:spPr>
          <a:xfrm>
            <a:off x="8550270" y="3896618"/>
            <a:ext cx="2981472" cy="20955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ctr" anchorCtr="0"/>
          <a:lstStyle/>
          <a:p>
            <a:pPr algn="l">
              <a:defRPr/>
            </a:pPr>
            <a:r>
              <a:rPr lang="en-US" sz="1500" b="1" i="0" strike="noStrike">
                <a:solidFill>
                  <a:srgbClr val="475569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七仙女联盟（产业落地）</a:t>
            </a:r>
            <a:endParaRPr lang="en-US" sz="1100"/>
          </a:p>
        </p:txBody>
      </p:sp>
      <p:sp>
        <p:nvSpPr>
          <p:cNvPr id="31" name="AutoShape 31"/>
          <p:cNvSpPr/>
          <p:nvPr/>
        </p:nvSpPr>
        <p:spPr>
          <a:xfrm>
            <a:off x="8325894" y="4388719"/>
            <a:ext cx="44488" cy="44500"/>
          </a:xfrm>
          <a:custGeom>
            <a:avLst/>
            <a:gdLst/>
            <a:ahLst/>
            <a:cxnLst/>
            <a:rect l="l" t="t" r="r" b="b"/>
            <a:pathLst>
              <a:path w="9998" h="10000">
                <a:moveTo>
                  <a:pt x="0" y="5000"/>
                </a:moveTo>
                <a:cubicBezTo>
                  <a:pt x="0" y="2240"/>
                  <a:pt x="2240" y="0"/>
                  <a:pt x="4999" y="0"/>
                </a:cubicBezTo>
                <a:cubicBezTo>
                  <a:pt x="7758" y="0"/>
                  <a:pt x="9998" y="2240"/>
                  <a:pt x="9998" y="5000"/>
                </a:cubicBezTo>
                <a:cubicBezTo>
                  <a:pt x="9998" y="7760"/>
                  <a:pt x="7758" y="10000"/>
                  <a:pt x="4999" y="10000"/>
                </a:cubicBezTo>
                <a:cubicBezTo>
                  <a:pt x="2240" y="10000"/>
                  <a:pt x="0" y="7760"/>
                  <a:pt x="0" y="5000"/>
                </a:cubicBezTo>
                <a:close/>
              </a:path>
            </a:pathLst>
          </a:custGeom>
          <a:solidFill>
            <a:srgbClr val="64748B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32" name="TextBox 32"/>
          <p:cNvSpPr txBox="1"/>
          <p:nvPr/>
        </p:nvSpPr>
        <p:spPr>
          <a:xfrm>
            <a:off x="8446563" y="4258568"/>
            <a:ext cx="3231590" cy="335756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100" b="0" i="0" strike="noStrike">
                <a:solidFill>
                  <a:srgbClr val="374151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每个城市的'七仙女'企业家作为创业导师、潜在客户</a:t>
            </a:r>
            <a:endParaRPr lang="en-US" sz="1100"/>
          </a:p>
          <a:p>
            <a:pPr algn="l"/>
            <a:r>
              <a:rPr sz="1100" b="0" i="0" strike="noStrike">
                <a:solidFill>
                  <a:srgbClr val="374151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或战略合作伙伴</a:t>
            </a:r>
            <a:endParaRPr sz="1100" b="0" i="0" strike="noStrike">
              <a:solidFill>
                <a:srgbClr val="374151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3" name="AutoShape 33"/>
          <p:cNvSpPr/>
          <p:nvPr/>
        </p:nvSpPr>
        <p:spPr>
          <a:xfrm>
            <a:off x="8325894" y="5064695"/>
            <a:ext cx="44488" cy="44500"/>
          </a:xfrm>
          <a:custGeom>
            <a:avLst/>
            <a:gdLst/>
            <a:ahLst/>
            <a:cxnLst/>
            <a:rect l="l" t="t" r="r" b="b"/>
            <a:pathLst>
              <a:path w="9998" h="10000">
                <a:moveTo>
                  <a:pt x="0" y="5000"/>
                </a:moveTo>
                <a:cubicBezTo>
                  <a:pt x="0" y="2240"/>
                  <a:pt x="2240" y="0"/>
                  <a:pt x="4999" y="0"/>
                </a:cubicBezTo>
                <a:cubicBezTo>
                  <a:pt x="7758" y="0"/>
                  <a:pt x="9998" y="2240"/>
                  <a:pt x="9998" y="5000"/>
                </a:cubicBezTo>
                <a:cubicBezTo>
                  <a:pt x="9998" y="7760"/>
                  <a:pt x="7758" y="10000"/>
                  <a:pt x="4999" y="10000"/>
                </a:cubicBezTo>
                <a:cubicBezTo>
                  <a:pt x="2240" y="10000"/>
                  <a:pt x="0" y="7760"/>
                  <a:pt x="0" y="5000"/>
                </a:cubicBezTo>
                <a:close/>
              </a:path>
            </a:pathLst>
          </a:custGeom>
          <a:solidFill>
            <a:srgbClr val="64748B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34" name="TextBox 34"/>
          <p:cNvSpPr txBox="1"/>
          <p:nvPr/>
        </p:nvSpPr>
        <p:spPr>
          <a:xfrm>
            <a:off x="8446563" y="4934546"/>
            <a:ext cx="2742514" cy="1524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100" b="0" i="0" strike="noStrike">
                <a:solidFill>
                  <a:srgbClr val="374151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提供宝贵的行业经验、市场渠道和实战指导</a:t>
            </a:r>
            <a:endParaRPr lang="en-US" sz="1100"/>
          </a:p>
        </p:txBody>
      </p:sp>
      <p:sp>
        <p:nvSpPr>
          <p:cNvPr id="35" name="AutoShape 35"/>
          <p:cNvSpPr/>
          <p:nvPr/>
        </p:nvSpPr>
        <p:spPr>
          <a:xfrm>
            <a:off x="8325894" y="5740673"/>
            <a:ext cx="44488" cy="44500"/>
          </a:xfrm>
          <a:custGeom>
            <a:avLst/>
            <a:gdLst/>
            <a:ahLst/>
            <a:cxnLst/>
            <a:rect l="l" t="t" r="r" b="b"/>
            <a:pathLst>
              <a:path w="9998" h="10000">
                <a:moveTo>
                  <a:pt x="0" y="5000"/>
                </a:moveTo>
                <a:cubicBezTo>
                  <a:pt x="0" y="2240"/>
                  <a:pt x="2240" y="0"/>
                  <a:pt x="4999" y="0"/>
                </a:cubicBezTo>
                <a:cubicBezTo>
                  <a:pt x="7758" y="0"/>
                  <a:pt x="9998" y="2240"/>
                  <a:pt x="9998" y="5000"/>
                </a:cubicBezTo>
                <a:cubicBezTo>
                  <a:pt x="9998" y="7760"/>
                  <a:pt x="7758" y="10000"/>
                  <a:pt x="4999" y="10000"/>
                </a:cubicBezTo>
                <a:cubicBezTo>
                  <a:pt x="2240" y="10000"/>
                  <a:pt x="0" y="7760"/>
                  <a:pt x="0" y="5000"/>
                </a:cubicBezTo>
                <a:close/>
              </a:path>
            </a:pathLst>
          </a:custGeom>
          <a:solidFill>
            <a:srgbClr val="64748B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36" name="TextBox 36"/>
          <p:cNvSpPr txBox="1"/>
          <p:nvPr/>
        </p:nvSpPr>
        <p:spPr>
          <a:xfrm>
            <a:off x="8446563" y="5610522"/>
            <a:ext cx="3313872" cy="335756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100" b="0" i="0" strike="noStrike">
                <a:solidFill>
                  <a:srgbClr val="374151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组织城市线下沙龙、专题研讨会、企业互访、本地资</a:t>
            </a:r>
            <a:endParaRPr lang="en-US" sz="1100"/>
          </a:p>
          <a:p>
            <a:pPr algn="l"/>
            <a:r>
              <a:rPr sz="1100" b="0" i="0" strike="noStrike">
                <a:solidFill>
                  <a:srgbClr val="374151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源对接</a:t>
            </a:r>
            <a:endParaRPr sz="1100" b="0" i="0" strike="noStrike">
              <a:solidFill>
                <a:srgbClr val="374151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8FAFC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3" name="AutoShape 3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gradFill>
            <a:gsLst>
              <a:gs pos="0">
                <a:srgbClr val="F8FAFC">
                  <a:alpha val="100000"/>
                </a:srgbClr>
              </a:gs>
              <a:gs pos="50000">
                <a:srgbClr val="FFF1F2">
                  <a:alpha val="100000"/>
                </a:srgbClr>
              </a:gs>
              <a:gs pos="100000">
                <a:srgbClr val="F1F5F9">
                  <a:alpha val="100000"/>
                </a:srgbClr>
              </a:gs>
            </a:gsLst>
            <a:lin ang="8100000"/>
          </a:gradFill>
          <a:ln>
            <a:headEnd type="none"/>
            <a:tailEnd type="none"/>
          </a:ln>
        </p:spPr>
      </p:sp>
      <p:sp>
        <p:nvSpPr>
          <p:cNvPr id="4" name="AutoShape 4"/>
          <p:cNvSpPr/>
          <p:nvPr/>
        </p:nvSpPr>
        <p:spPr>
          <a:xfrm>
            <a:off x="0" y="0"/>
            <a:ext cx="114271" cy="6858000"/>
          </a:xfrm>
          <a:prstGeom prst="rect">
            <a:avLst/>
          </a:prstGeom>
          <a:solidFill>
            <a:srgbClr val="BE123C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5" name="TextBox 5"/>
          <p:cNvSpPr txBox="1"/>
          <p:nvPr/>
        </p:nvSpPr>
        <p:spPr>
          <a:xfrm>
            <a:off x="609448" y="514350"/>
            <a:ext cx="11122419" cy="39052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2700" b="1" i="0" strike="noStrike">
                <a:solidFill>
                  <a:srgbClr val="88133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资本路径规划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609448" y="1209675"/>
            <a:ext cx="457086" cy="19050"/>
          </a:xfrm>
          <a:prstGeom prst="rect">
            <a:avLst/>
          </a:prstGeom>
          <a:solidFill>
            <a:srgbClr val="BE123C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7" name="TextBox 7"/>
          <p:cNvSpPr txBox="1"/>
          <p:nvPr/>
        </p:nvSpPr>
        <p:spPr>
          <a:xfrm>
            <a:off x="1180804" y="1085850"/>
            <a:ext cx="2539563" cy="25717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800" b="0" i="0" strike="noStrike">
                <a:solidFill>
                  <a:srgbClr val="4B5563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从天使基金到 IPO 上市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609448" y="1619250"/>
            <a:ext cx="4866058" cy="866775"/>
          </a:xfrm>
          <a:prstGeom prst="roundRect">
            <a:avLst>
              <a:gd name="adj" fmla="val 9295"/>
            </a:avLst>
          </a:prstGeom>
          <a:blipFill rotWithShape="1">
            <a:blip r:embed="rId2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9" name="AutoShape 9"/>
          <p:cNvSpPr/>
          <p:nvPr/>
        </p:nvSpPr>
        <p:spPr>
          <a:xfrm>
            <a:off x="799899" y="1839739"/>
            <a:ext cx="133466" cy="133499"/>
          </a:xfrm>
          <a:custGeom>
            <a:avLst/>
            <a:gdLst/>
            <a:ahLst/>
            <a:cxnLst/>
            <a:rect l="l" t="t" r="r" b="b"/>
            <a:pathLst>
              <a:path w="9998" h="10000">
                <a:moveTo>
                  <a:pt x="9998" y="625"/>
                </a:moveTo>
                <a:cubicBezTo>
                  <a:pt x="9998" y="2736"/>
                  <a:pt x="8502" y="4498"/>
                  <a:pt x="6514" y="4910"/>
                </a:cubicBezTo>
                <a:cubicBezTo>
                  <a:pt x="6360" y="3775"/>
                  <a:pt x="5850" y="2754"/>
                  <a:pt x="5099" y="1963"/>
                </a:cubicBezTo>
                <a:cubicBezTo>
                  <a:pt x="5882" y="781"/>
                  <a:pt x="7223" y="0"/>
                  <a:pt x="8748" y="0"/>
                </a:cubicBezTo>
                <a:lnTo>
                  <a:pt x="9373" y="0"/>
                </a:lnTo>
                <a:cubicBezTo>
                  <a:pt x="9719" y="0"/>
                  <a:pt x="9998" y="279"/>
                  <a:pt x="9998" y="625"/>
                </a:cubicBezTo>
                <a:close/>
                <a:moveTo>
                  <a:pt x="0" y="1875"/>
                </a:moveTo>
                <a:cubicBezTo>
                  <a:pt x="0" y="1529"/>
                  <a:pt x="279" y="1250"/>
                  <a:pt x="625" y="1250"/>
                </a:cubicBezTo>
                <a:lnTo>
                  <a:pt x="1250" y="1250"/>
                </a:lnTo>
                <a:cubicBezTo>
                  <a:pt x="3665" y="1250"/>
                  <a:pt x="5624" y="3209"/>
                  <a:pt x="5624" y="5625"/>
                </a:cubicBezTo>
                <a:lnTo>
                  <a:pt x="5624" y="9375"/>
                </a:lnTo>
                <a:cubicBezTo>
                  <a:pt x="5624" y="9721"/>
                  <a:pt x="5345" y="10000"/>
                  <a:pt x="4999" y="10000"/>
                </a:cubicBezTo>
                <a:cubicBezTo>
                  <a:pt x="4654" y="10000"/>
                  <a:pt x="4374" y="9720"/>
                  <a:pt x="4374" y="9375"/>
                </a:cubicBezTo>
                <a:lnTo>
                  <a:pt x="4374" y="6250"/>
                </a:lnTo>
                <a:cubicBezTo>
                  <a:pt x="1959" y="6250"/>
                  <a:pt x="0" y="4291"/>
                  <a:pt x="0" y="1875"/>
                </a:cubicBezTo>
                <a:close/>
              </a:path>
            </a:pathLst>
          </a:custGeom>
          <a:solidFill>
            <a:srgbClr val="BE123C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10" name="TextBox 10"/>
          <p:cNvSpPr txBox="1"/>
          <p:nvPr/>
        </p:nvSpPr>
        <p:spPr>
          <a:xfrm>
            <a:off x="1047637" y="1763613"/>
            <a:ext cx="4271341" cy="16192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200" b="1" i="0" strike="noStrike">
                <a:solidFill>
                  <a:srgbClr val="88133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价值孵化期（初创期）</a:t>
            </a:r>
            <a:endParaRPr lang="en-US" sz="1100"/>
          </a:p>
        </p:txBody>
      </p:sp>
      <p:sp>
        <p:nvSpPr>
          <p:cNvPr id="11" name="TextBox 11"/>
          <p:cNvSpPr txBox="1"/>
          <p:nvPr/>
        </p:nvSpPr>
        <p:spPr>
          <a:xfrm>
            <a:off x="1047637" y="2011263"/>
            <a:ext cx="4526666" cy="335756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100" b="0" i="0" strike="noStrike">
                <a:solidFill>
                  <a:srgbClr val="374151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设立'丽人圈天使基金'，专注于种子轮和天使轮投资，举办有影响力的创</a:t>
            </a:r>
            <a:endParaRPr lang="en-US" sz="1100"/>
          </a:p>
          <a:p>
            <a:pPr algn="l"/>
            <a:r>
              <a:rPr sz="1100" b="0" i="0" strike="noStrike">
                <a:solidFill>
                  <a:srgbClr val="374151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业大赛</a:t>
            </a:r>
            <a:endParaRPr sz="1100" b="0" i="0" strike="noStrike">
              <a:solidFill>
                <a:srgbClr val="374151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2" name="AutoShape 12"/>
          <p:cNvSpPr/>
          <p:nvPr/>
        </p:nvSpPr>
        <p:spPr>
          <a:xfrm>
            <a:off x="609448" y="2598391"/>
            <a:ext cx="4866058" cy="866775"/>
          </a:xfrm>
          <a:prstGeom prst="roundRect">
            <a:avLst>
              <a:gd name="adj" fmla="val 9293"/>
            </a:avLst>
          </a:prstGeom>
          <a:blipFill rotWithShape="1">
            <a:blip r:embed="rId3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13" name="AutoShape 13"/>
          <p:cNvSpPr/>
          <p:nvPr/>
        </p:nvSpPr>
        <p:spPr>
          <a:xfrm>
            <a:off x="799899" y="2818879"/>
            <a:ext cx="133466" cy="133499"/>
          </a:xfrm>
          <a:custGeom>
            <a:avLst/>
            <a:gdLst/>
            <a:ahLst/>
            <a:cxnLst/>
            <a:rect l="l" t="t" r="r" b="b"/>
            <a:pathLst>
              <a:path w="9998" h="10000">
                <a:moveTo>
                  <a:pt x="2731" y="5933"/>
                </a:moveTo>
                <a:lnTo>
                  <a:pt x="572" y="5933"/>
                </a:lnTo>
                <a:cubicBezTo>
                  <a:pt x="52" y="5933"/>
                  <a:pt x="-267" y="5367"/>
                  <a:pt x="0" y="4921"/>
                </a:cubicBezTo>
                <a:lnTo>
                  <a:pt x="1104" y="3080"/>
                </a:lnTo>
                <a:cubicBezTo>
                  <a:pt x="1285" y="2778"/>
                  <a:pt x="1611" y="2594"/>
                  <a:pt x="1963" y="2594"/>
                </a:cubicBezTo>
                <a:lnTo>
                  <a:pt x="3945" y="2594"/>
                </a:lnTo>
                <a:cubicBezTo>
                  <a:pt x="5533" y="-96"/>
                  <a:pt x="7901" y="-232"/>
                  <a:pt x="9485" y="0"/>
                </a:cubicBezTo>
                <a:cubicBezTo>
                  <a:pt x="9752" y="40"/>
                  <a:pt x="9960" y="248"/>
                  <a:pt x="9998" y="513"/>
                </a:cubicBezTo>
                <a:cubicBezTo>
                  <a:pt x="10230" y="2097"/>
                  <a:pt x="10094" y="4466"/>
                  <a:pt x="7405" y="6054"/>
                </a:cubicBezTo>
                <a:lnTo>
                  <a:pt x="7405" y="8036"/>
                </a:lnTo>
                <a:cubicBezTo>
                  <a:pt x="7405" y="8389"/>
                  <a:pt x="7221" y="8715"/>
                  <a:pt x="6918" y="8896"/>
                </a:cubicBezTo>
                <a:lnTo>
                  <a:pt x="5078" y="10000"/>
                </a:lnTo>
                <a:cubicBezTo>
                  <a:pt x="4634" y="10267"/>
                  <a:pt x="4066" y="9946"/>
                  <a:pt x="4066" y="9428"/>
                </a:cubicBezTo>
                <a:lnTo>
                  <a:pt x="4066" y="7268"/>
                </a:lnTo>
                <a:cubicBezTo>
                  <a:pt x="4066" y="6532"/>
                  <a:pt x="3468" y="5933"/>
                  <a:pt x="2731" y="5933"/>
                </a:cubicBezTo>
                <a:lnTo>
                  <a:pt x="2729" y="5933"/>
                </a:lnTo>
                <a:close/>
                <a:moveTo>
                  <a:pt x="8406" y="2594"/>
                </a:moveTo>
                <a:cubicBezTo>
                  <a:pt x="8406" y="2041"/>
                  <a:pt x="7957" y="1592"/>
                  <a:pt x="7405" y="1592"/>
                </a:cubicBezTo>
                <a:cubicBezTo>
                  <a:pt x="6852" y="1592"/>
                  <a:pt x="6403" y="2041"/>
                  <a:pt x="6403" y="2594"/>
                </a:cubicBezTo>
                <a:cubicBezTo>
                  <a:pt x="6403" y="3147"/>
                  <a:pt x="6852" y="3596"/>
                  <a:pt x="7405" y="3596"/>
                </a:cubicBezTo>
                <a:cubicBezTo>
                  <a:pt x="7957" y="3596"/>
                  <a:pt x="8406" y="3147"/>
                  <a:pt x="8406" y="2594"/>
                </a:cubicBezTo>
                <a:close/>
              </a:path>
            </a:pathLst>
          </a:custGeom>
          <a:solidFill>
            <a:srgbClr val="D97706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14" name="TextBox 14"/>
          <p:cNvSpPr txBox="1"/>
          <p:nvPr/>
        </p:nvSpPr>
        <p:spPr>
          <a:xfrm>
            <a:off x="1047637" y="2742753"/>
            <a:ext cx="4271341" cy="16192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200" b="1" i="0" strike="noStrike">
                <a:solidFill>
                  <a:srgbClr val="88133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价值加速期（成长期）</a:t>
            </a:r>
            <a:endParaRPr lang="en-US" sz="1100"/>
          </a:p>
        </p:txBody>
      </p:sp>
      <p:sp>
        <p:nvSpPr>
          <p:cNvPr id="15" name="TextBox 15"/>
          <p:cNvSpPr txBox="1"/>
          <p:nvPr/>
        </p:nvSpPr>
        <p:spPr>
          <a:xfrm>
            <a:off x="1047637" y="2990403"/>
            <a:ext cx="4496015" cy="335756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100" b="0" i="0" strike="noStrike">
                <a:solidFill>
                  <a:srgbClr val="374151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引入私募股权（PE），推动已投项目进行 A、B 轮融资，促成战略协同</a:t>
            </a:r>
            <a:endParaRPr lang="en-US" sz="1100"/>
          </a:p>
          <a:p>
            <a:pPr algn="l"/>
            <a:r>
              <a:rPr sz="1100" b="0" i="0" strike="noStrike">
                <a:solidFill>
                  <a:srgbClr val="374151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型并购</a:t>
            </a:r>
            <a:endParaRPr sz="1100" b="0" i="0" strike="noStrike">
              <a:solidFill>
                <a:srgbClr val="374151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6" name="AutoShape 16"/>
          <p:cNvSpPr/>
          <p:nvPr/>
        </p:nvSpPr>
        <p:spPr>
          <a:xfrm>
            <a:off x="609448" y="3577679"/>
            <a:ext cx="4866058" cy="866775"/>
          </a:xfrm>
          <a:prstGeom prst="roundRect">
            <a:avLst>
              <a:gd name="adj" fmla="val 9295"/>
            </a:avLst>
          </a:prstGeom>
          <a:blipFill rotWithShape="1">
            <a:blip r:embed="rId4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17" name="AutoShape 17"/>
          <p:cNvSpPr/>
          <p:nvPr/>
        </p:nvSpPr>
        <p:spPr>
          <a:xfrm>
            <a:off x="799899" y="3798169"/>
            <a:ext cx="133466" cy="133499"/>
          </a:xfrm>
          <a:custGeom>
            <a:avLst/>
            <a:gdLst/>
            <a:ahLst/>
            <a:cxnLst/>
            <a:rect l="l" t="t" r="r" b="b"/>
            <a:pathLst>
              <a:path w="9998" h="10000">
                <a:moveTo>
                  <a:pt x="1250" y="714"/>
                </a:moveTo>
                <a:cubicBezTo>
                  <a:pt x="1250" y="319"/>
                  <a:pt x="971" y="0"/>
                  <a:pt x="625" y="0"/>
                </a:cubicBezTo>
                <a:cubicBezTo>
                  <a:pt x="280" y="0"/>
                  <a:pt x="0" y="320"/>
                  <a:pt x="0" y="714"/>
                </a:cubicBezTo>
                <a:lnTo>
                  <a:pt x="0" y="8214"/>
                </a:lnTo>
                <a:cubicBezTo>
                  <a:pt x="0" y="9201"/>
                  <a:pt x="699" y="10000"/>
                  <a:pt x="1562" y="10000"/>
                </a:cubicBezTo>
                <a:lnTo>
                  <a:pt x="9373" y="10000"/>
                </a:lnTo>
                <a:cubicBezTo>
                  <a:pt x="9719" y="10000"/>
                  <a:pt x="9998" y="9681"/>
                  <a:pt x="9998" y="9286"/>
                </a:cubicBezTo>
                <a:cubicBezTo>
                  <a:pt x="9998" y="8891"/>
                  <a:pt x="9718" y="8571"/>
                  <a:pt x="9373" y="8571"/>
                </a:cubicBezTo>
                <a:lnTo>
                  <a:pt x="1562" y="8571"/>
                </a:lnTo>
                <a:cubicBezTo>
                  <a:pt x="1390" y="8571"/>
                  <a:pt x="1250" y="8411"/>
                  <a:pt x="1250" y="8214"/>
                </a:cubicBezTo>
                <a:lnTo>
                  <a:pt x="1250" y="714"/>
                </a:lnTo>
                <a:close/>
                <a:moveTo>
                  <a:pt x="9190" y="2647"/>
                </a:moveTo>
                <a:cubicBezTo>
                  <a:pt x="9434" y="2368"/>
                  <a:pt x="9434" y="1915"/>
                  <a:pt x="9190" y="1636"/>
                </a:cubicBezTo>
                <a:cubicBezTo>
                  <a:pt x="8945" y="1357"/>
                  <a:pt x="8549" y="1357"/>
                  <a:pt x="8305" y="1636"/>
                </a:cubicBezTo>
                <a:lnTo>
                  <a:pt x="6249" y="3989"/>
                </a:lnTo>
                <a:lnTo>
                  <a:pt x="5128" y="2710"/>
                </a:lnTo>
                <a:cubicBezTo>
                  <a:pt x="4884" y="2431"/>
                  <a:pt x="4487" y="2431"/>
                  <a:pt x="4243" y="2710"/>
                </a:cubicBezTo>
                <a:lnTo>
                  <a:pt x="2369" y="4853"/>
                </a:lnTo>
                <a:cubicBezTo>
                  <a:pt x="2125" y="5132"/>
                  <a:pt x="2125" y="5585"/>
                  <a:pt x="2369" y="5864"/>
                </a:cubicBezTo>
                <a:cubicBezTo>
                  <a:pt x="2613" y="6143"/>
                  <a:pt x="3009" y="6143"/>
                  <a:pt x="3253" y="5864"/>
                </a:cubicBezTo>
                <a:lnTo>
                  <a:pt x="4687" y="4225"/>
                </a:lnTo>
                <a:lnTo>
                  <a:pt x="5807" y="5507"/>
                </a:lnTo>
                <a:cubicBezTo>
                  <a:pt x="6052" y="5786"/>
                  <a:pt x="6448" y="5786"/>
                  <a:pt x="6692" y="5507"/>
                </a:cubicBezTo>
                <a:lnTo>
                  <a:pt x="9192" y="2650"/>
                </a:lnTo>
                <a:close/>
              </a:path>
            </a:pathLst>
          </a:custGeom>
          <a:solidFill>
            <a:srgbClr val="475569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18" name="TextBox 18"/>
          <p:cNvSpPr txBox="1"/>
          <p:nvPr/>
        </p:nvSpPr>
        <p:spPr>
          <a:xfrm>
            <a:off x="1047637" y="3722042"/>
            <a:ext cx="4271341" cy="16192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200" b="1" i="0" strike="noStrike">
                <a:solidFill>
                  <a:srgbClr val="88133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价值实现期（成熟期）</a:t>
            </a:r>
            <a:endParaRPr lang="en-US" sz="1100"/>
          </a:p>
        </p:txBody>
      </p:sp>
      <p:sp>
        <p:nvSpPr>
          <p:cNvPr id="19" name="TextBox 19"/>
          <p:cNvSpPr txBox="1"/>
          <p:nvPr/>
        </p:nvSpPr>
        <p:spPr>
          <a:xfrm>
            <a:off x="1047637" y="3969692"/>
            <a:ext cx="4512828" cy="335756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100" b="0" i="0" strike="noStrike">
                <a:solidFill>
                  <a:srgbClr val="374151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提供分拆、并购重组乃至 IPO 上市等综合金融服务，探索设立女性产业</a:t>
            </a:r>
            <a:endParaRPr lang="en-US" sz="1100"/>
          </a:p>
          <a:p>
            <a:pPr algn="l"/>
            <a:r>
              <a:rPr sz="1100" b="0" i="0" strike="noStrike">
                <a:solidFill>
                  <a:srgbClr val="374151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并购基金</a:t>
            </a:r>
            <a:endParaRPr sz="1100" b="0" i="0" strike="noStrike">
              <a:solidFill>
                <a:srgbClr val="374151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0" name="AutoShape 20"/>
          <p:cNvSpPr/>
          <p:nvPr/>
        </p:nvSpPr>
        <p:spPr>
          <a:xfrm>
            <a:off x="609448" y="4556820"/>
            <a:ext cx="4866058" cy="866775"/>
          </a:xfrm>
          <a:prstGeom prst="roundRect">
            <a:avLst>
              <a:gd name="adj" fmla="val 9295"/>
            </a:avLst>
          </a:prstGeom>
          <a:blipFill rotWithShape="1">
            <a:blip r:embed="rId5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21" name="AutoShape 21"/>
          <p:cNvSpPr/>
          <p:nvPr/>
        </p:nvSpPr>
        <p:spPr>
          <a:xfrm>
            <a:off x="799899" y="4777308"/>
            <a:ext cx="133466" cy="133499"/>
          </a:xfrm>
          <a:custGeom>
            <a:avLst/>
            <a:gdLst/>
            <a:ahLst/>
            <a:cxnLst/>
            <a:rect l="l" t="t" r="r" b="b"/>
            <a:pathLst>
              <a:path w="9998" h="10000">
                <a:moveTo>
                  <a:pt x="5309" y="0"/>
                </a:moveTo>
                <a:cubicBezTo>
                  <a:pt x="5118" y="-114"/>
                  <a:pt x="4882" y="-114"/>
                  <a:pt x="4689" y="0"/>
                </a:cubicBezTo>
                <a:lnTo>
                  <a:pt x="314" y="2603"/>
                </a:lnTo>
                <a:cubicBezTo>
                  <a:pt x="68" y="2749"/>
                  <a:pt x="-53" y="3050"/>
                  <a:pt x="20" y="3335"/>
                </a:cubicBezTo>
                <a:cubicBezTo>
                  <a:pt x="92" y="3620"/>
                  <a:pt x="341" y="3819"/>
                  <a:pt x="625" y="3819"/>
                </a:cubicBezTo>
                <a:lnTo>
                  <a:pt x="1250" y="3819"/>
                </a:lnTo>
                <a:lnTo>
                  <a:pt x="1250" y="8048"/>
                </a:lnTo>
                <a:lnTo>
                  <a:pt x="1250" y="8048"/>
                </a:lnTo>
                <a:lnTo>
                  <a:pt x="250" y="8829"/>
                </a:lnTo>
                <a:cubicBezTo>
                  <a:pt x="92" y="8951"/>
                  <a:pt x="0" y="9144"/>
                  <a:pt x="0" y="9349"/>
                </a:cubicBezTo>
                <a:cubicBezTo>
                  <a:pt x="0" y="9709"/>
                  <a:pt x="279" y="10000"/>
                  <a:pt x="625" y="10000"/>
                </a:cubicBezTo>
                <a:lnTo>
                  <a:pt x="9373" y="10000"/>
                </a:lnTo>
                <a:cubicBezTo>
                  <a:pt x="9719" y="10000"/>
                  <a:pt x="9998" y="9709"/>
                  <a:pt x="9998" y="9349"/>
                </a:cubicBezTo>
                <a:cubicBezTo>
                  <a:pt x="9998" y="9144"/>
                  <a:pt x="9906" y="8951"/>
                  <a:pt x="9748" y="8829"/>
                </a:cubicBezTo>
                <a:lnTo>
                  <a:pt x="8748" y="8048"/>
                </a:lnTo>
                <a:lnTo>
                  <a:pt x="8748" y="3819"/>
                </a:lnTo>
                <a:lnTo>
                  <a:pt x="9373" y="3819"/>
                </a:lnTo>
                <a:cubicBezTo>
                  <a:pt x="9656" y="3819"/>
                  <a:pt x="9904" y="3619"/>
                  <a:pt x="9977" y="3335"/>
                </a:cubicBezTo>
                <a:cubicBezTo>
                  <a:pt x="10049" y="3049"/>
                  <a:pt x="9928" y="2749"/>
                  <a:pt x="9682" y="2603"/>
                </a:cubicBezTo>
                <a:lnTo>
                  <a:pt x="5308" y="0"/>
                </a:lnTo>
                <a:close/>
                <a:moveTo>
                  <a:pt x="7811" y="3819"/>
                </a:moveTo>
                <a:lnTo>
                  <a:pt x="7811" y="8048"/>
                </a:lnTo>
                <a:lnTo>
                  <a:pt x="6561" y="8048"/>
                </a:lnTo>
                <a:lnTo>
                  <a:pt x="6561" y="3819"/>
                </a:lnTo>
                <a:lnTo>
                  <a:pt x="7811" y="3819"/>
                </a:lnTo>
                <a:close/>
                <a:moveTo>
                  <a:pt x="5624" y="3819"/>
                </a:moveTo>
                <a:lnTo>
                  <a:pt x="5624" y="8048"/>
                </a:lnTo>
                <a:lnTo>
                  <a:pt x="4374" y="8048"/>
                </a:lnTo>
                <a:lnTo>
                  <a:pt x="4374" y="3819"/>
                </a:lnTo>
                <a:lnTo>
                  <a:pt x="5624" y="3819"/>
                </a:lnTo>
                <a:close/>
                <a:moveTo>
                  <a:pt x="3437" y="3819"/>
                </a:moveTo>
                <a:lnTo>
                  <a:pt x="3437" y="8048"/>
                </a:lnTo>
                <a:lnTo>
                  <a:pt x="2187" y="8048"/>
                </a:lnTo>
                <a:lnTo>
                  <a:pt x="2187" y="3819"/>
                </a:lnTo>
                <a:lnTo>
                  <a:pt x="3437" y="3819"/>
                </a:lnTo>
                <a:close/>
                <a:moveTo>
                  <a:pt x="4999" y="1541"/>
                </a:moveTo>
                <a:cubicBezTo>
                  <a:pt x="5344" y="1541"/>
                  <a:pt x="5624" y="1833"/>
                  <a:pt x="5624" y="2192"/>
                </a:cubicBezTo>
                <a:cubicBezTo>
                  <a:pt x="5624" y="2551"/>
                  <a:pt x="5344" y="2843"/>
                  <a:pt x="4999" y="2843"/>
                </a:cubicBezTo>
                <a:cubicBezTo>
                  <a:pt x="4654" y="2843"/>
                  <a:pt x="4374" y="2551"/>
                  <a:pt x="4374" y="2192"/>
                </a:cubicBezTo>
                <a:cubicBezTo>
                  <a:pt x="4374" y="1833"/>
                  <a:pt x="4654" y="1541"/>
                  <a:pt x="4999" y="1541"/>
                </a:cubicBezTo>
                <a:close/>
              </a:path>
            </a:pathLst>
          </a:custGeom>
          <a:solidFill>
            <a:srgbClr val="FB7185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22" name="TextBox 22"/>
          <p:cNvSpPr txBox="1"/>
          <p:nvPr/>
        </p:nvSpPr>
        <p:spPr>
          <a:xfrm>
            <a:off x="1047637" y="4701183"/>
            <a:ext cx="4271341" cy="16192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200" b="1" i="0" strike="noStrike">
                <a:solidFill>
                  <a:srgbClr val="88133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上市规划</a:t>
            </a:r>
            <a:endParaRPr lang="en-US" sz="1100"/>
          </a:p>
        </p:txBody>
      </p:sp>
      <p:sp>
        <p:nvSpPr>
          <p:cNvPr id="23" name="TextBox 23"/>
          <p:cNvSpPr txBox="1"/>
          <p:nvPr/>
        </p:nvSpPr>
        <p:spPr>
          <a:xfrm>
            <a:off x="1047637" y="4948833"/>
            <a:ext cx="4608948" cy="335756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100" b="0" i="0" strike="noStrike">
                <a:solidFill>
                  <a:srgbClr val="374151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前期通过私募融资壮大实力，后期考虑在香港主板或美国纳斯达克等交易</a:t>
            </a:r>
            <a:endParaRPr lang="en-US" sz="1100"/>
          </a:p>
          <a:p>
            <a:pPr algn="l"/>
            <a:r>
              <a:rPr sz="1100" b="0" i="0" strike="noStrike">
                <a:solidFill>
                  <a:srgbClr val="374151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所上市</a:t>
            </a:r>
            <a:endParaRPr sz="1100" b="0" i="0" strike="noStrike">
              <a:solidFill>
                <a:srgbClr val="374151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4" name="AutoShape 24"/>
          <p:cNvSpPr/>
          <p:nvPr/>
        </p:nvSpPr>
        <p:spPr>
          <a:xfrm>
            <a:off x="609448" y="5535959"/>
            <a:ext cx="4866058" cy="866775"/>
          </a:xfrm>
          <a:prstGeom prst="roundRect">
            <a:avLst>
              <a:gd name="adj" fmla="val 9295"/>
            </a:avLst>
          </a:prstGeom>
          <a:blipFill rotWithShape="1">
            <a:blip r:embed="rId6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25" name="AutoShape 25"/>
          <p:cNvSpPr/>
          <p:nvPr/>
        </p:nvSpPr>
        <p:spPr>
          <a:xfrm>
            <a:off x="799899" y="5763866"/>
            <a:ext cx="133466" cy="118666"/>
          </a:xfrm>
          <a:custGeom>
            <a:avLst/>
            <a:gdLst/>
            <a:ahLst/>
            <a:cxnLst/>
            <a:rect l="l" t="t" r="r" b="b"/>
            <a:pathLst>
              <a:path w="11247" h="10000">
                <a:moveTo>
                  <a:pt x="5700" y="0"/>
                </a:moveTo>
                <a:cubicBezTo>
                  <a:pt x="5436" y="0"/>
                  <a:pt x="5225" y="203"/>
                  <a:pt x="5225" y="455"/>
                </a:cubicBezTo>
                <a:lnTo>
                  <a:pt x="5225" y="682"/>
                </a:lnTo>
                <a:lnTo>
                  <a:pt x="5189" y="682"/>
                </a:lnTo>
                <a:cubicBezTo>
                  <a:pt x="4465" y="682"/>
                  <a:pt x="3879" y="1244"/>
                  <a:pt x="3879" y="1936"/>
                </a:cubicBezTo>
                <a:cubicBezTo>
                  <a:pt x="3879" y="2568"/>
                  <a:pt x="4372" y="3102"/>
                  <a:pt x="5027" y="3180"/>
                </a:cubicBezTo>
                <a:lnTo>
                  <a:pt x="6234" y="3324"/>
                </a:lnTo>
                <a:cubicBezTo>
                  <a:pt x="6335" y="3335"/>
                  <a:pt x="6412" y="3419"/>
                  <a:pt x="6412" y="3517"/>
                </a:cubicBezTo>
                <a:cubicBezTo>
                  <a:pt x="6412" y="3625"/>
                  <a:pt x="6321" y="3710"/>
                  <a:pt x="6210" y="3710"/>
                </a:cubicBezTo>
                <a:lnTo>
                  <a:pt x="4750" y="3712"/>
                </a:lnTo>
                <a:cubicBezTo>
                  <a:pt x="4443" y="3712"/>
                  <a:pt x="4196" y="3949"/>
                  <a:pt x="4196" y="4242"/>
                </a:cubicBezTo>
                <a:cubicBezTo>
                  <a:pt x="4196" y="4535"/>
                  <a:pt x="4444" y="4773"/>
                  <a:pt x="4750" y="4773"/>
                </a:cubicBezTo>
                <a:lnTo>
                  <a:pt x="5225" y="4773"/>
                </a:lnTo>
                <a:lnTo>
                  <a:pt x="5225" y="5000"/>
                </a:lnTo>
                <a:cubicBezTo>
                  <a:pt x="5225" y="5252"/>
                  <a:pt x="5436" y="5455"/>
                  <a:pt x="5700" y="5455"/>
                </a:cubicBezTo>
                <a:cubicBezTo>
                  <a:pt x="5962" y="5455"/>
                  <a:pt x="6175" y="5251"/>
                  <a:pt x="6175" y="5000"/>
                </a:cubicBezTo>
                <a:lnTo>
                  <a:pt x="6175" y="4773"/>
                </a:lnTo>
                <a:lnTo>
                  <a:pt x="6210" y="4773"/>
                </a:lnTo>
                <a:cubicBezTo>
                  <a:pt x="6935" y="4773"/>
                  <a:pt x="7520" y="4210"/>
                  <a:pt x="7520" y="3519"/>
                </a:cubicBezTo>
                <a:cubicBezTo>
                  <a:pt x="7520" y="2886"/>
                  <a:pt x="7028" y="2352"/>
                  <a:pt x="6373" y="2275"/>
                </a:cubicBezTo>
                <a:lnTo>
                  <a:pt x="5165" y="2131"/>
                </a:lnTo>
                <a:cubicBezTo>
                  <a:pt x="5064" y="2119"/>
                  <a:pt x="4987" y="2036"/>
                  <a:pt x="4987" y="1938"/>
                </a:cubicBezTo>
                <a:cubicBezTo>
                  <a:pt x="4987" y="1830"/>
                  <a:pt x="5078" y="1744"/>
                  <a:pt x="5189" y="1744"/>
                </a:cubicBezTo>
                <a:lnTo>
                  <a:pt x="6491" y="1742"/>
                </a:lnTo>
                <a:cubicBezTo>
                  <a:pt x="6798" y="1742"/>
                  <a:pt x="7045" y="1506"/>
                  <a:pt x="7045" y="1212"/>
                </a:cubicBezTo>
                <a:cubicBezTo>
                  <a:pt x="7045" y="919"/>
                  <a:pt x="6797" y="682"/>
                  <a:pt x="6491" y="682"/>
                </a:cubicBezTo>
                <a:lnTo>
                  <a:pt x="6175" y="682"/>
                </a:lnTo>
                <a:lnTo>
                  <a:pt x="6175" y="455"/>
                </a:lnTo>
                <a:cubicBezTo>
                  <a:pt x="6175" y="203"/>
                  <a:pt x="5963" y="0"/>
                  <a:pt x="5700" y="0"/>
                </a:cubicBezTo>
                <a:close/>
                <a:moveTo>
                  <a:pt x="2163" y="6771"/>
                </a:moveTo>
                <a:lnTo>
                  <a:pt x="1320" y="7576"/>
                </a:lnTo>
                <a:lnTo>
                  <a:pt x="633" y="7576"/>
                </a:lnTo>
                <a:cubicBezTo>
                  <a:pt x="283" y="7576"/>
                  <a:pt x="0" y="7847"/>
                  <a:pt x="0" y="8182"/>
                </a:cubicBezTo>
                <a:lnTo>
                  <a:pt x="0" y="9394"/>
                </a:lnTo>
                <a:cubicBezTo>
                  <a:pt x="0" y="9729"/>
                  <a:pt x="283" y="10000"/>
                  <a:pt x="633" y="10000"/>
                </a:cubicBezTo>
                <a:lnTo>
                  <a:pt x="6976" y="10000"/>
                </a:lnTo>
                <a:cubicBezTo>
                  <a:pt x="7550" y="10000"/>
                  <a:pt x="8110" y="9824"/>
                  <a:pt x="8573" y="9498"/>
                </a:cubicBezTo>
                <a:lnTo>
                  <a:pt x="11079" y="7731"/>
                </a:lnTo>
                <a:cubicBezTo>
                  <a:pt x="11431" y="7483"/>
                  <a:pt x="11506" y="7009"/>
                  <a:pt x="11247" y="6672"/>
                </a:cubicBezTo>
                <a:cubicBezTo>
                  <a:pt x="10988" y="6336"/>
                  <a:pt x="10493" y="6263"/>
                  <a:pt x="10141" y="6511"/>
                </a:cubicBezTo>
                <a:lnTo>
                  <a:pt x="7770" y="8182"/>
                </a:lnTo>
                <a:lnTo>
                  <a:pt x="5541" y="8182"/>
                </a:lnTo>
                <a:cubicBezTo>
                  <a:pt x="5278" y="8182"/>
                  <a:pt x="5066" y="7979"/>
                  <a:pt x="5066" y="7727"/>
                </a:cubicBezTo>
                <a:cubicBezTo>
                  <a:pt x="5066" y="7476"/>
                  <a:pt x="5279" y="7273"/>
                  <a:pt x="5541" y="7273"/>
                </a:cubicBezTo>
                <a:lnTo>
                  <a:pt x="6966" y="7273"/>
                </a:lnTo>
                <a:cubicBezTo>
                  <a:pt x="7317" y="7273"/>
                  <a:pt x="7600" y="7002"/>
                  <a:pt x="7600" y="6667"/>
                </a:cubicBezTo>
                <a:cubicBezTo>
                  <a:pt x="7600" y="6332"/>
                  <a:pt x="7316" y="6061"/>
                  <a:pt x="6966" y="6061"/>
                </a:cubicBezTo>
                <a:lnTo>
                  <a:pt x="3954" y="6061"/>
                </a:lnTo>
                <a:cubicBezTo>
                  <a:pt x="3283" y="6061"/>
                  <a:pt x="2638" y="6316"/>
                  <a:pt x="2163" y="6771"/>
                </a:cubicBezTo>
                <a:close/>
              </a:path>
            </a:pathLst>
          </a:custGeom>
          <a:solidFill>
            <a:srgbClr val="FBBF24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26" name="TextBox 26"/>
          <p:cNvSpPr txBox="1"/>
          <p:nvPr/>
        </p:nvSpPr>
        <p:spPr>
          <a:xfrm>
            <a:off x="1047637" y="5680323"/>
            <a:ext cx="4271341" cy="16192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200" b="1" i="0" strike="noStrike">
                <a:solidFill>
                  <a:srgbClr val="88133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退出渠道</a:t>
            </a:r>
            <a:endParaRPr lang="en-US" sz="1100"/>
          </a:p>
        </p:txBody>
      </p:sp>
      <p:sp>
        <p:nvSpPr>
          <p:cNvPr id="27" name="TextBox 27"/>
          <p:cNvSpPr txBox="1"/>
          <p:nvPr/>
        </p:nvSpPr>
        <p:spPr>
          <a:xfrm>
            <a:off x="1047637" y="5927973"/>
            <a:ext cx="4608948" cy="335756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100" b="0" i="0" strike="noStrike">
                <a:solidFill>
                  <a:srgbClr val="374151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对于大型互联网平台、消费集团或投资机构而言，是具有高度战略价值的</a:t>
            </a:r>
            <a:endParaRPr lang="en-US" sz="1100"/>
          </a:p>
          <a:p>
            <a:pPr algn="l"/>
            <a:r>
              <a:rPr sz="1100" b="0" i="0" strike="noStrike">
                <a:solidFill>
                  <a:srgbClr val="374151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并购标的</a:t>
            </a:r>
            <a:endParaRPr sz="1100" b="0" i="0" strike="noStrike">
              <a:solidFill>
                <a:srgbClr val="374151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8" name="AutoShape 28"/>
          <p:cNvSpPr/>
          <p:nvPr/>
        </p:nvSpPr>
        <p:spPr>
          <a:xfrm>
            <a:off x="5776063" y="1619250"/>
            <a:ext cx="5951637" cy="4781550"/>
          </a:xfrm>
          <a:prstGeom prst="roundRect">
            <a:avLst>
              <a:gd name="adj" fmla="val 457"/>
            </a:avLst>
          </a:prstGeom>
          <a:blipFill rotWithShape="1">
            <a:blip r:embed="rId7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29" name="AutoShape 29"/>
          <p:cNvSpPr/>
          <p:nvPr/>
        </p:nvSpPr>
        <p:spPr>
          <a:xfrm>
            <a:off x="6014129" y="1857375"/>
            <a:ext cx="9522" cy="266700"/>
          </a:xfrm>
          <a:prstGeom prst="line">
            <a:avLst/>
          </a:prstGeom>
          <a:ln w="38100">
            <a:solidFill>
              <a:srgbClr val="BE123C">
                <a:alpha val="100000"/>
              </a:srgbClr>
            </a:solidFill>
            <a:prstDash val="solid"/>
            <a:headEnd type="none"/>
            <a:tailEnd type="none"/>
          </a:ln>
        </p:spPr>
      </p:sp>
      <p:sp>
        <p:nvSpPr>
          <p:cNvPr id="30" name="TextBox 30"/>
          <p:cNvSpPr txBox="1"/>
          <p:nvPr/>
        </p:nvSpPr>
        <p:spPr>
          <a:xfrm>
            <a:off x="6128400" y="1895475"/>
            <a:ext cx="5365401" cy="1905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400" b="1" i="0" strike="noStrike">
                <a:solidFill>
                  <a:srgbClr val="1F293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资本路径发展阶段</a:t>
            </a:r>
            <a:endParaRPr lang="en-US" sz="1100"/>
          </a:p>
        </p:txBody>
      </p:sp>
      <p:sp>
        <p:nvSpPr>
          <p:cNvPr id="31" name="AutoShape 31"/>
          <p:cNvSpPr/>
          <p:nvPr/>
        </p:nvSpPr>
        <p:spPr>
          <a:xfrm>
            <a:off x="7246117" y="6041975"/>
            <a:ext cx="88977" cy="88999"/>
          </a:xfrm>
          <a:custGeom>
            <a:avLst/>
            <a:gdLst/>
            <a:ahLst/>
            <a:cxnLst/>
            <a:rect l="l" t="t" r="r" b="b"/>
            <a:pathLst>
              <a:path w="9998" h="10000">
                <a:moveTo>
                  <a:pt x="4999" y="10000"/>
                </a:moveTo>
                <a:cubicBezTo>
                  <a:pt x="7758" y="10000"/>
                  <a:pt x="9998" y="7760"/>
                  <a:pt x="9998" y="5000"/>
                </a:cubicBezTo>
                <a:cubicBezTo>
                  <a:pt x="9998" y="2240"/>
                  <a:pt x="7758" y="0"/>
                  <a:pt x="4999" y="0"/>
                </a:cubicBezTo>
                <a:cubicBezTo>
                  <a:pt x="2240" y="0"/>
                  <a:pt x="0" y="2240"/>
                  <a:pt x="0" y="5000"/>
                </a:cubicBezTo>
                <a:cubicBezTo>
                  <a:pt x="0" y="7760"/>
                  <a:pt x="2240" y="10000"/>
                  <a:pt x="4999" y="10000"/>
                </a:cubicBezTo>
                <a:close/>
                <a:moveTo>
                  <a:pt x="4374" y="3125"/>
                </a:moveTo>
                <a:cubicBezTo>
                  <a:pt x="4374" y="2780"/>
                  <a:pt x="4654" y="2500"/>
                  <a:pt x="4999" y="2500"/>
                </a:cubicBezTo>
                <a:cubicBezTo>
                  <a:pt x="5344" y="2500"/>
                  <a:pt x="5624" y="2780"/>
                  <a:pt x="5624" y="3125"/>
                </a:cubicBezTo>
                <a:cubicBezTo>
                  <a:pt x="5624" y="3470"/>
                  <a:pt x="5344" y="3750"/>
                  <a:pt x="4999" y="3750"/>
                </a:cubicBezTo>
                <a:cubicBezTo>
                  <a:pt x="4654" y="3750"/>
                  <a:pt x="4374" y="3470"/>
                  <a:pt x="4374" y="3125"/>
                </a:cubicBezTo>
                <a:close/>
                <a:moveTo>
                  <a:pt x="4218" y="4375"/>
                </a:moveTo>
                <a:lnTo>
                  <a:pt x="5155" y="4375"/>
                </a:lnTo>
                <a:cubicBezTo>
                  <a:pt x="5415" y="4375"/>
                  <a:pt x="5624" y="4584"/>
                  <a:pt x="5624" y="4844"/>
                </a:cubicBezTo>
                <a:lnTo>
                  <a:pt x="5624" y="6563"/>
                </a:lnTo>
                <a:lnTo>
                  <a:pt x="5780" y="6563"/>
                </a:lnTo>
                <a:cubicBezTo>
                  <a:pt x="6040" y="6563"/>
                  <a:pt x="6249" y="6771"/>
                  <a:pt x="6249" y="7031"/>
                </a:cubicBezTo>
                <a:cubicBezTo>
                  <a:pt x="6249" y="7290"/>
                  <a:pt x="6039" y="7500"/>
                  <a:pt x="5780" y="7500"/>
                </a:cubicBezTo>
                <a:lnTo>
                  <a:pt x="4218" y="7500"/>
                </a:lnTo>
                <a:cubicBezTo>
                  <a:pt x="3958" y="7500"/>
                  <a:pt x="3749" y="7291"/>
                  <a:pt x="3749" y="7031"/>
                </a:cubicBezTo>
                <a:cubicBezTo>
                  <a:pt x="3749" y="6773"/>
                  <a:pt x="3959" y="6563"/>
                  <a:pt x="4218" y="6563"/>
                </a:cubicBezTo>
                <a:lnTo>
                  <a:pt x="4687" y="6563"/>
                </a:lnTo>
                <a:lnTo>
                  <a:pt x="4687" y="5313"/>
                </a:lnTo>
                <a:lnTo>
                  <a:pt x="4218" y="5313"/>
                </a:lnTo>
                <a:cubicBezTo>
                  <a:pt x="3958" y="5313"/>
                  <a:pt x="3749" y="5104"/>
                  <a:pt x="3749" y="4844"/>
                </a:cubicBezTo>
                <a:cubicBezTo>
                  <a:pt x="3749" y="4585"/>
                  <a:pt x="3959" y="4375"/>
                  <a:pt x="4218" y="4375"/>
                </a:cubicBezTo>
                <a:close/>
              </a:path>
            </a:pathLst>
          </a:custGeom>
          <a:solidFill>
            <a:srgbClr val="6B7280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32" name="TextBox 32"/>
          <p:cNvSpPr txBox="1"/>
          <p:nvPr/>
        </p:nvSpPr>
        <p:spPr>
          <a:xfrm>
            <a:off x="7373186" y="6019800"/>
            <a:ext cx="4120615" cy="13335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900" b="0" i="1" strike="noStrike">
                <a:solidFill>
                  <a:srgbClr val="6B728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基金规模随发展阶段逐步扩大，支持企业全生命周期成长</a:t>
            </a:r>
            <a:endParaRPr lang="en-US" sz="1100"/>
          </a:p>
        </p:txBody>
      </p:sp>
      <p:graphicFrame>
        <p:nvGraphicFramePr>
          <p:cNvPr id="33" name="Chart 33"/>
          <p:cNvGraphicFramePr>
            <a:graphicFrameLocks noGrp="1"/>
          </p:cNvGraphicFramePr>
          <p:nvPr/>
        </p:nvGraphicFramePr>
        <p:xfrm>
          <a:off x="6014129" y="2276475"/>
          <a:ext cx="5479672" cy="36195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8FAFC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3" name="AutoShape 3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gradFill>
            <a:gsLst>
              <a:gs pos="0">
                <a:srgbClr val="F8FAFC">
                  <a:alpha val="100000"/>
                </a:srgbClr>
              </a:gs>
              <a:gs pos="50000">
                <a:srgbClr val="FFF1F2">
                  <a:alpha val="100000"/>
                </a:srgbClr>
              </a:gs>
              <a:gs pos="100000">
                <a:srgbClr val="F1F5F9">
                  <a:alpha val="100000"/>
                </a:srgbClr>
              </a:gs>
            </a:gsLst>
            <a:lin ang="8100000"/>
          </a:gradFill>
          <a:ln>
            <a:headEnd type="none"/>
            <a:tailEnd type="none"/>
          </a:ln>
        </p:spPr>
      </p:sp>
      <p:sp>
        <p:nvSpPr>
          <p:cNvPr id="4" name="AutoShape 4"/>
          <p:cNvSpPr/>
          <p:nvPr/>
        </p:nvSpPr>
        <p:spPr>
          <a:xfrm>
            <a:off x="457086" y="457200"/>
            <a:ext cx="76181" cy="381000"/>
          </a:xfrm>
          <a:prstGeom prst="roundRect">
            <a:avLst>
              <a:gd name="adj" fmla="val 50000"/>
            </a:avLst>
          </a:prstGeom>
          <a:solidFill>
            <a:srgbClr val="BE123C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5" name="TextBox 5"/>
          <p:cNvSpPr txBox="1"/>
          <p:nvPr/>
        </p:nvSpPr>
        <p:spPr>
          <a:xfrm>
            <a:off x="685629" y="447675"/>
            <a:ext cx="3255843" cy="39052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2700" b="1" i="0" strike="noStrike">
                <a:solidFill>
                  <a:srgbClr val="88133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基金配置与投资重点</a:t>
            </a:r>
            <a:endParaRPr lang="en-US" sz="1100"/>
          </a:p>
        </p:txBody>
      </p:sp>
      <p:sp>
        <p:nvSpPr>
          <p:cNvPr id="6" name="TextBox 6"/>
          <p:cNvSpPr txBox="1"/>
          <p:nvPr/>
        </p:nvSpPr>
        <p:spPr>
          <a:xfrm>
            <a:off x="685629" y="933450"/>
            <a:ext cx="11046238" cy="25717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800" b="0" i="0" strike="noStrike">
                <a:solidFill>
                  <a:srgbClr val="475569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全生命周期金融支持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57086" y="1524000"/>
            <a:ext cx="11274781" cy="4876800"/>
          </a:xfrm>
          <a:prstGeom prst="roundRect">
            <a:avLst>
              <a:gd name="adj" fmla="val 439"/>
            </a:avLst>
          </a:prstGeom>
          <a:blipFill rotWithShape="1">
            <a:blip r:embed="rId1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8" name="AutoShape 8"/>
          <p:cNvSpPr/>
          <p:nvPr/>
        </p:nvSpPr>
        <p:spPr>
          <a:xfrm>
            <a:off x="466608" y="5962650"/>
            <a:ext cx="11255736" cy="428625"/>
          </a:xfrm>
          <a:prstGeom prst="rect">
            <a:avLst/>
          </a:prstGeom>
          <a:blipFill rotWithShape="1">
            <a:blip r:embed="rId2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9" name="AutoShape 9"/>
          <p:cNvSpPr/>
          <p:nvPr/>
        </p:nvSpPr>
        <p:spPr>
          <a:xfrm>
            <a:off x="695151" y="6129858"/>
            <a:ext cx="103707" cy="103734"/>
          </a:xfrm>
          <a:custGeom>
            <a:avLst/>
            <a:gdLst/>
            <a:ahLst/>
            <a:cxnLst/>
            <a:rect l="l" t="t" r="r" b="b"/>
            <a:pathLst>
              <a:path w="9998" h="10000">
                <a:moveTo>
                  <a:pt x="4999" y="10000"/>
                </a:moveTo>
                <a:cubicBezTo>
                  <a:pt x="7758" y="10000"/>
                  <a:pt x="9998" y="7760"/>
                  <a:pt x="9998" y="5000"/>
                </a:cubicBezTo>
                <a:cubicBezTo>
                  <a:pt x="9998" y="2240"/>
                  <a:pt x="7758" y="0"/>
                  <a:pt x="4999" y="0"/>
                </a:cubicBezTo>
                <a:cubicBezTo>
                  <a:pt x="2240" y="0"/>
                  <a:pt x="0" y="2240"/>
                  <a:pt x="0" y="5000"/>
                </a:cubicBezTo>
                <a:cubicBezTo>
                  <a:pt x="0" y="7760"/>
                  <a:pt x="2240" y="10000"/>
                  <a:pt x="4999" y="10000"/>
                </a:cubicBezTo>
                <a:close/>
                <a:moveTo>
                  <a:pt x="4374" y="3125"/>
                </a:moveTo>
                <a:cubicBezTo>
                  <a:pt x="4374" y="2780"/>
                  <a:pt x="4654" y="2500"/>
                  <a:pt x="4999" y="2500"/>
                </a:cubicBezTo>
                <a:cubicBezTo>
                  <a:pt x="5344" y="2500"/>
                  <a:pt x="5624" y="2780"/>
                  <a:pt x="5624" y="3125"/>
                </a:cubicBezTo>
                <a:cubicBezTo>
                  <a:pt x="5624" y="3470"/>
                  <a:pt x="5344" y="3750"/>
                  <a:pt x="4999" y="3750"/>
                </a:cubicBezTo>
                <a:cubicBezTo>
                  <a:pt x="4654" y="3750"/>
                  <a:pt x="4374" y="3470"/>
                  <a:pt x="4374" y="3125"/>
                </a:cubicBezTo>
                <a:close/>
                <a:moveTo>
                  <a:pt x="4218" y="4375"/>
                </a:moveTo>
                <a:lnTo>
                  <a:pt x="5155" y="4375"/>
                </a:lnTo>
                <a:cubicBezTo>
                  <a:pt x="5415" y="4375"/>
                  <a:pt x="5624" y="4584"/>
                  <a:pt x="5624" y="4844"/>
                </a:cubicBezTo>
                <a:lnTo>
                  <a:pt x="5624" y="6563"/>
                </a:lnTo>
                <a:lnTo>
                  <a:pt x="5780" y="6563"/>
                </a:lnTo>
                <a:cubicBezTo>
                  <a:pt x="6040" y="6563"/>
                  <a:pt x="6249" y="6771"/>
                  <a:pt x="6249" y="7031"/>
                </a:cubicBezTo>
                <a:cubicBezTo>
                  <a:pt x="6249" y="7290"/>
                  <a:pt x="6039" y="7500"/>
                  <a:pt x="5780" y="7500"/>
                </a:cubicBezTo>
                <a:lnTo>
                  <a:pt x="4218" y="7500"/>
                </a:lnTo>
                <a:cubicBezTo>
                  <a:pt x="3958" y="7500"/>
                  <a:pt x="3749" y="7291"/>
                  <a:pt x="3749" y="7031"/>
                </a:cubicBezTo>
                <a:cubicBezTo>
                  <a:pt x="3749" y="6773"/>
                  <a:pt x="3959" y="6563"/>
                  <a:pt x="4218" y="6563"/>
                </a:cubicBezTo>
                <a:lnTo>
                  <a:pt x="4687" y="6563"/>
                </a:lnTo>
                <a:lnTo>
                  <a:pt x="4687" y="5313"/>
                </a:lnTo>
                <a:lnTo>
                  <a:pt x="4218" y="5313"/>
                </a:lnTo>
                <a:cubicBezTo>
                  <a:pt x="3958" y="5313"/>
                  <a:pt x="3749" y="5104"/>
                  <a:pt x="3749" y="4844"/>
                </a:cubicBezTo>
                <a:cubicBezTo>
                  <a:pt x="3749" y="4585"/>
                  <a:pt x="3959" y="4375"/>
                  <a:pt x="4218" y="4375"/>
                </a:cubicBezTo>
                <a:close/>
              </a:path>
            </a:pathLst>
          </a:custGeom>
          <a:solidFill>
            <a:srgbClr val="F43F5E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10" name="TextBox 10"/>
          <p:cNvSpPr txBox="1"/>
          <p:nvPr/>
        </p:nvSpPr>
        <p:spPr>
          <a:xfrm>
            <a:off x="875039" y="6105525"/>
            <a:ext cx="3427399" cy="1524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100" b="0" i="0" strike="noStrike">
                <a:solidFill>
                  <a:srgbClr val="64748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基金规模从 1 亿到 20 亿元不等，覆盖企业全生命周期</a:t>
            </a:r>
            <a:endParaRPr lang="en-US" sz="1100"/>
          </a:p>
        </p:txBody>
      </p:sp>
      <p:graphicFrame>
        <p:nvGraphicFramePr>
          <p:cNvPr id="11" name="Table 11"/>
          <p:cNvGraphicFramePr>
            <a:graphicFrameLocks noGrp="1"/>
          </p:cNvGraphicFramePr>
          <p:nvPr/>
        </p:nvGraphicFramePr>
        <p:xfrm>
          <a:off x="695151" y="1762125"/>
          <a:ext cx="10798650" cy="3971925"/>
        </p:xfrm>
        <a:graphic>
          <a:graphicData uri="http://schemas.openxmlformats.org/drawingml/2006/table">
            <a:tbl>
              <a:tblPr/>
              <a:tblGrid>
                <a:gridCol w="1612900"/>
                <a:gridCol w="2159000"/>
                <a:gridCol w="2159000"/>
                <a:gridCol w="4851400"/>
              </a:tblGrid>
              <a:tr h="533400">
                <a:tc>
                  <a:txBody>
                    <a:bodyPr rot="0" wrap="square"/>
                    <a:p>
                      <a:pPr algn="l">
                        <a:defRPr sz="1400" b="1" i="0" strike="noStrike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, &quot;Microsoft YaHei&quot;, sans-serif"/>
                          <a:ea typeface="Arial, &quot;Microsoft YaHei&quot;, sans-serif"/>
                          <a:cs typeface="Arial, &quot;Microsoft YaHei&quot;, sans-serif"/>
                        </a:defRPr>
                      </a:pPr>
                      <a:r>
                        <a:rPr sz="1400" b="1" i="0" strike="noStrike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, &quot;Microsoft YaHei&quot;, sans-serif"/>
                          <a:ea typeface="Arial, &quot;Microsoft YaHei&quot;, sans-serif"/>
                          <a:cs typeface="Arial, &quot;Microsoft YaHei&quot;, sans-serif"/>
                        </a:rPr>
                        <a:t>发展阶段</a:t>
                      </a:r>
                      <a:endParaRPr sz="1400" b="1" i="0" strike="noStrike">
                        <a:solidFill>
                          <a:srgbClr val="FFFFFF">
                            <a:alpha val="100000"/>
                          </a:srgbClr>
                        </a:solidFill>
                        <a:latin typeface="Arial, &quot;Microsoft YaHei&quot;, sans-serif"/>
                        <a:ea typeface="Arial, &quot;Microsoft YaHei&quot;, sans-serif"/>
                        <a:cs typeface="Arial, &quot;Microsoft YaHei&quot;, sans-serif"/>
                      </a:endParaRPr>
                    </a:p>
                  </a:txBody>
                  <a:tcPr marL="228600" marR="228600" marT="152400" marB="152400" vert="horz" anchor="ctr" anchorCtr="0">
                    <a:solidFill>
                      <a:srgbClr val="1E293B">
                        <a:alpha val="100000"/>
                      </a:srgbClr>
                    </a:solidFill>
                  </a:tcPr>
                </a:tc>
                <a:tc>
                  <a:txBody>
                    <a:bodyPr rot="0" wrap="square"/>
                    <a:p>
                      <a:pPr algn="l">
                        <a:defRPr sz="1400" b="1" i="0" strike="noStrike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, &quot;Microsoft YaHei&quot;, sans-serif"/>
                          <a:ea typeface="Arial, &quot;Microsoft YaHei&quot;, sans-serif"/>
                          <a:cs typeface="Arial, &quot;Microsoft YaHei&quot;, sans-serif"/>
                        </a:defRPr>
                      </a:pPr>
                      <a:r>
                        <a:rPr sz="1400" b="1" i="0" strike="noStrike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, &quot;Microsoft YaHei&quot;, sans-serif"/>
                          <a:ea typeface="Arial, &quot;Microsoft YaHei&quot;, sans-serif"/>
                          <a:cs typeface="Arial, &quot;Microsoft YaHei&quot;, sans-serif"/>
                        </a:rPr>
                        <a:t>基金类型</a:t>
                      </a:r>
                      <a:endParaRPr sz="1400" b="1" i="0" strike="noStrike">
                        <a:solidFill>
                          <a:srgbClr val="FFFFFF">
                            <a:alpha val="100000"/>
                          </a:srgbClr>
                        </a:solidFill>
                        <a:latin typeface="Arial, &quot;Microsoft YaHei&quot;, sans-serif"/>
                        <a:ea typeface="Arial, &quot;Microsoft YaHei&quot;, sans-serif"/>
                        <a:cs typeface="Arial, &quot;Microsoft YaHei&quot;, sans-serif"/>
                      </a:endParaRPr>
                    </a:p>
                  </a:txBody>
                  <a:tcPr marL="228600" marR="228600" marT="152400" marB="152400" vert="horz" anchor="ctr" anchorCtr="0">
                    <a:solidFill>
                      <a:srgbClr val="1E293B">
                        <a:alpha val="100000"/>
                      </a:srgbClr>
                    </a:solidFill>
                  </a:tcPr>
                </a:tc>
                <a:tc>
                  <a:txBody>
                    <a:bodyPr rot="0" wrap="square"/>
                    <a:p>
                      <a:pPr algn="r">
                        <a:defRPr sz="1400" b="1" i="0" strike="noStrike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, &quot;Microsoft YaHei&quot;, sans-serif"/>
                          <a:ea typeface="Arial, &quot;Microsoft YaHei&quot;, sans-serif"/>
                          <a:cs typeface="Arial, &quot;Microsoft YaHei&quot;, sans-serif"/>
                        </a:defRPr>
                      </a:pPr>
                      <a:r>
                        <a:rPr sz="1400" b="1" i="0" strike="noStrike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, &quot;Microsoft YaHei&quot;, sans-serif"/>
                          <a:ea typeface="Arial, &quot;Microsoft YaHei&quot;, sans-serif"/>
                          <a:cs typeface="Arial, &quot;Microsoft YaHei&quot;, sans-serif"/>
                        </a:rPr>
                        <a:t>基金规模</a:t>
                      </a:r>
                      <a:endParaRPr sz="1400" b="1" i="0" strike="noStrike">
                        <a:solidFill>
                          <a:srgbClr val="FFFFFF">
                            <a:alpha val="100000"/>
                          </a:srgbClr>
                        </a:solidFill>
                        <a:latin typeface="Arial, &quot;Microsoft YaHei&quot;, sans-serif"/>
                        <a:ea typeface="Arial, &quot;Microsoft YaHei&quot;, sans-serif"/>
                        <a:cs typeface="Arial, &quot;Microsoft YaHei&quot;, sans-serif"/>
                      </a:endParaRPr>
                    </a:p>
                  </a:txBody>
                  <a:tcPr marL="228600" marR="228600" marT="152400" marB="152400" vert="horz" anchor="ctr" anchorCtr="0">
                    <a:solidFill>
                      <a:srgbClr val="1E293B">
                        <a:alpha val="100000"/>
                      </a:srgbClr>
                    </a:solidFill>
                  </a:tcPr>
                </a:tc>
                <a:tc>
                  <a:txBody>
                    <a:bodyPr rot="0" wrap="square"/>
                    <a:p>
                      <a:pPr algn="l">
                        <a:defRPr sz="1400" b="1" i="0" strike="noStrike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, &quot;Microsoft YaHei&quot;, sans-serif"/>
                          <a:ea typeface="Arial, &quot;Microsoft YaHei&quot;, sans-serif"/>
                          <a:cs typeface="Arial, &quot;Microsoft YaHei&quot;, sans-serif"/>
                        </a:defRPr>
                      </a:pPr>
                      <a:r>
                        <a:rPr sz="1400" b="1" i="0" strike="noStrike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, &quot;Microsoft YaHei&quot;, sans-serif"/>
                          <a:ea typeface="Arial, &quot;Microsoft YaHei&quot;, sans-serif"/>
                          <a:cs typeface="Arial, &quot;Microsoft YaHei&quot;, sans-serif"/>
                        </a:rPr>
                        <a:t>投资重点</a:t>
                      </a:r>
                      <a:endParaRPr sz="1400" b="1" i="0" strike="noStrike">
                        <a:solidFill>
                          <a:srgbClr val="FFFFFF">
                            <a:alpha val="100000"/>
                          </a:srgbClr>
                        </a:solidFill>
                        <a:latin typeface="Arial, &quot;Microsoft YaHei&quot;, sans-serif"/>
                        <a:ea typeface="Arial, &quot;Microsoft YaHei&quot;, sans-serif"/>
                        <a:cs typeface="Arial, &quot;Microsoft YaHei&quot;, sans-serif"/>
                      </a:endParaRPr>
                    </a:p>
                  </a:txBody>
                  <a:tcPr marL="228600" marR="228600" marT="152400" marB="152400" vert="horz" anchor="ctr" anchorCtr="0">
                    <a:solidFill>
                      <a:srgbClr val="1E293B">
                        <a:alpha val="100000"/>
                      </a:srgbClr>
                    </a:solidFill>
                  </a:tcPr>
                </a:tc>
              </a:tr>
              <a:tr h="927100">
                <a:tc>
                  <a:txBody>
                    <a:bodyPr rot="0" wrap="square"/>
                    <a:p>
                      <a:pPr algn="l">
                        <a:defRPr sz="1400" b="1" i="0" strike="noStrike">
                          <a:solidFill>
                            <a:srgbClr val="BE123C">
                              <a:alpha val="100000"/>
                            </a:srgbClr>
                          </a:solidFill>
                          <a:latin typeface="Arial, &quot;Microsoft YaHei&quot;, sans-serif"/>
                          <a:ea typeface="Arial, &quot;Microsoft YaHei&quot;, sans-serif"/>
                          <a:cs typeface="Arial, &quot;Microsoft YaHei&quot;, sans-serif"/>
                        </a:defRPr>
                      </a:pPr>
                      <a:r>
                        <a:rPr sz="1400" b="1" i="0" strike="noStrike">
                          <a:solidFill>
                            <a:srgbClr val="BE123C">
                              <a:alpha val="100000"/>
                            </a:srgbClr>
                          </a:solidFill>
                          <a:latin typeface="Arial, &quot;Microsoft YaHei&quot;, sans-serif"/>
                          <a:ea typeface="Arial, &quot;Microsoft YaHei&quot;, sans-serif"/>
                          <a:cs typeface="Arial, &quot;Microsoft YaHei&quot;, sans-serif"/>
                        </a:rPr>
                        <a:t>种子期</a:t>
                      </a:r>
                      <a:endParaRPr sz="1400" b="1" i="0" strike="noStrike">
                        <a:solidFill>
                          <a:srgbClr val="BE123C">
                            <a:alpha val="100000"/>
                          </a:srgbClr>
                        </a:solidFill>
                        <a:latin typeface="Arial, &quot;Microsoft YaHei&quot;, sans-serif"/>
                        <a:ea typeface="Arial, &quot;Microsoft YaHei&quot;, sans-serif"/>
                        <a:cs typeface="Arial, &quot;Microsoft YaHei&quot;, sans-serif"/>
                      </a:endParaRPr>
                    </a:p>
                  </a:txBody>
                  <a:tcPr marL="228600" marR="228600" marT="152400" marB="152400" vert="horz" anchor="t" anchorCtr="0"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rot="0" wrap="square"/>
                    <a:p>
                      <a:pPr algn="l">
                        <a:defRPr sz="1400" b="0" i="0" strike="noStrike">
                          <a:solidFill>
                            <a:srgbClr val="1F2937">
                              <a:alpha val="100000"/>
                            </a:srgbClr>
                          </a:solidFill>
                          <a:latin typeface="Arial, &quot;Microsoft YaHei&quot;, sans-serif"/>
                          <a:ea typeface="Arial, &quot;Microsoft YaHei&quot;, sans-serif"/>
                          <a:cs typeface="Arial, &quot;Microsoft YaHei&quot;, sans-serif"/>
                        </a:defRPr>
                      </a:pPr>
                      <a:r>
                        <a:rPr sz="1400" b="0" i="0" strike="noStrike">
                          <a:solidFill>
                            <a:srgbClr val="1F2937">
                              <a:alpha val="100000"/>
                            </a:srgbClr>
                          </a:solidFill>
                          <a:latin typeface="Arial, &quot;Microsoft YaHei&quot;, sans-serif"/>
                          <a:ea typeface="Arial, &quot;Microsoft YaHei&quot;, sans-serif"/>
                          <a:cs typeface="Arial, &quot;Microsoft YaHei&quot;, sans-serif"/>
                        </a:rPr>
                        <a:t>天使基金</a:t>
                      </a:r>
                      <a:endParaRPr sz="1400" b="0" i="0" strike="noStrike">
                        <a:solidFill>
                          <a:srgbClr val="1F2937">
                            <a:alpha val="100000"/>
                          </a:srgbClr>
                        </a:solidFill>
                        <a:latin typeface="Arial, &quot;Microsoft YaHei&quot;, sans-serif"/>
                        <a:ea typeface="Arial, &quot;Microsoft YaHei&quot;, sans-serif"/>
                        <a:cs typeface="Arial, &quot;Microsoft YaHei&quot;, sans-serif"/>
                      </a:endParaRPr>
                    </a:p>
                  </a:txBody>
                  <a:tcPr marL="228600" marR="228600" marT="152400" marB="152400" vert="horz" anchor="t" anchorCtr="0"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rot="0" wrap="square"/>
                    <a:p>
                      <a:pPr algn="r">
                        <a:defRPr sz="1400" b="0" i="0" strike="noStrike">
                          <a:solidFill>
                            <a:srgbClr val="1F2937">
                              <a:alpha val="100000"/>
                            </a:srgbClr>
                          </a:solidFill>
                        </a:defRPr>
                      </a:pPr>
                      <a:r>
                        <a:rPr sz="1400" b="0" i="0" strike="noStrike">
                          <a:solidFill>
                            <a:srgbClr val="1F2937">
                              <a:alpha val="100000"/>
                            </a:srgbClr>
                          </a:solidFill>
                        </a:rPr>
                        <a:t>1 亿 -2 亿元</a:t>
                      </a:r>
                      <a:endParaRPr sz="1400" b="0" i="0" strike="noStrike">
                        <a:solidFill>
                          <a:srgbClr val="1F2937">
                            <a:alpha val="100000"/>
                          </a:srgbClr>
                        </a:solidFill>
                      </a:endParaRPr>
                    </a:p>
                  </a:txBody>
                  <a:tcPr marL="228600" marR="228600" marT="152400" marB="152400" vert="horz" anchor="t" anchorCtr="0"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rot="0" wrap="square"/>
                    <a:p>
                      <a:pPr algn="l">
                        <a:defRPr sz="1400" b="0" i="0" strike="noStrike">
                          <a:solidFill>
                            <a:srgbClr val="4B5563">
                              <a:alpha val="100000"/>
                            </a:srgbClr>
                          </a:solidFill>
                          <a:latin typeface="Arial, &quot;Microsoft YaHei&quot;, sans-serif"/>
                          <a:ea typeface="Arial, &quot;Microsoft YaHei&quot;, sans-serif"/>
                          <a:cs typeface="Arial, &quot;Microsoft YaHei&quot;, sans-serif"/>
                        </a:defRPr>
                      </a:pPr>
                      <a:r>
                        <a:rPr sz="1400" b="0" i="0" strike="noStrike">
                          <a:solidFill>
                            <a:srgbClr val="4B5563">
                              <a:alpha val="100000"/>
                            </a:srgbClr>
                          </a:solidFill>
                          <a:latin typeface="Arial, &quot;Microsoft YaHei&quot;, sans-serif"/>
                          <a:ea typeface="Arial, &quot;Microsoft YaHei&quot;, sans-serif"/>
                          <a:cs typeface="Arial, &quot;Microsoft YaHei&quot;, sans-serif"/>
                        </a:rPr>
                        <a:t>初创企业（如新型医疗设备研发），提供 500 万/项概念 验证补贴</a:t>
                      </a:r>
                      <a:endParaRPr sz="1400" b="0" i="0" strike="noStrike">
                        <a:solidFill>
                          <a:srgbClr val="4B5563">
                            <a:alpha val="100000"/>
                          </a:srgbClr>
                        </a:solidFill>
                        <a:latin typeface="Arial, &quot;Microsoft YaHei&quot;, sans-serif"/>
                        <a:ea typeface="Arial, &quot;Microsoft YaHei&quot;, sans-serif"/>
                        <a:cs typeface="Arial, &quot;Microsoft YaHei&quot;, sans-serif"/>
                      </a:endParaRPr>
                    </a:p>
                  </a:txBody>
                  <a:tcPr marL="228600" marR="228600" marT="152400" marB="152400" vert="horz" anchor="t" anchorCtr="0"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927100">
                <a:tc>
                  <a:txBody>
                    <a:bodyPr rot="0" wrap="square"/>
                    <a:p>
                      <a:pPr algn="l">
                        <a:defRPr sz="1400" b="1" i="0" strike="noStrike">
                          <a:solidFill>
                            <a:srgbClr val="BE123C">
                              <a:alpha val="100000"/>
                            </a:srgbClr>
                          </a:solidFill>
                          <a:latin typeface="Arial, &quot;Microsoft YaHei&quot;, sans-serif"/>
                          <a:ea typeface="Arial, &quot;Microsoft YaHei&quot;, sans-serif"/>
                          <a:cs typeface="Arial, &quot;Microsoft YaHei&quot;, sans-serif"/>
                        </a:defRPr>
                      </a:pPr>
                      <a:r>
                        <a:rPr sz="1400" b="1" i="0" strike="noStrike">
                          <a:solidFill>
                            <a:srgbClr val="BE123C">
                              <a:alpha val="100000"/>
                            </a:srgbClr>
                          </a:solidFill>
                          <a:latin typeface="Arial, &quot;Microsoft YaHei&quot;, sans-serif"/>
                          <a:ea typeface="Arial, &quot;Microsoft YaHei&quot;, sans-serif"/>
                          <a:cs typeface="Arial, &quot;Microsoft YaHei&quot;, sans-serif"/>
                        </a:rPr>
                        <a:t>成长期</a:t>
                      </a:r>
                      <a:endParaRPr sz="1400" b="1" i="0" strike="noStrike">
                        <a:solidFill>
                          <a:srgbClr val="BE123C">
                            <a:alpha val="100000"/>
                          </a:srgbClr>
                        </a:solidFill>
                        <a:latin typeface="Arial, &quot;Microsoft YaHei&quot;, sans-serif"/>
                        <a:ea typeface="Arial, &quot;Microsoft YaHei&quot;, sans-serif"/>
                        <a:cs typeface="Arial, &quot;Microsoft YaHei&quot;, sans-serif"/>
                      </a:endParaRPr>
                    </a:p>
                  </a:txBody>
                  <a:tcPr marL="228600" marR="228600" marT="152400" marB="152400" vert="horz" anchor="t" anchorCtr="0">
                    <a:solidFill>
                      <a:srgbClr val="F8FAFC">
                        <a:alpha val="30196"/>
                      </a:srgbClr>
                    </a:solidFill>
                  </a:tcPr>
                </a:tc>
                <a:tc>
                  <a:txBody>
                    <a:bodyPr rot="0" wrap="square"/>
                    <a:p>
                      <a:pPr algn="l">
                        <a:defRPr sz="1400" b="0" i="0" strike="noStrike">
                          <a:solidFill>
                            <a:srgbClr val="1F2937">
                              <a:alpha val="100000"/>
                            </a:srgbClr>
                          </a:solidFill>
                          <a:latin typeface="Arial, &quot;Microsoft YaHei&quot;, sans-serif"/>
                          <a:ea typeface="Arial, &quot;Microsoft YaHei&quot;, sans-serif"/>
                          <a:cs typeface="Arial, &quot;Microsoft YaHei&quot;, sans-serif"/>
                        </a:defRPr>
                      </a:pPr>
                      <a:r>
                        <a:rPr sz="1400" b="0" i="0" strike="noStrike">
                          <a:solidFill>
                            <a:srgbClr val="1F2937">
                              <a:alpha val="100000"/>
                            </a:srgbClr>
                          </a:solidFill>
                          <a:latin typeface="Arial, &quot;Microsoft YaHei&quot;, sans-serif"/>
                          <a:ea typeface="Arial, &quot;Microsoft YaHei&quot;, sans-serif"/>
                          <a:cs typeface="Arial, &quot;Microsoft YaHei&quot;, sans-serif"/>
                        </a:rPr>
                        <a:t>PE 基金</a:t>
                      </a:r>
                      <a:endParaRPr sz="1400" b="0" i="0" strike="noStrike">
                        <a:solidFill>
                          <a:srgbClr val="1F2937">
                            <a:alpha val="100000"/>
                          </a:srgbClr>
                        </a:solidFill>
                        <a:latin typeface="Arial, &quot;Microsoft YaHei&quot;, sans-serif"/>
                        <a:ea typeface="Arial, &quot;Microsoft YaHei&quot;, sans-serif"/>
                        <a:cs typeface="Arial, &quot;Microsoft YaHei&quot;, sans-serif"/>
                      </a:endParaRPr>
                    </a:p>
                  </a:txBody>
                  <a:tcPr marL="228600" marR="228600" marT="152400" marB="152400" vert="horz" anchor="t" anchorCtr="0">
                    <a:solidFill>
                      <a:srgbClr val="F8FAFC">
                        <a:alpha val="30196"/>
                      </a:srgbClr>
                    </a:solidFill>
                  </a:tcPr>
                </a:tc>
                <a:tc>
                  <a:txBody>
                    <a:bodyPr rot="0" wrap="square"/>
                    <a:p>
                      <a:pPr algn="r">
                        <a:defRPr sz="1400" b="0" i="0" strike="noStrike">
                          <a:solidFill>
                            <a:srgbClr val="1F2937">
                              <a:alpha val="100000"/>
                            </a:srgbClr>
                          </a:solidFill>
                        </a:defRPr>
                      </a:pPr>
                      <a:r>
                        <a:rPr sz="1400" b="0" i="0" strike="noStrike">
                          <a:solidFill>
                            <a:srgbClr val="1F2937">
                              <a:alpha val="100000"/>
                            </a:srgbClr>
                          </a:solidFill>
                        </a:rPr>
                        <a:t>5 亿 -10 亿元</a:t>
                      </a:r>
                      <a:endParaRPr sz="1400" b="0" i="0" strike="noStrike">
                        <a:solidFill>
                          <a:srgbClr val="1F2937">
                            <a:alpha val="100000"/>
                          </a:srgbClr>
                        </a:solidFill>
                      </a:endParaRPr>
                    </a:p>
                  </a:txBody>
                  <a:tcPr marL="228600" marR="228600" marT="152400" marB="152400" vert="horz" anchor="t" anchorCtr="0">
                    <a:solidFill>
                      <a:srgbClr val="F8FAFC">
                        <a:alpha val="30196"/>
                      </a:srgbClr>
                    </a:solidFill>
                  </a:tcPr>
                </a:tc>
                <a:tc>
                  <a:txBody>
                    <a:bodyPr rot="0" wrap="square"/>
                    <a:p>
                      <a:pPr algn="l">
                        <a:defRPr sz="1400" b="0" i="0" strike="noStrike">
                          <a:solidFill>
                            <a:srgbClr val="4B5563">
                              <a:alpha val="100000"/>
                            </a:srgbClr>
                          </a:solidFill>
                          <a:latin typeface="Arial, &quot;Microsoft YaHei&quot;, sans-serif"/>
                          <a:ea typeface="Arial, &quot;Microsoft YaHei&quot;, sans-serif"/>
                          <a:cs typeface="Arial, &quot;Microsoft YaHei&quot;, sans-serif"/>
                        </a:defRPr>
                      </a:pPr>
                      <a:r>
                        <a:rPr sz="1400" b="0" i="0" strike="noStrike">
                          <a:solidFill>
                            <a:srgbClr val="4B5563">
                              <a:alpha val="100000"/>
                            </a:srgbClr>
                          </a:solidFill>
                          <a:latin typeface="Arial, &quot;Microsoft YaHei&quot;, sans-serif"/>
                          <a:ea typeface="Arial, &quot;Microsoft YaHei&quot;, sans-serif"/>
                          <a:cs typeface="Arial, &quot;Microsoft YaHei&quot;, sans-serif"/>
                        </a:rPr>
                        <a:t>成长期企业（如医疗设备制造基地），解决产能扩张问 题</a:t>
                      </a:r>
                      <a:endParaRPr sz="1400" b="0" i="0" strike="noStrike">
                        <a:solidFill>
                          <a:srgbClr val="4B5563">
                            <a:alpha val="100000"/>
                          </a:srgbClr>
                        </a:solidFill>
                        <a:latin typeface="Arial, &quot;Microsoft YaHei&quot;, sans-serif"/>
                        <a:ea typeface="Arial, &quot;Microsoft YaHei&quot;, sans-serif"/>
                        <a:cs typeface="Arial, &quot;Microsoft YaHei&quot;, sans-serif"/>
                      </a:endParaRPr>
                    </a:p>
                  </a:txBody>
                  <a:tcPr marL="228600" marR="228600" marT="152400" marB="152400" vert="horz" anchor="t" anchorCtr="0">
                    <a:solidFill>
                      <a:srgbClr val="F8FAFC">
                        <a:alpha val="30196"/>
                      </a:srgbClr>
                    </a:solidFill>
                  </a:tcPr>
                </a:tc>
              </a:tr>
              <a:tr h="622300">
                <a:tc>
                  <a:txBody>
                    <a:bodyPr rot="0" wrap="square"/>
                    <a:p>
                      <a:pPr algn="l">
                        <a:defRPr sz="1400" b="1" i="0" strike="noStrike">
                          <a:solidFill>
                            <a:srgbClr val="BE123C">
                              <a:alpha val="100000"/>
                            </a:srgbClr>
                          </a:solidFill>
                          <a:latin typeface="Arial, &quot;Microsoft YaHei&quot;, sans-serif"/>
                          <a:ea typeface="Arial, &quot;Microsoft YaHei&quot;, sans-serif"/>
                          <a:cs typeface="Arial, &quot;Microsoft YaHei&quot;, sans-serif"/>
                        </a:defRPr>
                      </a:pPr>
                      <a:r>
                        <a:rPr sz="1400" b="1" i="0" strike="noStrike">
                          <a:solidFill>
                            <a:srgbClr val="BE123C">
                              <a:alpha val="100000"/>
                            </a:srgbClr>
                          </a:solidFill>
                          <a:latin typeface="Arial, &quot;Microsoft YaHei&quot;, sans-serif"/>
                          <a:ea typeface="Arial, &quot;Microsoft YaHei&quot;, sans-serif"/>
                          <a:cs typeface="Arial, &quot;Microsoft YaHei&quot;, sans-serif"/>
                        </a:rPr>
                        <a:t>扩张期</a:t>
                      </a:r>
                      <a:endParaRPr sz="1400" b="1" i="0" strike="noStrike">
                        <a:solidFill>
                          <a:srgbClr val="BE123C">
                            <a:alpha val="100000"/>
                          </a:srgbClr>
                        </a:solidFill>
                        <a:latin typeface="Arial, &quot;Microsoft YaHei&quot;, sans-serif"/>
                        <a:ea typeface="Arial, &quot;Microsoft YaHei&quot;, sans-serif"/>
                        <a:cs typeface="Arial, &quot;Microsoft YaHei&quot;, sans-serif"/>
                      </a:endParaRPr>
                    </a:p>
                  </a:txBody>
                  <a:tcPr marL="228600" marR="228600" marT="152400" marB="152400" vert="horz" anchor="t" anchorCtr="0"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rot="0" wrap="square"/>
                    <a:p>
                      <a:pPr algn="l">
                        <a:defRPr sz="1400" b="0" i="0" strike="noStrike">
                          <a:solidFill>
                            <a:srgbClr val="1F2937">
                              <a:alpha val="100000"/>
                            </a:srgbClr>
                          </a:solidFill>
                          <a:latin typeface="Arial, &quot;Microsoft YaHei&quot;, sans-serif"/>
                          <a:ea typeface="Arial, &quot;Microsoft YaHei&quot;, sans-serif"/>
                          <a:cs typeface="Arial, &quot;Microsoft YaHei&quot;, sans-serif"/>
                        </a:defRPr>
                      </a:pPr>
                      <a:r>
                        <a:rPr sz="1400" b="0" i="0" strike="noStrike">
                          <a:solidFill>
                            <a:srgbClr val="1F2937">
                              <a:alpha val="100000"/>
                            </a:srgbClr>
                          </a:solidFill>
                          <a:latin typeface="Arial, &quot;Microsoft YaHei&quot;, sans-serif"/>
                          <a:ea typeface="Arial, &quot;Microsoft YaHei&quot;, sans-serif"/>
                          <a:cs typeface="Arial, &quot;Microsoft YaHei&quot;, sans-serif"/>
                        </a:rPr>
                        <a:t>QFLP 基金</a:t>
                      </a:r>
                      <a:endParaRPr sz="1400" b="0" i="0" strike="noStrike">
                        <a:solidFill>
                          <a:srgbClr val="1F2937">
                            <a:alpha val="100000"/>
                          </a:srgbClr>
                        </a:solidFill>
                        <a:latin typeface="Arial, &quot;Microsoft YaHei&quot;, sans-serif"/>
                        <a:ea typeface="Arial, &quot;Microsoft YaHei&quot;, sans-serif"/>
                        <a:cs typeface="Arial, &quot;Microsoft YaHei&quot;, sans-serif"/>
                      </a:endParaRPr>
                    </a:p>
                  </a:txBody>
                  <a:tcPr marL="228600" marR="228600" marT="152400" marB="152400" vert="horz" anchor="t" anchorCtr="0"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rot="0" wrap="square"/>
                    <a:p>
                      <a:pPr algn="r">
                        <a:defRPr sz="1400" b="0" i="0" strike="noStrike">
                          <a:solidFill>
                            <a:srgbClr val="1F2937">
                              <a:alpha val="100000"/>
                            </a:srgbClr>
                          </a:solidFill>
                        </a:defRPr>
                      </a:pPr>
                      <a:r>
                        <a:rPr sz="1400" b="0" i="0" strike="noStrike">
                          <a:solidFill>
                            <a:srgbClr val="1F2937">
                              <a:alpha val="100000"/>
                            </a:srgbClr>
                          </a:solidFill>
                        </a:rPr>
                        <a:t>5 亿 -10 亿元</a:t>
                      </a:r>
                      <a:endParaRPr sz="1400" b="0" i="0" strike="noStrike">
                        <a:solidFill>
                          <a:srgbClr val="1F2937">
                            <a:alpha val="100000"/>
                          </a:srgbClr>
                        </a:solidFill>
                      </a:endParaRPr>
                    </a:p>
                  </a:txBody>
                  <a:tcPr marL="228600" marR="228600" marT="152400" marB="152400" vert="horz" anchor="t" anchorCtr="0"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rot="0" wrap="square"/>
                    <a:p>
                      <a:pPr algn="l">
                        <a:defRPr sz="1400" b="0" i="0" strike="noStrike">
                          <a:solidFill>
                            <a:srgbClr val="4B5563">
                              <a:alpha val="100000"/>
                            </a:srgbClr>
                          </a:solidFill>
                          <a:latin typeface="Arial, &quot;Microsoft YaHei&quot;, sans-serif"/>
                          <a:ea typeface="Arial, &quot;Microsoft YaHei&quot;, sans-serif"/>
                          <a:cs typeface="Arial, &quot;Microsoft YaHei&quot;, sans-serif"/>
                        </a:defRPr>
                      </a:pPr>
                      <a:r>
                        <a:rPr sz="1400" b="0" i="0" strike="noStrike">
                          <a:solidFill>
                            <a:srgbClr val="4B5563">
                              <a:alpha val="100000"/>
                            </a:srgbClr>
                          </a:solidFill>
                          <a:latin typeface="Arial, &quot;Microsoft YaHei&quot;, sans-serif"/>
                          <a:ea typeface="Arial, &quot;Microsoft YaHei&quot;, sans-serif"/>
                          <a:cs typeface="Arial, &quot;Microsoft YaHei&quot;, sans-serif"/>
                        </a:rPr>
                        <a:t>全球化项目（如海外临床试验），帮助企业走出去</a:t>
                      </a:r>
                      <a:endParaRPr sz="1400" b="0" i="0" strike="noStrike">
                        <a:solidFill>
                          <a:srgbClr val="4B5563">
                            <a:alpha val="100000"/>
                          </a:srgbClr>
                        </a:solidFill>
                        <a:latin typeface="Arial, &quot;Microsoft YaHei&quot;, sans-serif"/>
                        <a:ea typeface="Arial, &quot;Microsoft YaHei&quot;, sans-serif"/>
                        <a:cs typeface="Arial, &quot;Microsoft YaHei&quot;, sans-serif"/>
                      </a:endParaRPr>
                    </a:p>
                  </a:txBody>
                  <a:tcPr marL="228600" marR="228600" marT="152400" marB="152400" vert="horz" anchor="t" anchorCtr="0"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927100">
                <a:tc>
                  <a:txBody>
                    <a:bodyPr rot="0" wrap="square"/>
                    <a:p>
                      <a:pPr algn="l">
                        <a:defRPr sz="1400" b="1" i="0" strike="noStrike">
                          <a:solidFill>
                            <a:srgbClr val="BE123C">
                              <a:alpha val="100000"/>
                            </a:srgbClr>
                          </a:solidFill>
                          <a:latin typeface="Arial, &quot;Microsoft YaHei&quot;, sans-serif"/>
                          <a:ea typeface="Arial, &quot;Microsoft YaHei&quot;, sans-serif"/>
                          <a:cs typeface="Arial, &quot;Microsoft YaHei&quot;, sans-serif"/>
                        </a:defRPr>
                      </a:pPr>
                      <a:r>
                        <a:rPr sz="1400" b="1" i="0" strike="noStrike">
                          <a:solidFill>
                            <a:srgbClr val="BE123C">
                              <a:alpha val="100000"/>
                            </a:srgbClr>
                          </a:solidFill>
                          <a:latin typeface="Arial, &quot;Microsoft YaHei&quot;, sans-serif"/>
                          <a:ea typeface="Arial, &quot;Microsoft YaHei&quot;, sans-serif"/>
                          <a:cs typeface="Arial, &quot;Microsoft YaHei&quot;, sans-serif"/>
                        </a:rPr>
                        <a:t>成熟期</a:t>
                      </a:r>
                      <a:endParaRPr sz="1400" b="1" i="0" strike="noStrike">
                        <a:solidFill>
                          <a:srgbClr val="BE123C">
                            <a:alpha val="100000"/>
                          </a:srgbClr>
                        </a:solidFill>
                        <a:latin typeface="Arial, &quot;Microsoft YaHei&quot;, sans-serif"/>
                        <a:ea typeface="Arial, &quot;Microsoft YaHei&quot;, sans-serif"/>
                        <a:cs typeface="Arial, &quot;Microsoft YaHei&quot;, sans-serif"/>
                      </a:endParaRPr>
                    </a:p>
                  </a:txBody>
                  <a:tcPr marL="228600" marR="228600" marT="152400" marB="152400" vert="horz" anchor="t" anchorCtr="0">
                    <a:solidFill>
                      <a:srgbClr val="F8FAFC">
                        <a:alpha val="30196"/>
                      </a:srgbClr>
                    </a:solidFill>
                  </a:tcPr>
                </a:tc>
                <a:tc>
                  <a:txBody>
                    <a:bodyPr rot="0" wrap="square"/>
                    <a:p>
                      <a:pPr algn="l">
                        <a:defRPr sz="1400" b="0" i="0" strike="noStrike">
                          <a:solidFill>
                            <a:srgbClr val="1F2937">
                              <a:alpha val="100000"/>
                            </a:srgbClr>
                          </a:solidFill>
                          <a:latin typeface="Arial, &quot;Microsoft YaHei&quot;, sans-serif"/>
                          <a:ea typeface="Arial, &quot;Microsoft YaHei&quot;, sans-serif"/>
                          <a:cs typeface="Arial, &quot;Microsoft YaHei&quot;, sans-serif"/>
                        </a:defRPr>
                      </a:pPr>
                      <a:r>
                        <a:rPr sz="1400" b="0" i="0" strike="noStrike">
                          <a:solidFill>
                            <a:srgbClr val="1F2937">
                              <a:alpha val="100000"/>
                            </a:srgbClr>
                          </a:solidFill>
                          <a:latin typeface="Arial, &quot;Microsoft YaHei&quot;, sans-serif"/>
                          <a:ea typeface="Arial, &quot;Microsoft YaHei&quot;, sans-serif"/>
                          <a:cs typeface="Arial, &quot;Microsoft YaHei&quot;, sans-serif"/>
                        </a:rPr>
                        <a:t>并购基金</a:t>
                      </a:r>
                      <a:endParaRPr sz="1400" b="0" i="0" strike="noStrike">
                        <a:solidFill>
                          <a:srgbClr val="1F2937">
                            <a:alpha val="100000"/>
                          </a:srgbClr>
                        </a:solidFill>
                        <a:latin typeface="Arial, &quot;Microsoft YaHei&quot;, sans-serif"/>
                        <a:ea typeface="Arial, &quot;Microsoft YaHei&quot;, sans-serif"/>
                        <a:cs typeface="Arial, &quot;Microsoft YaHei&quot;, sans-serif"/>
                      </a:endParaRPr>
                    </a:p>
                  </a:txBody>
                  <a:tcPr marL="228600" marR="228600" marT="152400" marB="152400" vert="horz" anchor="t" anchorCtr="0">
                    <a:solidFill>
                      <a:srgbClr val="F8FAFC">
                        <a:alpha val="30196"/>
                      </a:srgbClr>
                    </a:solidFill>
                  </a:tcPr>
                </a:tc>
                <a:tc>
                  <a:txBody>
                    <a:bodyPr rot="0" wrap="square"/>
                    <a:p>
                      <a:pPr algn="r">
                        <a:defRPr sz="1400" b="0" i="0" strike="noStrike">
                          <a:solidFill>
                            <a:srgbClr val="1F2937">
                              <a:alpha val="100000"/>
                            </a:srgbClr>
                          </a:solidFill>
                        </a:defRPr>
                      </a:pPr>
                      <a:r>
                        <a:rPr sz="1400" b="0" i="0" strike="noStrike">
                          <a:solidFill>
                            <a:srgbClr val="1F2937">
                              <a:alpha val="100000"/>
                            </a:srgbClr>
                          </a:solidFill>
                        </a:rPr>
                        <a:t>10 亿 -20 亿元</a:t>
                      </a:r>
                      <a:endParaRPr sz="1400" b="0" i="0" strike="noStrike">
                        <a:solidFill>
                          <a:srgbClr val="1F2937">
                            <a:alpha val="100000"/>
                          </a:srgbClr>
                        </a:solidFill>
                      </a:endParaRPr>
                    </a:p>
                  </a:txBody>
                  <a:tcPr marL="228600" marR="228600" marT="152400" marB="152400" vert="horz" anchor="t" anchorCtr="0">
                    <a:solidFill>
                      <a:srgbClr val="F8FAFC">
                        <a:alpha val="30196"/>
                      </a:srgbClr>
                    </a:solidFill>
                  </a:tcPr>
                </a:tc>
                <a:tc>
                  <a:txBody>
                    <a:bodyPr rot="0" wrap="square"/>
                    <a:p>
                      <a:pPr algn="l">
                        <a:defRPr sz="1400" b="0" i="0" strike="noStrike">
                          <a:solidFill>
                            <a:srgbClr val="4B5563">
                              <a:alpha val="100000"/>
                            </a:srgbClr>
                          </a:solidFill>
                          <a:latin typeface="Arial, &quot;Microsoft YaHei&quot;, sans-serif"/>
                          <a:ea typeface="Arial, &quot;Microsoft YaHei&quot;, sans-serif"/>
                          <a:cs typeface="Arial, &quot;Microsoft YaHei&quot;, sans-serif"/>
                        </a:defRPr>
                      </a:pPr>
                      <a:r>
                        <a:rPr sz="1400" b="0" i="0" strike="noStrike">
                          <a:solidFill>
                            <a:srgbClr val="4B5563">
                              <a:alpha val="100000"/>
                            </a:srgbClr>
                          </a:solidFill>
                          <a:latin typeface="Arial, &quot;Microsoft YaHei&quot;, sans-serif"/>
                          <a:ea typeface="Arial, &quot;Microsoft YaHei&quot;, sans-serif"/>
                          <a:cs typeface="Arial, &quot;Microsoft YaHei&quot;, sans-serif"/>
                        </a:rPr>
                        <a:t>成熟企业（如全国化布局），通过并购重组实现规模扩 张</a:t>
                      </a:r>
                      <a:endParaRPr sz="1400" b="0" i="0" strike="noStrike">
                        <a:solidFill>
                          <a:srgbClr val="4B5563">
                            <a:alpha val="100000"/>
                          </a:srgbClr>
                        </a:solidFill>
                        <a:latin typeface="Arial, &quot;Microsoft YaHei&quot;, sans-serif"/>
                        <a:ea typeface="Arial, &quot;Microsoft YaHei&quot;, sans-serif"/>
                        <a:cs typeface="Arial, &quot;Microsoft YaHei&quot;, sans-serif"/>
                      </a:endParaRPr>
                    </a:p>
                  </a:txBody>
                  <a:tcPr marL="228600" marR="228600" marT="152400" marB="152400" vert="horz" anchor="t" anchorCtr="0">
                    <a:solidFill>
                      <a:srgbClr val="F8FAFC">
                        <a:alpha val="30196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8FAFC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3" name="AutoShape 3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gradFill>
            <a:gsLst>
              <a:gs pos="0">
                <a:srgbClr val="F8FAFC">
                  <a:alpha val="100000"/>
                </a:srgbClr>
              </a:gs>
              <a:gs pos="50000">
                <a:srgbClr val="FFF1F2">
                  <a:alpha val="100000"/>
                </a:srgbClr>
              </a:gs>
              <a:gs pos="100000">
                <a:srgbClr val="F1F5F9">
                  <a:alpha val="100000"/>
                </a:srgbClr>
              </a:gs>
            </a:gsLst>
            <a:lin ang="8100000"/>
          </a:gradFill>
          <a:ln>
            <a:headEnd type="none"/>
            <a:tailEnd type="none"/>
          </a:ln>
        </p:spPr>
      </p:sp>
      <p:sp>
        <p:nvSpPr>
          <p:cNvPr id="4" name="TextBox 4"/>
          <p:cNvSpPr txBox="1"/>
          <p:nvPr/>
        </p:nvSpPr>
        <p:spPr>
          <a:xfrm>
            <a:off x="457086" y="447675"/>
            <a:ext cx="11274781" cy="39052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2700" b="1" i="0" strike="noStrike">
                <a:solidFill>
                  <a:srgbClr val="88133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产业落地模式：区运营公司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457086" y="1047750"/>
            <a:ext cx="457086" cy="38100"/>
          </a:xfrm>
          <a:prstGeom prst="roundRect">
            <a:avLst>
              <a:gd name="adj" fmla="val 50000"/>
            </a:avLst>
          </a:prstGeom>
          <a:solidFill>
            <a:srgbClr val="BE123C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6" name="TextBox 6"/>
          <p:cNvSpPr txBox="1"/>
          <p:nvPr/>
        </p:nvSpPr>
        <p:spPr>
          <a:xfrm>
            <a:off x="1028442" y="933450"/>
            <a:ext cx="3456710" cy="25717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800" b="0" i="0" strike="noStrike">
                <a:solidFill>
                  <a:srgbClr val="4B5563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轻资产、杠杆、利他的落地范式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57086" y="1447800"/>
            <a:ext cx="3837615" cy="4648200"/>
          </a:xfrm>
          <a:prstGeom prst="roundRect">
            <a:avLst>
              <a:gd name="adj" fmla="val 709"/>
            </a:avLst>
          </a:prstGeom>
          <a:blipFill rotWithShape="1">
            <a:blip r:embed="rId1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alphaModFix amt="100000"/>
          </a:blip>
          <a:srcRect t="9602" b="9602"/>
          <a:stretch>
            <a:fillRect/>
          </a:stretch>
        </p:blipFill>
        <p:spPr>
          <a:xfrm>
            <a:off x="466608" y="1457325"/>
            <a:ext cx="3820504" cy="46291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9" name="AutoShape 9"/>
          <p:cNvSpPr/>
          <p:nvPr/>
        </p:nvSpPr>
        <p:spPr>
          <a:xfrm>
            <a:off x="1686992" y="6255445"/>
            <a:ext cx="103707" cy="138311"/>
          </a:xfrm>
          <a:custGeom>
            <a:avLst/>
            <a:gdLst/>
            <a:ahLst/>
            <a:cxnLst/>
            <a:rect l="l" t="t" r="r" b="b"/>
            <a:pathLst>
              <a:path w="7498" h="10000">
                <a:moveTo>
                  <a:pt x="1250" y="0"/>
                </a:moveTo>
                <a:cubicBezTo>
                  <a:pt x="560" y="0"/>
                  <a:pt x="0" y="561"/>
                  <a:pt x="0" y="1250"/>
                </a:cubicBezTo>
                <a:lnTo>
                  <a:pt x="0" y="8750"/>
                </a:lnTo>
                <a:cubicBezTo>
                  <a:pt x="0" y="9439"/>
                  <a:pt x="560" y="10000"/>
                  <a:pt x="1250" y="10000"/>
                </a:cubicBezTo>
                <a:lnTo>
                  <a:pt x="6248" y="10000"/>
                </a:lnTo>
                <a:cubicBezTo>
                  <a:pt x="6938" y="10000"/>
                  <a:pt x="7498" y="9439"/>
                  <a:pt x="7498" y="8750"/>
                </a:cubicBezTo>
                <a:lnTo>
                  <a:pt x="7498" y="1250"/>
                </a:lnTo>
                <a:cubicBezTo>
                  <a:pt x="7498" y="561"/>
                  <a:pt x="6938" y="0"/>
                  <a:pt x="6248" y="0"/>
                </a:cubicBezTo>
                <a:lnTo>
                  <a:pt x="1250" y="0"/>
                </a:lnTo>
                <a:close/>
                <a:moveTo>
                  <a:pt x="3437" y="6875"/>
                </a:moveTo>
                <a:lnTo>
                  <a:pt x="4061" y="6875"/>
                </a:lnTo>
                <a:cubicBezTo>
                  <a:pt x="4407" y="6875"/>
                  <a:pt x="4686" y="7154"/>
                  <a:pt x="4686" y="7500"/>
                </a:cubicBezTo>
                <a:lnTo>
                  <a:pt x="4686" y="9063"/>
                </a:lnTo>
                <a:lnTo>
                  <a:pt x="2812" y="9063"/>
                </a:lnTo>
                <a:lnTo>
                  <a:pt x="2812" y="7500"/>
                </a:lnTo>
                <a:cubicBezTo>
                  <a:pt x="2812" y="7154"/>
                  <a:pt x="3091" y="6875"/>
                  <a:pt x="3437" y="6875"/>
                </a:cubicBezTo>
                <a:close/>
                <a:moveTo>
                  <a:pt x="1875" y="2188"/>
                </a:moveTo>
                <a:cubicBezTo>
                  <a:pt x="1875" y="2016"/>
                  <a:pt x="2015" y="1875"/>
                  <a:pt x="2187" y="1875"/>
                </a:cubicBezTo>
                <a:lnTo>
                  <a:pt x="2812" y="1875"/>
                </a:lnTo>
                <a:cubicBezTo>
                  <a:pt x="2984" y="1875"/>
                  <a:pt x="3124" y="2016"/>
                  <a:pt x="3124" y="2188"/>
                </a:cubicBezTo>
                <a:lnTo>
                  <a:pt x="3124" y="2813"/>
                </a:lnTo>
                <a:cubicBezTo>
                  <a:pt x="3124" y="2984"/>
                  <a:pt x="2984" y="3125"/>
                  <a:pt x="2812" y="3125"/>
                </a:cubicBezTo>
                <a:lnTo>
                  <a:pt x="2187" y="3125"/>
                </a:lnTo>
                <a:cubicBezTo>
                  <a:pt x="2015" y="3125"/>
                  <a:pt x="1875" y="2984"/>
                  <a:pt x="1875" y="2813"/>
                </a:cubicBezTo>
                <a:lnTo>
                  <a:pt x="1875" y="2188"/>
                </a:lnTo>
                <a:close/>
                <a:moveTo>
                  <a:pt x="4686" y="1875"/>
                </a:moveTo>
                <a:lnTo>
                  <a:pt x="5311" y="1875"/>
                </a:lnTo>
                <a:cubicBezTo>
                  <a:pt x="5483" y="1875"/>
                  <a:pt x="5624" y="2016"/>
                  <a:pt x="5624" y="2188"/>
                </a:cubicBezTo>
                <a:lnTo>
                  <a:pt x="5624" y="2813"/>
                </a:lnTo>
                <a:cubicBezTo>
                  <a:pt x="5624" y="2984"/>
                  <a:pt x="5483" y="3125"/>
                  <a:pt x="5311" y="3125"/>
                </a:cubicBezTo>
                <a:lnTo>
                  <a:pt x="4686" y="3125"/>
                </a:lnTo>
                <a:cubicBezTo>
                  <a:pt x="4514" y="3125"/>
                  <a:pt x="4374" y="2984"/>
                  <a:pt x="4374" y="2813"/>
                </a:cubicBezTo>
                <a:lnTo>
                  <a:pt x="4374" y="2188"/>
                </a:lnTo>
                <a:cubicBezTo>
                  <a:pt x="4374" y="2016"/>
                  <a:pt x="4514" y="1875"/>
                  <a:pt x="4686" y="1875"/>
                </a:cubicBezTo>
                <a:close/>
                <a:moveTo>
                  <a:pt x="1875" y="4688"/>
                </a:moveTo>
                <a:cubicBezTo>
                  <a:pt x="1875" y="4516"/>
                  <a:pt x="2015" y="4375"/>
                  <a:pt x="2187" y="4375"/>
                </a:cubicBezTo>
                <a:lnTo>
                  <a:pt x="2812" y="4375"/>
                </a:lnTo>
                <a:cubicBezTo>
                  <a:pt x="2984" y="4375"/>
                  <a:pt x="3124" y="4516"/>
                  <a:pt x="3124" y="4688"/>
                </a:cubicBezTo>
                <a:lnTo>
                  <a:pt x="3124" y="5313"/>
                </a:lnTo>
                <a:cubicBezTo>
                  <a:pt x="3124" y="5484"/>
                  <a:pt x="2984" y="5625"/>
                  <a:pt x="2812" y="5625"/>
                </a:cubicBezTo>
                <a:lnTo>
                  <a:pt x="2187" y="5625"/>
                </a:lnTo>
                <a:cubicBezTo>
                  <a:pt x="2015" y="5625"/>
                  <a:pt x="1875" y="5484"/>
                  <a:pt x="1875" y="5313"/>
                </a:cubicBezTo>
                <a:lnTo>
                  <a:pt x="1875" y="4688"/>
                </a:lnTo>
                <a:close/>
                <a:moveTo>
                  <a:pt x="4686" y="4375"/>
                </a:moveTo>
                <a:lnTo>
                  <a:pt x="5311" y="4375"/>
                </a:lnTo>
                <a:cubicBezTo>
                  <a:pt x="5483" y="4375"/>
                  <a:pt x="5624" y="4516"/>
                  <a:pt x="5624" y="4688"/>
                </a:cubicBezTo>
                <a:lnTo>
                  <a:pt x="5624" y="5313"/>
                </a:lnTo>
                <a:cubicBezTo>
                  <a:pt x="5624" y="5484"/>
                  <a:pt x="5483" y="5625"/>
                  <a:pt x="5311" y="5625"/>
                </a:cubicBezTo>
                <a:lnTo>
                  <a:pt x="4686" y="5625"/>
                </a:lnTo>
                <a:cubicBezTo>
                  <a:pt x="4514" y="5625"/>
                  <a:pt x="4374" y="5484"/>
                  <a:pt x="4374" y="5313"/>
                </a:cubicBezTo>
                <a:lnTo>
                  <a:pt x="4374" y="4688"/>
                </a:lnTo>
                <a:cubicBezTo>
                  <a:pt x="4374" y="4516"/>
                  <a:pt x="4514" y="4375"/>
                  <a:pt x="4686" y="4375"/>
                </a:cubicBezTo>
                <a:close/>
              </a:path>
            </a:pathLst>
          </a:custGeom>
          <a:solidFill>
            <a:srgbClr val="E11D48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10" name="TextBox 10"/>
          <p:cNvSpPr txBox="1"/>
          <p:nvPr/>
        </p:nvSpPr>
        <p:spPr>
          <a:xfrm>
            <a:off x="1866880" y="6229350"/>
            <a:ext cx="2429755" cy="1524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100" b="0" i="0" strike="noStrike">
                <a:solidFill>
                  <a:srgbClr val="6B728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现代化产业园区实景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4601359" y="1447800"/>
            <a:ext cx="7132442" cy="895350"/>
          </a:xfrm>
          <a:prstGeom prst="roundRect">
            <a:avLst>
              <a:gd name="adj" fmla="val 8656"/>
            </a:avLst>
          </a:prstGeom>
          <a:blipFill rotWithShape="1">
            <a:blip r:embed="rId3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12" name="AutoShape 12"/>
          <p:cNvSpPr/>
          <p:nvPr/>
        </p:nvSpPr>
        <p:spPr>
          <a:xfrm>
            <a:off x="4791812" y="1619250"/>
            <a:ext cx="304724" cy="304800"/>
          </a:xfrm>
          <a:prstGeom prst="ellipse">
            <a:avLst/>
          </a:prstGeom>
          <a:solidFill>
            <a:srgbClr val="FFE4E6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13" name="AutoShape 13"/>
          <p:cNvSpPr/>
          <p:nvPr/>
        </p:nvSpPr>
        <p:spPr>
          <a:xfrm>
            <a:off x="4892246" y="1725546"/>
            <a:ext cx="103707" cy="92207"/>
          </a:xfrm>
          <a:custGeom>
            <a:avLst/>
            <a:gdLst/>
            <a:ahLst/>
            <a:cxnLst/>
            <a:rect l="l" t="t" r="r" b="b"/>
            <a:pathLst>
              <a:path w="11247" h="10000">
                <a:moveTo>
                  <a:pt x="4604" y="120"/>
                </a:moveTo>
                <a:cubicBezTo>
                  <a:pt x="4477" y="6"/>
                  <a:pt x="4292" y="-41"/>
                  <a:pt x="4117" y="2"/>
                </a:cubicBezTo>
                <a:cubicBezTo>
                  <a:pt x="3943" y="43"/>
                  <a:pt x="3808" y="165"/>
                  <a:pt x="3764" y="320"/>
                </a:cubicBezTo>
                <a:lnTo>
                  <a:pt x="3445" y="1433"/>
                </a:lnTo>
                <a:cubicBezTo>
                  <a:pt x="3423" y="1514"/>
                  <a:pt x="3329" y="1562"/>
                  <a:pt x="3240" y="1538"/>
                </a:cubicBezTo>
                <a:lnTo>
                  <a:pt x="1996" y="1228"/>
                </a:lnTo>
                <a:cubicBezTo>
                  <a:pt x="1821" y="1183"/>
                  <a:pt x="1634" y="1228"/>
                  <a:pt x="1508" y="1340"/>
                </a:cubicBezTo>
                <a:cubicBezTo>
                  <a:pt x="1380" y="1454"/>
                  <a:pt x="1331" y="1620"/>
                  <a:pt x="1381" y="1775"/>
                </a:cubicBezTo>
                <a:lnTo>
                  <a:pt x="1732" y="2880"/>
                </a:lnTo>
                <a:cubicBezTo>
                  <a:pt x="1757" y="2960"/>
                  <a:pt x="1703" y="3043"/>
                  <a:pt x="1614" y="3063"/>
                </a:cubicBezTo>
                <a:lnTo>
                  <a:pt x="360" y="3346"/>
                </a:lnTo>
                <a:cubicBezTo>
                  <a:pt x="185" y="3385"/>
                  <a:pt x="48" y="3507"/>
                  <a:pt x="0" y="3662"/>
                </a:cubicBezTo>
                <a:cubicBezTo>
                  <a:pt x="-47" y="3817"/>
                  <a:pt x="4" y="3983"/>
                  <a:pt x="133" y="4095"/>
                </a:cubicBezTo>
                <a:lnTo>
                  <a:pt x="1058" y="4896"/>
                </a:lnTo>
                <a:cubicBezTo>
                  <a:pt x="1125" y="4953"/>
                  <a:pt x="1125" y="5049"/>
                  <a:pt x="1058" y="5108"/>
                </a:cubicBezTo>
                <a:lnTo>
                  <a:pt x="135" y="5909"/>
                </a:lnTo>
                <a:cubicBezTo>
                  <a:pt x="6" y="6021"/>
                  <a:pt x="-46" y="6186"/>
                  <a:pt x="2" y="6341"/>
                </a:cubicBezTo>
                <a:cubicBezTo>
                  <a:pt x="49" y="6497"/>
                  <a:pt x="186" y="6618"/>
                  <a:pt x="362" y="6657"/>
                </a:cubicBezTo>
                <a:lnTo>
                  <a:pt x="1614" y="6940"/>
                </a:lnTo>
                <a:cubicBezTo>
                  <a:pt x="1705" y="6961"/>
                  <a:pt x="1759" y="7044"/>
                  <a:pt x="1732" y="7123"/>
                </a:cubicBezTo>
                <a:lnTo>
                  <a:pt x="1381" y="8227"/>
                </a:lnTo>
                <a:cubicBezTo>
                  <a:pt x="1331" y="8382"/>
                  <a:pt x="1381" y="8549"/>
                  <a:pt x="1508" y="8661"/>
                </a:cubicBezTo>
                <a:cubicBezTo>
                  <a:pt x="1635" y="8775"/>
                  <a:pt x="1822" y="8818"/>
                  <a:pt x="1996" y="8774"/>
                </a:cubicBezTo>
                <a:lnTo>
                  <a:pt x="3240" y="8462"/>
                </a:lnTo>
                <a:cubicBezTo>
                  <a:pt x="3329" y="8440"/>
                  <a:pt x="3423" y="8488"/>
                  <a:pt x="3445" y="8567"/>
                </a:cubicBezTo>
                <a:lnTo>
                  <a:pt x="3764" y="9680"/>
                </a:lnTo>
                <a:cubicBezTo>
                  <a:pt x="3807" y="9835"/>
                  <a:pt x="3944" y="9957"/>
                  <a:pt x="4119" y="10000"/>
                </a:cubicBezTo>
                <a:cubicBezTo>
                  <a:pt x="4293" y="10041"/>
                  <a:pt x="4479" y="9996"/>
                  <a:pt x="4606" y="9882"/>
                </a:cubicBezTo>
                <a:lnTo>
                  <a:pt x="5506" y="9059"/>
                </a:lnTo>
                <a:cubicBezTo>
                  <a:pt x="5570" y="9000"/>
                  <a:pt x="5679" y="9000"/>
                  <a:pt x="5745" y="9059"/>
                </a:cubicBezTo>
                <a:lnTo>
                  <a:pt x="6643" y="9882"/>
                </a:lnTo>
                <a:cubicBezTo>
                  <a:pt x="6770" y="9996"/>
                  <a:pt x="6955" y="10043"/>
                  <a:pt x="7130" y="10000"/>
                </a:cubicBezTo>
                <a:cubicBezTo>
                  <a:pt x="7305" y="9958"/>
                  <a:pt x="7441" y="9836"/>
                  <a:pt x="7486" y="9680"/>
                </a:cubicBezTo>
                <a:lnTo>
                  <a:pt x="7804" y="8569"/>
                </a:lnTo>
                <a:cubicBezTo>
                  <a:pt x="7827" y="8488"/>
                  <a:pt x="7920" y="8440"/>
                  <a:pt x="8010" y="8464"/>
                </a:cubicBezTo>
                <a:lnTo>
                  <a:pt x="9253" y="8776"/>
                </a:lnTo>
                <a:cubicBezTo>
                  <a:pt x="9428" y="8820"/>
                  <a:pt x="9615" y="8776"/>
                  <a:pt x="9742" y="8663"/>
                </a:cubicBezTo>
                <a:cubicBezTo>
                  <a:pt x="9869" y="8550"/>
                  <a:pt x="9918" y="8383"/>
                  <a:pt x="9868" y="8229"/>
                </a:cubicBezTo>
                <a:lnTo>
                  <a:pt x="9517" y="7123"/>
                </a:lnTo>
                <a:cubicBezTo>
                  <a:pt x="9492" y="7044"/>
                  <a:pt x="9546" y="6961"/>
                  <a:pt x="9636" y="6940"/>
                </a:cubicBezTo>
                <a:lnTo>
                  <a:pt x="10887" y="6657"/>
                </a:lnTo>
                <a:cubicBezTo>
                  <a:pt x="11062" y="6619"/>
                  <a:pt x="11199" y="6497"/>
                  <a:pt x="11247" y="6341"/>
                </a:cubicBezTo>
                <a:cubicBezTo>
                  <a:pt x="11294" y="6186"/>
                  <a:pt x="11243" y="6021"/>
                  <a:pt x="11114" y="5909"/>
                </a:cubicBezTo>
                <a:lnTo>
                  <a:pt x="10189" y="5108"/>
                </a:lnTo>
                <a:cubicBezTo>
                  <a:pt x="10122" y="5051"/>
                  <a:pt x="10122" y="4955"/>
                  <a:pt x="10189" y="4896"/>
                </a:cubicBezTo>
                <a:lnTo>
                  <a:pt x="11114" y="4095"/>
                </a:lnTo>
                <a:cubicBezTo>
                  <a:pt x="11243" y="3982"/>
                  <a:pt x="11295" y="3818"/>
                  <a:pt x="11247" y="3662"/>
                </a:cubicBezTo>
                <a:cubicBezTo>
                  <a:pt x="11200" y="3507"/>
                  <a:pt x="11063" y="3386"/>
                  <a:pt x="10887" y="3346"/>
                </a:cubicBezTo>
                <a:lnTo>
                  <a:pt x="9636" y="3063"/>
                </a:lnTo>
                <a:cubicBezTo>
                  <a:pt x="9544" y="3043"/>
                  <a:pt x="9490" y="2960"/>
                  <a:pt x="9517" y="2880"/>
                </a:cubicBezTo>
                <a:lnTo>
                  <a:pt x="9868" y="1775"/>
                </a:lnTo>
                <a:cubicBezTo>
                  <a:pt x="9918" y="1620"/>
                  <a:pt x="9868" y="1453"/>
                  <a:pt x="9742" y="1340"/>
                </a:cubicBezTo>
                <a:cubicBezTo>
                  <a:pt x="9614" y="1227"/>
                  <a:pt x="9427" y="1184"/>
                  <a:pt x="9253" y="1228"/>
                </a:cubicBezTo>
                <a:lnTo>
                  <a:pt x="8010" y="1540"/>
                </a:lnTo>
                <a:cubicBezTo>
                  <a:pt x="7920" y="1562"/>
                  <a:pt x="7827" y="1514"/>
                  <a:pt x="7804" y="1435"/>
                </a:cubicBezTo>
                <a:lnTo>
                  <a:pt x="7486" y="320"/>
                </a:lnTo>
                <a:cubicBezTo>
                  <a:pt x="7442" y="165"/>
                  <a:pt x="7305" y="43"/>
                  <a:pt x="7130" y="0"/>
                </a:cubicBezTo>
                <a:cubicBezTo>
                  <a:pt x="6956" y="-41"/>
                  <a:pt x="6770" y="4"/>
                  <a:pt x="6643" y="118"/>
                </a:cubicBezTo>
                <a:lnTo>
                  <a:pt x="5743" y="943"/>
                </a:lnTo>
                <a:cubicBezTo>
                  <a:pt x="5679" y="1002"/>
                  <a:pt x="5570" y="1002"/>
                  <a:pt x="5504" y="943"/>
                </a:cubicBezTo>
                <a:lnTo>
                  <a:pt x="4604" y="120"/>
                </a:lnTo>
                <a:close/>
              </a:path>
            </a:pathLst>
          </a:custGeom>
          <a:solidFill>
            <a:srgbClr val="BE123C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14" name="TextBox 14"/>
          <p:cNvSpPr txBox="1"/>
          <p:nvPr/>
        </p:nvSpPr>
        <p:spPr>
          <a:xfrm>
            <a:off x="5210806" y="1638300"/>
            <a:ext cx="6368698" cy="1905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400" b="1" i="0" strike="noStrike">
                <a:solidFill>
                  <a:srgbClr val="1F293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品牌授权</a:t>
            </a:r>
            <a:endParaRPr lang="en-US" sz="1100"/>
          </a:p>
        </p:txBody>
      </p:sp>
      <p:sp>
        <p:nvSpPr>
          <p:cNvPr id="15" name="TextBox 15"/>
          <p:cNvSpPr txBox="1"/>
          <p:nvPr/>
        </p:nvSpPr>
        <p:spPr>
          <a:xfrm>
            <a:off x="5210806" y="1924050"/>
            <a:ext cx="6761208" cy="37147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200" b="0" i="0" strike="noStrike">
                <a:solidFill>
                  <a:srgbClr val="4B5563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以</a:t>
            </a:r>
            <a:r>
              <a:rPr sz="1200" b="1" i="0" strike="noStrike">
                <a:solidFill>
                  <a:srgbClr val="BE123C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'丽人圈'</a:t>
            </a:r>
            <a:r>
              <a:rPr sz="1200" b="0" i="0" strike="noStrike">
                <a:solidFill>
                  <a:srgbClr val="4B5563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品牌为核心，打造</a:t>
            </a:r>
            <a:r>
              <a:rPr sz="1200" b="1" i="0" strike="noStrike">
                <a:solidFill>
                  <a:srgbClr val="1F293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'区运营公司'</a:t>
            </a:r>
            <a:r>
              <a:rPr sz="1200" b="0" i="0" strike="noStrike">
                <a:solidFill>
                  <a:srgbClr val="4B5563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子品牌，吸引 7 大产业企业入驻园区，收取品牌使用</a:t>
            </a:r>
            <a:endParaRPr lang="en-US" sz="1100"/>
          </a:p>
          <a:p>
            <a:pPr algn="l"/>
            <a:r>
              <a:rPr sz="1200" b="0" i="0" strike="noStrike">
                <a:solidFill>
                  <a:srgbClr val="4B5563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费。</a:t>
            </a:r>
            <a:endParaRPr sz="1200" b="0" i="0" strike="noStrike">
              <a:solidFill>
                <a:srgbClr val="4B5563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6" name="AutoShape 16"/>
          <p:cNvSpPr/>
          <p:nvPr/>
        </p:nvSpPr>
        <p:spPr>
          <a:xfrm>
            <a:off x="4601359" y="2461171"/>
            <a:ext cx="7132442" cy="895350"/>
          </a:xfrm>
          <a:prstGeom prst="roundRect">
            <a:avLst>
              <a:gd name="adj" fmla="val 8654"/>
            </a:avLst>
          </a:prstGeom>
          <a:blipFill rotWithShape="1">
            <a:blip r:embed="rId4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17" name="AutoShape 17"/>
          <p:cNvSpPr/>
          <p:nvPr/>
        </p:nvSpPr>
        <p:spPr>
          <a:xfrm>
            <a:off x="4791812" y="2632621"/>
            <a:ext cx="304724" cy="304800"/>
          </a:xfrm>
          <a:prstGeom prst="ellipse">
            <a:avLst/>
          </a:prstGeom>
          <a:solidFill>
            <a:srgbClr val="FEF3C7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18" name="AutoShape 18"/>
          <p:cNvSpPr/>
          <p:nvPr/>
        </p:nvSpPr>
        <p:spPr>
          <a:xfrm>
            <a:off x="4892246" y="2733154"/>
            <a:ext cx="103707" cy="103734"/>
          </a:xfrm>
          <a:custGeom>
            <a:avLst/>
            <a:gdLst/>
            <a:ahLst/>
            <a:cxnLst/>
            <a:rect l="l" t="t" r="r" b="b"/>
            <a:pathLst>
              <a:path w="9998" h="10000">
                <a:moveTo>
                  <a:pt x="3905" y="1000"/>
                </a:moveTo>
                <a:lnTo>
                  <a:pt x="6093" y="1000"/>
                </a:lnTo>
                <a:cubicBezTo>
                  <a:pt x="6178" y="1000"/>
                  <a:pt x="6249" y="1075"/>
                  <a:pt x="6249" y="1167"/>
                </a:cubicBezTo>
                <a:lnTo>
                  <a:pt x="6249" y="2000"/>
                </a:lnTo>
                <a:lnTo>
                  <a:pt x="3749" y="2000"/>
                </a:lnTo>
                <a:lnTo>
                  <a:pt x="3749" y="1167"/>
                </a:lnTo>
                <a:cubicBezTo>
                  <a:pt x="3749" y="1075"/>
                  <a:pt x="3820" y="1000"/>
                  <a:pt x="3905" y="1000"/>
                </a:cubicBezTo>
                <a:close/>
                <a:moveTo>
                  <a:pt x="2812" y="1167"/>
                </a:moveTo>
                <a:lnTo>
                  <a:pt x="2812" y="2000"/>
                </a:lnTo>
                <a:lnTo>
                  <a:pt x="1250" y="2000"/>
                </a:lnTo>
                <a:cubicBezTo>
                  <a:pt x="560" y="2000"/>
                  <a:pt x="0" y="2598"/>
                  <a:pt x="0" y="3333"/>
                </a:cubicBezTo>
                <a:lnTo>
                  <a:pt x="0" y="5333"/>
                </a:lnTo>
                <a:lnTo>
                  <a:pt x="9998" y="5333"/>
                </a:lnTo>
                <a:lnTo>
                  <a:pt x="9998" y="3333"/>
                </a:lnTo>
                <a:cubicBezTo>
                  <a:pt x="9998" y="2598"/>
                  <a:pt x="9438" y="2000"/>
                  <a:pt x="8748" y="2000"/>
                </a:cubicBezTo>
                <a:lnTo>
                  <a:pt x="7186" y="2000"/>
                </a:lnTo>
                <a:lnTo>
                  <a:pt x="7186" y="1167"/>
                </a:lnTo>
                <a:cubicBezTo>
                  <a:pt x="7186" y="523"/>
                  <a:pt x="6696" y="0"/>
                  <a:pt x="6093" y="0"/>
                </a:cubicBezTo>
                <a:lnTo>
                  <a:pt x="3905" y="0"/>
                </a:lnTo>
                <a:cubicBezTo>
                  <a:pt x="3302" y="0"/>
                  <a:pt x="2812" y="523"/>
                  <a:pt x="2812" y="1167"/>
                </a:cubicBezTo>
                <a:close/>
                <a:moveTo>
                  <a:pt x="9998" y="6333"/>
                </a:moveTo>
                <a:lnTo>
                  <a:pt x="6249" y="6333"/>
                </a:lnTo>
                <a:lnTo>
                  <a:pt x="6249" y="6667"/>
                </a:lnTo>
                <a:cubicBezTo>
                  <a:pt x="6249" y="7035"/>
                  <a:pt x="5970" y="7333"/>
                  <a:pt x="5624" y="7333"/>
                </a:cubicBezTo>
                <a:lnTo>
                  <a:pt x="4374" y="7333"/>
                </a:lnTo>
                <a:cubicBezTo>
                  <a:pt x="4028" y="7333"/>
                  <a:pt x="3749" y="7035"/>
                  <a:pt x="3749" y="6667"/>
                </a:cubicBezTo>
                <a:lnTo>
                  <a:pt x="3749" y="6333"/>
                </a:lnTo>
                <a:lnTo>
                  <a:pt x="0" y="6333"/>
                </a:lnTo>
                <a:lnTo>
                  <a:pt x="0" y="8667"/>
                </a:lnTo>
                <a:cubicBezTo>
                  <a:pt x="0" y="9402"/>
                  <a:pt x="560" y="10000"/>
                  <a:pt x="1250" y="10000"/>
                </a:cubicBezTo>
                <a:lnTo>
                  <a:pt x="8748" y="10000"/>
                </a:lnTo>
                <a:cubicBezTo>
                  <a:pt x="9438" y="10000"/>
                  <a:pt x="9998" y="9402"/>
                  <a:pt x="9998" y="8667"/>
                </a:cubicBezTo>
                <a:lnTo>
                  <a:pt x="9998" y="6333"/>
                </a:lnTo>
                <a:close/>
              </a:path>
            </a:pathLst>
          </a:custGeom>
          <a:solidFill>
            <a:srgbClr val="D97706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19" name="TextBox 19"/>
          <p:cNvSpPr txBox="1"/>
          <p:nvPr/>
        </p:nvSpPr>
        <p:spPr>
          <a:xfrm>
            <a:off x="5210806" y="2651671"/>
            <a:ext cx="6368698" cy="1905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400" b="1" i="0" strike="noStrike">
                <a:solidFill>
                  <a:srgbClr val="1F293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管理输出</a:t>
            </a:r>
            <a:endParaRPr lang="en-US" sz="1100"/>
          </a:p>
        </p:txBody>
      </p:sp>
      <p:sp>
        <p:nvSpPr>
          <p:cNvPr id="20" name="TextBox 20"/>
          <p:cNvSpPr txBox="1"/>
          <p:nvPr/>
        </p:nvSpPr>
        <p:spPr>
          <a:xfrm>
            <a:off x="5210806" y="2937421"/>
            <a:ext cx="6744098" cy="37147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200" b="0" i="0" strike="noStrike">
                <a:solidFill>
                  <a:srgbClr val="4B5563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组建</a:t>
            </a:r>
            <a:r>
              <a:rPr sz="1200" b="1" i="0" strike="noStrike">
                <a:solidFill>
                  <a:srgbClr val="D97706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'专业运营团队'</a:t>
            </a:r>
            <a:r>
              <a:rPr sz="1200" b="0" i="0" strike="noStrike">
                <a:solidFill>
                  <a:srgbClr val="4B5563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，为入驻企业提供</a:t>
            </a:r>
            <a:r>
              <a:rPr sz="1200" b="1" i="0" strike="noStrike">
                <a:solidFill>
                  <a:srgbClr val="1F293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'一站式服务'</a:t>
            </a:r>
            <a:r>
              <a:rPr sz="1200" b="0" i="0" strike="noStrike">
                <a:solidFill>
                  <a:srgbClr val="4B5563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（园区管理、物业、招聘、推广），收取管</a:t>
            </a:r>
            <a:endParaRPr lang="en-US" sz="1100"/>
          </a:p>
          <a:p>
            <a:pPr algn="l"/>
            <a:r>
              <a:rPr sz="1200" b="0" i="0" strike="noStrike">
                <a:solidFill>
                  <a:srgbClr val="4B5563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理服务费。</a:t>
            </a:r>
            <a:endParaRPr sz="1200" b="0" i="0" strike="noStrike">
              <a:solidFill>
                <a:srgbClr val="4B5563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1" name="AutoShape 21"/>
          <p:cNvSpPr/>
          <p:nvPr/>
        </p:nvSpPr>
        <p:spPr>
          <a:xfrm>
            <a:off x="4601359" y="3474691"/>
            <a:ext cx="7132442" cy="895350"/>
          </a:xfrm>
          <a:prstGeom prst="roundRect">
            <a:avLst>
              <a:gd name="adj" fmla="val 8656"/>
            </a:avLst>
          </a:prstGeom>
          <a:blipFill rotWithShape="1">
            <a:blip r:embed="rId5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22" name="AutoShape 22"/>
          <p:cNvSpPr/>
          <p:nvPr/>
        </p:nvSpPr>
        <p:spPr>
          <a:xfrm>
            <a:off x="4791812" y="3646141"/>
            <a:ext cx="304724" cy="304800"/>
          </a:xfrm>
          <a:prstGeom prst="ellipse">
            <a:avLst/>
          </a:prstGeom>
          <a:solidFill>
            <a:srgbClr val="E2E8F0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23" name="AutoShape 23"/>
          <p:cNvSpPr/>
          <p:nvPr/>
        </p:nvSpPr>
        <p:spPr>
          <a:xfrm>
            <a:off x="4892246" y="3752436"/>
            <a:ext cx="103707" cy="92207"/>
          </a:xfrm>
          <a:custGeom>
            <a:avLst/>
            <a:gdLst/>
            <a:ahLst/>
            <a:cxnLst/>
            <a:rect l="l" t="t" r="r" b="b"/>
            <a:pathLst>
              <a:path w="11247" h="10000">
                <a:moveTo>
                  <a:pt x="4842" y="1250"/>
                </a:moveTo>
                <a:lnTo>
                  <a:pt x="6405" y="1250"/>
                </a:lnTo>
                <a:lnTo>
                  <a:pt x="6405" y="2321"/>
                </a:lnTo>
                <a:lnTo>
                  <a:pt x="4842" y="2321"/>
                </a:lnTo>
                <a:lnTo>
                  <a:pt x="4842" y="1250"/>
                </a:lnTo>
                <a:close/>
                <a:moveTo>
                  <a:pt x="4686" y="0"/>
                </a:moveTo>
                <a:cubicBezTo>
                  <a:pt x="4169" y="0"/>
                  <a:pt x="3749" y="480"/>
                  <a:pt x="3749" y="1071"/>
                </a:cubicBezTo>
                <a:lnTo>
                  <a:pt x="3749" y="2500"/>
                </a:lnTo>
                <a:cubicBezTo>
                  <a:pt x="3749" y="3092"/>
                  <a:pt x="4169" y="3571"/>
                  <a:pt x="4686" y="3571"/>
                </a:cubicBezTo>
                <a:lnTo>
                  <a:pt x="4999" y="3571"/>
                </a:lnTo>
                <a:lnTo>
                  <a:pt x="4999" y="4286"/>
                </a:lnTo>
                <a:lnTo>
                  <a:pt x="625" y="4286"/>
                </a:lnTo>
                <a:cubicBezTo>
                  <a:pt x="279" y="4286"/>
                  <a:pt x="0" y="4605"/>
                  <a:pt x="0" y="5000"/>
                </a:cubicBezTo>
                <a:cubicBezTo>
                  <a:pt x="0" y="5394"/>
                  <a:pt x="280" y="5714"/>
                  <a:pt x="625" y="5714"/>
                </a:cubicBezTo>
                <a:lnTo>
                  <a:pt x="2499" y="5714"/>
                </a:lnTo>
                <a:lnTo>
                  <a:pt x="2499" y="6429"/>
                </a:lnTo>
                <a:lnTo>
                  <a:pt x="2187" y="6429"/>
                </a:lnTo>
                <a:cubicBezTo>
                  <a:pt x="1669" y="6429"/>
                  <a:pt x="1250" y="6908"/>
                  <a:pt x="1250" y="7500"/>
                </a:cubicBezTo>
                <a:lnTo>
                  <a:pt x="1250" y="8929"/>
                </a:lnTo>
                <a:cubicBezTo>
                  <a:pt x="1250" y="9520"/>
                  <a:pt x="1669" y="10000"/>
                  <a:pt x="2187" y="10000"/>
                </a:cubicBezTo>
                <a:lnTo>
                  <a:pt x="4061" y="10000"/>
                </a:lnTo>
                <a:cubicBezTo>
                  <a:pt x="4579" y="10000"/>
                  <a:pt x="4999" y="9520"/>
                  <a:pt x="4999" y="8929"/>
                </a:cubicBezTo>
                <a:lnTo>
                  <a:pt x="4999" y="7500"/>
                </a:lnTo>
                <a:cubicBezTo>
                  <a:pt x="4999" y="6908"/>
                  <a:pt x="4579" y="6429"/>
                  <a:pt x="4061" y="6429"/>
                </a:cubicBezTo>
                <a:lnTo>
                  <a:pt x="3749" y="6429"/>
                </a:lnTo>
                <a:lnTo>
                  <a:pt x="3749" y="5714"/>
                </a:lnTo>
                <a:lnTo>
                  <a:pt x="7498" y="5714"/>
                </a:lnTo>
                <a:lnTo>
                  <a:pt x="7498" y="6429"/>
                </a:lnTo>
                <a:lnTo>
                  <a:pt x="7186" y="6429"/>
                </a:lnTo>
                <a:cubicBezTo>
                  <a:pt x="6668" y="6429"/>
                  <a:pt x="6248" y="6908"/>
                  <a:pt x="6248" y="7500"/>
                </a:cubicBezTo>
                <a:lnTo>
                  <a:pt x="6248" y="8929"/>
                </a:lnTo>
                <a:cubicBezTo>
                  <a:pt x="6248" y="9520"/>
                  <a:pt x="6668" y="10000"/>
                  <a:pt x="7186" y="10000"/>
                </a:cubicBezTo>
                <a:lnTo>
                  <a:pt x="9060" y="10000"/>
                </a:lnTo>
                <a:cubicBezTo>
                  <a:pt x="9578" y="10000"/>
                  <a:pt x="9997" y="9520"/>
                  <a:pt x="9997" y="8929"/>
                </a:cubicBezTo>
                <a:lnTo>
                  <a:pt x="9997" y="7500"/>
                </a:lnTo>
                <a:cubicBezTo>
                  <a:pt x="9997" y="6908"/>
                  <a:pt x="9578" y="6429"/>
                  <a:pt x="9060" y="6429"/>
                </a:cubicBezTo>
                <a:lnTo>
                  <a:pt x="8748" y="6429"/>
                </a:lnTo>
                <a:lnTo>
                  <a:pt x="8748" y="5714"/>
                </a:lnTo>
                <a:lnTo>
                  <a:pt x="10622" y="5714"/>
                </a:lnTo>
                <a:cubicBezTo>
                  <a:pt x="10968" y="5714"/>
                  <a:pt x="11247" y="5395"/>
                  <a:pt x="11247" y="5000"/>
                </a:cubicBezTo>
                <a:cubicBezTo>
                  <a:pt x="11247" y="4606"/>
                  <a:pt x="10967" y="4286"/>
                  <a:pt x="10622" y="4286"/>
                </a:cubicBezTo>
                <a:lnTo>
                  <a:pt x="6248" y="4286"/>
                </a:lnTo>
                <a:lnTo>
                  <a:pt x="6248" y="3571"/>
                </a:lnTo>
                <a:lnTo>
                  <a:pt x="6561" y="3571"/>
                </a:lnTo>
                <a:cubicBezTo>
                  <a:pt x="7078" y="3571"/>
                  <a:pt x="7498" y="3092"/>
                  <a:pt x="7498" y="2500"/>
                </a:cubicBezTo>
                <a:lnTo>
                  <a:pt x="7498" y="1071"/>
                </a:lnTo>
                <a:cubicBezTo>
                  <a:pt x="7498" y="480"/>
                  <a:pt x="7078" y="0"/>
                  <a:pt x="6561" y="0"/>
                </a:cubicBezTo>
                <a:lnTo>
                  <a:pt x="4686" y="0"/>
                </a:lnTo>
                <a:close/>
                <a:moveTo>
                  <a:pt x="8748" y="7679"/>
                </a:moveTo>
                <a:lnTo>
                  <a:pt x="8904" y="7679"/>
                </a:lnTo>
                <a:lnTo>
                  <a:pt x="8904" y="8750"/>
                </a:lnTo>
                <a:lnTo>
                  <a:pt x="7342" y="8750"/>
                </a:lnTo>
                <a:lnTo>
                  <a:pt x="7342" y="7679"/>
                </a:lnTo>
                <a:lnTo>
                  <a:pt x="8748" y="7679"/>
                </a:lnTo>
                <a:close/>
                <a:moveTo>
                  <a:pt x="3749" y="7679"/>
                </a:moveTo>
                <a:lnTo>
                  <a:pt x="3905" y="7679"/>
                </a:lnTo>
                <a:lnTo>
                  <a:pt x="3905" y="8750"/>
                </a:lnTo>
                <a:lnTo>
                  <a:pt x="2343" y="8750"/>
                </a:lnTo>
                <a:lnTo>
                  <a:pt x="2343" y="7679"/>
                </a:lnTo>
                <a:lnTo>
                  <a:pt x="3749" y="7679"/>
                </a:lnTo>
                <a:close/>
              </a:path>
            </a:pathLst>
          </a:custGeom>
          <a:solidFill>
            <a:srgbClr val="475569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24" name="TextBox 24"/>
          <p:cNvSpPr txBox="1"/>
          <p:nvPr/>
        </p:nvSpPr>
        <p:spPr>
          <a:xfrm>
            <a:off x="5210806" y="3665191"/>
            <a:ext cx="6368698" cy="1905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400" b="1" i="0" strike="noStrike">
                <a:solidFill>
                  <a:srgbClr val="1F293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资源整合</a:t>
            </a:r>
            <a:endParaRPr lang="en-US" sz="1100"/>
          </a:p>
        </p:txBody>
      </p:sp>
      <p:sp>
        <p:nvSpPr>
          <p:cNvPr id="25" name="TextBox 25"/>
          <p:cNvSpPr txBox="1"/>
          <p:nvPr/>
        </p:nvSpPr>
        <p:spPr>
          <a:xfrm>
            <a:off x="5210806" y="3950941"/>
            <a:ext cx="6850631" cy="37147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200" b="0" i="0" strike="noStrike">
                <a:solidFill>
                  <a:srgbClr val="4B5563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整合 7 大产业企业资源，搭建</a:t>
            </a:r>
            <a:r>
              <a:rPr sz="1200" b="1" i="0" strike="noStrike">
                <a:solidFill>
                  <a:srgbClr val="475569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'产业协同平台'</a:t>
            </a:r>
            <a:r>
              <a:rPr sz="1200" b="0" i="0" strike="noStrike">
                <a:solidFill>
                  <a:srgbClr val="4B5563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（订单撮合、产能共享），促进企业合作，提升产</a:t>
            </a:r>
            <a:endParaRPr lang="en-US" sz="1100"/>
          </a:p>
          <a:p>
            <a:pPr algn="l"/>
            <a:r>
              <a:rPr sz="1200" b="0" i="0" strike="noStrike">
                <a:solidFill>
                  <a:srgbClr val="4B5563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业集聚效应。</a:t>
            </a:r>
            <a:endParaRPr sz="1200" b="0" i="0" strike="noStrike">
              <a:solidFill>
                <a:srgbClr val="4B5563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6" name="AutoShape 26"/>
          <p:cNvSpPr/>
          <p:nvPr/>
        </p:nvSpPr>
        <p:spPr>
          <a:xfrm>
            <a:off x="4601359" y="4488061"/>
            <a:ext cx="7132442" cy="895350"/>
          </a:xfrm>
          <a:prstGeom prst="roundRect">
            <a:avLst>
              <a:gd name="adj" fmla="val 8654"/>
            </a:avLst>
          </a:prstGeom>
          <a:blipFill rotWithShape="1">
            <a:blip r:embed="rId6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27" name="AutoShape 27"/>
          <p:cNvSpPr/>
          <p:nvPr/>
        </p:nvSpPr>
        <p:spPr>
          <a:xfrm>
            <a:off x="4791812" y="4659511"/>
            <a:ext cx="304724" cy="304800"/>
          </a:xfrm>
          <a:prstGeom prst="ellipse">
            <a:avLst/>
          </a:prstGeom>
          <a:solidFill>
            <a:srgbClr val="FFF1F2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28" name="AutoShape 28"/>
          <p:cNvSpPr/>
          <p:nvPr/>
        </p:nvSpPr>
        <p:spPr>
          <a:xfrm>
            <a:off x="4892246" y="4760044"/>
            <a:ext cx="103707" cy="103734"/>
          </a:xfrm>
          <a:custGeom>
            <a:avLst/>
            <a:gdLst/>
            <a:ahLst/>
            <a:cxnLst/>
            <a:rect l="l" t="t" r="r" b="b"/>
            <a:pathLst>
              <a:path w="9998" h="10000">
                <a:moveTo>
                  <a:pt x="4661" y="0"/>
                </a:moveTo>
                <a:cubicBezTo>
                  <a:pt x="4866" y="-134"/>
                  <a:pt x="5132" y="-134"/>
                  <a:pt x="5337" y="0"/>
                </a:cubicBezTo>
                <a:lnTo>
                  <a:pt x="9711" y="2841"/>
                </a:lnTo>
                <a:cubicBezTo>
                  <a:pt x="9943" y="2993"/>
                  <a:pt x="10051" y="3281"/>
                  <a:pt x="9973" y="3549"/>
                </a:cubicBezTo>
                <a:cubicBezTo>
                  <a:pt x="9895" y="3818"/>
                  <a:pt x="9651" y="4003"/>
                  <a:pt x="9373" y="4003"/>
                </a:cubicBezTo>
                <a:lnTo>
                  <a:pt x="8748" y="4003"/>
                </a:lnTo>
                <a:lnTo>
                  <a:pt x="8748" y="8106"/>
                </a:lnTo>
                <a:lnTo>
                  <a:pt x="9748" y="8864"/>
                </a:lnTo>
                <a:cubicBezTo>
                  <a:pt x="9906" y="8982"/>
                  <a:pt x="9998" y="9169"/>
                  <a:pt x="9998" y="9369"/>
                </a:cubicBezTo>
                <a:cubicBezTo>
                  <a:pt x="9998" y="9718"/>
                  <a:pt x="9719" y="10000"/>
                  <a:pt x="9373" y="10000"/>
                </a:cubicBezTo>
                <a:lnTo>
                  <a:pt x="625" y="10000"/>
                </a:lnTo>
                <a:cubicBezTo>
                  <a:pt x="279" y="10000"/>
                  <a:pt x="0" y="9718"/>
                  <a:pt x="0" y="9369"/>
                </a:cubicBezTo>
                <a:cubicBezTo>
                  <a:pt x="0" y="9169"/>
                  <a:pt x="92" y="8982"/>
                  <a:pt x="250" y="8864"/>
                </a:cubicBezTo>
                <a:lnTo>
                  <a:pt x="1250" y="8106"/>
                </a:lnTo>
                <a:lnTo>
                  <a:pt x="1250" y="8106"/>
                </a:lnTo>
                <a:lnTo>
                  <a:pt x="1250" y="4003"/>
                </a:lnTo>
                <a:lnTo>
                  <a:pt x="625" y="4003"/>
                </a:lnTo>
                <a:cubicBezTo>
                  <a:pt x="348" y="4003"/>
                  <a:pt x="103" y="3817"/>
                  <a:pt x="25" y="3549"/>
                </a:cubicBezTo>
                <a:cubicBezTo>
                  <a:pt x="-52" y="3280"/>
                  <a:pt x="54" y="2992"/>
                  <a:pt x="287" y="2841"/>
                </a:cubicBezTo>
                <a:lnTo>
                  <a:pt x="4661" y="0"/>
                </a:lnTo>
                <a:close/>
                <a:moveTo>
                  <a:pt x="6561" y="4003"/>
                </a:moveTo>
                <a:lnTo>
                  <a:pt x="6561" y="8106"/>
                </a:lnTo>
                <a:lnTo>
                  <a:pt x="7811" y="8106"/>
                </a:lnTo>
                <a:lnTo>
                  <a:pt x="7811" y="4003"/>
                </a:lnTo>
                <a:lnTo>
                  <a:pt x="6561" y="4003"/>
                </a:lnTo>
                <a:close/>
                <a:moveTo>
                  <a:pt x="4374" y="8106"/>
                </a:moveTo>
                <a:lnTo>
                  <a:pt x="5624" y="8106"/>
                </a:lnTo>
                <a:lnTo>
                  <a:pt x="5624" y="4003"/>
                </a:lnTo>
                <a:lnTo>
                  <a:pt x="4374" y="4003"/>
                </a:lnTo>
                <a:lnTo>
                  <a:pt x="4374" y="8106"/>
                </a:lnTo>
                <a:close/>
                <a:moveTo>
                  <a:pt x="2187" y="4003"/>
                </a:moveTo>
                <a:lnTo>
                  <a:pt x="2187" y="8106"/>
                </a:lnTo>
                <a:lnTo>
                  <a:pt x="3437" y="8106"/>
                </a:lnTo>
                <a:lnTo>
                  <a:pt x="3437" y="4003"/>
                </a:lnTo>
                <a:lnTo>
                  <a:pt x="2187" y="4003"/>
                </a:lnTo>
                <a:close/>
              </a:path>
            </a:pathLst>
          </a:custGeom>
          <a:solidFill>
            <a:srgbClr val="E11D48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29" name="TextBox 29"/>
          <p:cNvSpPr txBox="1"/>
          <p:nvPr/>
        </p:nvSpPr>
        <p:spPr>
          <a:xfrm>
            <a:off x="5210806" y="4678561"/>
            <a:ext cx="6368698" cy="1905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400" b="1" i="0" strike="noStrike">
                <a:solidFill>
                  <a:srgbClr val="1F293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政策杠杆</a:t>
            </a:r>
            <a:endParaRPr lang="en-US" sz="1100"/>
          </a:p>
        </p:txBody>
      </p:sp>
      <p:sp>
        <p:nvSpPr>
          <p:cNvPr id="30" name="TextBox 30"/>
          <p:cNvSpPr txBox="1"/>
          <p:nvPr/>
        </p:nvSpPr>
        <p:spPr>
          <a:xfrm>
            <a:off x="5210806" y="4964311"/>
            <a:ext cx="6787841" cy="37147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200" b="0" i="0" strike="noStrike">
                <a:solidFill>
                  <a:srgbClr val="4B5563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积极争取政府政策支持（引导基金、税收优惠、土地支持），将区域运营公司打造成</a:t>
            </a:r>
            <a:r>
              <a:rPr sz="1200" b="1" i="0" strike="noStrike">
                <a:solidFill>
                  <a:srgbClr val="BE123C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'政府扶持</a:t>
            </a:r>
            <a:endParaRPr lang="en-US" sz="1100"/>
          </a:p>
          <a:p>
            <a:pPr algn="l"/>
            <a:r>
              <a:rPr sz="1200" b="1" i="0" strike="noStrike">
                <a:solidFill>
                  <a:srgbClr val="BE123C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的大健康产业平台'</a:t>
            </a:r>
            <a:r>
              <a:rPr sz="1200" b="0" i="0" strike="noStrike">
                <a:solidFill>
                  <a:srgbClr val="4B5563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。</a:t>
            </a:r>
            <a:endParaRPr sz="1200" b="0" i="0" strike="noStrike">
              <a:solidFill>
                <a:srgbClr val="4B5563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1" name="AutoShape 31"/>
          <p:cNvSpPr/>
          <p:nvPr/>
        </p:nvSpPr>
        <p:spPr>
          <a:xfrm>
            <a:off x="4601359" y="5501580"/>
            <a:ext cx="7132442" cy="895350"/>
          </a:xfrm>
          <a:prstGeom prst="roundRect">
            <a:avLst>
              <a:gd name="adj" fmla="val 8654"/>
            </a:avLst>
          </a:prstGeom>
          <a:blipFill rotWithShape="1">
            <a:blip r:embed="rId7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32" name="AutoShape 32"/>
          <p:cNvSpPr/>
          <p:nvPr/>
        </p:nvSpPr>
        <p:spPr>
          <a:xfrm>
            <a:off x="4791812" y="5673030"/>
            <a:ext cx="304724" cy="304800"/>
          </a:xfrm>
          <a:prstGeom prst="ellipse">
            <a:avLst/>
          </a:prstGeom>
          <a:solidFill>
            <a:srgbClr val="FFFBEB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33" name="AutoShape 33"/>
          <p:cNvSpPr/>
          <p:nvPr/>
        </p:nvSpPr>
        <p:spPr>
          <a:xfrm>
            <a:off x="4892246" y="5773564"/>
            <a:ext cx="103707" cy="103734"/>
          </a:xfrm>
          <a:custGeom>
            <a:avLst/>
            <a:gdLst/>
            <a:ahLst/>
            <a:cxnLst/>
            <a:rect l="l" t="t" r="r" b="b"/>
            <a:pathLst>
              <a:path w="9998" h="10000">
                <a:moveTo>
                  <a:pt x="6499" y="2188"/>
                </a:moveTo>
                <a:lnTo>
                  <a:pt x="3499" y="2188"/>
                </a:lnTo>
                <a:lnTo>
                  <a:pt x="2722" y="732"/>
                </a:lnTo>
                <a:cubicBezTo>
                  <a:pt x="2685" y="662"/>
                  <a:pt x="2666" y="584"/>
                  <a:pt x="2666" y="506"/>
                </a:cubicBezTo>
                <a:cubicBezTo>
                  <a:pt x="2666" y="227"/>
                  <a:pt x="2908" y="0"/>
                  <a:pt x="3206" y="0"/>
                </a:cubicBezTo>
                <a:lnTo>
                  <a:pt x="6792" y="0"/>
                </a:lnTo>
                <a:cubicBezTo>
                  <a:pt x="7090" y="0"/>
                  <a:pt x="7332" y="227"/>
                  <a:pt x="7332" y="506"/>
                </a:cubicBezTo>
                <a:cubicBezTo>
                  <a:pt x="7332" y="584"/>
                  <a:pt x="7313" y="662"/>
                  <a:pt x="7276" y="732"/>
                </a:cubicBezTo>
                <a:lnTo>
                  <a:pt x="6499" y="2188"/>
                </a:lnTo>
                <a:close/>
                <a:moveTo>
                  <a:pt x="3199" y="3125"/>
                </a:moveTo>
                <a:lnTo>
                  <a:pt x="6799" y="3125"/>
                </a:lnTo>
                <a:lnTo>
                  <a:pt x="7813" y="3918"/>
                </a:lnTo>
                <a:cubicBezTo>
                  <a:pt x="9198" y="5000"/>
                  <a:pt x="9998" y="6602"/>
                  <a:pt x="9998" y="8291"/>
                </a:cubicBezTo>
                <a:cubicBezTo>
                  <a:pt x="9998" y="9234"/>
                  <a:pt x="9181" y="10000"/>
                  <a:pt x="8175" y="10000"/>
                </a:cubicBezTo>
                <a:lnTo>
                  <a:pt x="1820" y="10000"/>
                </a:lnTo>
                <a:cubicBezTo>
                  <a:pt x="817" y="10000"/>
                  <a:pt x="0" y="9234"/>
                  <a:pt x="0" y="8291"/>
                </a:cubicBezTo>
                <a:cubicBezTo>
                  <a:pt x="0" y="6602"/>
                  <a:pt x="800" y="5000"/>
                  <a:pt x="2185" y="3918"/>
                </a:cubicBezTo>
                <a:lnTo>
                  <a:pt x="3199" y="3125"/>
                </a:lnTo>
                <a:close/>
                <a:moveTo>
                  <a:pt x="5082" y="4375"/>
                </a:moveTo>
                <a:cubicBezTo>
                  <a:pt x="4853" y="4375"/>
                  <a:pt x="4666" y="4551"/>
                  <a:pt x="4666" y="4766"/>
                </a:cubicBezTo>
                <a:lnTo>
                  <a:pt x="4666" y="4844"/>
                </a:lnTo>
                <a:cubicBezTo>
                  <a:pt x="4066" y="4850"/>
                  <a:pt x="3583" y="5307"/>
                  <a:pt x="3583" y="5869"/>
                </a:cubicBezTo>
                <a:cubicBezTo>
                  <a:pt x="3583" y="6371"/>
                  <a:pt x="3968" y="6799"/>
                  <a:pt x="4497" y="6881"/>
                </a:cubicBezTo>
                <a:lnTo>
                  <a:pt x="5366" y="7018"/>
                </a:lnTo>
                <a:cubicBezTo>
                  <a:pt x="5491" y="7037"/>
                  <a:pt x="5582" y="7139"/>
                  <a:pt x="5582" y="7258"/>
                </a:cubicBezTo>
                <a:cubicBezTo>
                  <a:pt x="5582" y="7393"/>
                  <a:pt x="5466" y="7502"/>
                  <a:pt x="5322" y="7502"/>
                </a:cubicBezTo>
                <a:lnTo>
                  <a:pt x="4166" y="7500"/>
                </a:lnTo>
                <a:cubicBezTo>
                  <a:pt x="3937" y="7500"/>
                  <a:pt x="3749" y="7676"/>
                  <a:pt x="3749" y="7891"/>
                </a:cubicBezTo>
                <a:cubicBezTo>
                  <a:pt x="3749" y="8106"/>
                  <a:pt x="3936" y="8281"/>
                  <a:pt x="4166" y="8281"/>
                </a:cubicBezTo>
                <a:lnTo>
                  <a:pt x="4666" y="8281"/>
                </a:lnTo>
                <a:lnTo>
                  <a:pt x="4666" y="8359"/>
                </a:lnTo>
                <a:cubicBezTo>
                  <a:pt x="4666" y="8574"/>
                  <a:pt x="4853" y="8750"/>
                  <a:pt x="5082" y="8750"/>
                </a:cubicBezTo>
                <a:cubicBezTo>
                  <a:pt x="5312" y="8750"/>
                  <a:pt x="5499" y="8575"/>
                  <a:pt x="5499" y="8359"/>
                </a:cubicBezTo>
                <a:lnTo>
                  <a:pt x="5499" y="8268"/>
                </a:lnTo>
                <a:cubicBezTo>
                  <a:pt x="6020" y="8188"/>
                  <a:pt x="6415" y="7766"/>
                  <a:pt x="6415" y="7256"/>
                </a:cubicBezTo>
                <a:cubicBezTo>
                  <a:pt x="6415" y="6754"/>
                  <a:pt x="6030" y="6326"/>
                  <a:pt x="5501" y="6244"/>
                </a:cubicBezTo>
                <a:lnTo>
                  <a:pt x="4632" y="6107"/>
                </a:lnTo>
                <a:cubicBezTo>
                  <a:pt x="4507" y="6088"/>
                  <a:pt x="4416" y="5986"/>
                  <a:pt x="4416" y="5867"/>
                </a:cubicBezTo>
                <a:cubicBezTo>
                  <a:pt x="4416" y="5732"/>
                  <a:pt x="4532" y="5623"/>
                  <a:pt x="4676" y="5623"/>
                </a:cubicBezTo>
                <a:lnTo>
                  <a:pt x="5666" y="5623"/>
                </a:lnTo>
                <a:cubicBezTo>
                  <a:pt x="5895" y="5623"/>
                  <a:pt x="6082" y="5447"/>
                  <a:pt x="6082" y="5232"/>
                </a:cubicBezTo>
                <a:cubicBezTo>
                  <a:pt x="6082" y="5017"/>
                  <a:pt x="5895" y="4842"/>
                  <a:pt x="5666" y="4842"/>
                </a:cubicBezTo>
                <a:lnTo>
                  <a:pt x="5499" y="4842"/>
                </a:lnTo>
                <a:lnTo>
                  <a:pt x="5499" y="4764"/>
                </a:lnTo>
                <a:cubicBezTo>
                  <a:pt x="5499" y="4549"/>
                  <a:pt x="5311" y="4373"/>
                  <a:pt x="5082" y="4373"/>
                </a:cubicBezTo>
                <a:close/>
              </a:path>
            </a:pathLst>
          </a:custGeom>
          <a:solidFill>
            <a:srgbClr val="D97706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34" name="TextBox 34"/>
          <p:cNvSpPr txBox="1"/>
          <p:nvPr/>
        </p:nvSpPr>
        <p:spPr>
          <a:xfrm>
            <a:off x="5210806" y="5692080"/>
            <a:ext cx="6368698" cy="1905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400" b="1" i="0" strike="noStrike">
                <a:solidFill>
                  <a:srgbClr val="1F293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资本杠杆</a:t>
            </a:r>
            <a:endParaRPr lang="en-US" sz="1100"/>
          </a:p>
        </p:txBody>
      </p:sp>
      <p:sp>
        <p:nvSpPr>
          <p:cNvPr id="35" name="TextBox 35"/>
          <p:cNvSpPr txBox="1"/>
          <p:nvPr/>
        </p:nvSpPr>
        <p:spPr>
          <a:xfrm>
            <a:off x="5210806" y="5977830"/>
            <a:ext cx="6773558" cy="37147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200" b="0" i="0" strike="noStrike">
                <a:solidFill>
                  <a:srgbClr val="4B5563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联合金融机构设立</a:t>
            </a:r>
            <a:r>
              <a:rPr sz="1200" b="1" i="0" strike="noStrike">
                <a:solidFill>
                  <a:srgbClr val="D97706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'大健康产业专项基金'</a:t>
            </a:r>
            <a:r>
              <a:rPr sz="1200" b="0" i="0" strike="noStrike">
                <a:solidFill>
                  <a:srgbClr val="4B5563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（规模 10 亿 -20 亿元），聚焦园区域内的初创期、成</a:t>
            </a:r>
            <a:endParaRPr lang="en-US" sz="1100"/>
          </a:p>
          <a:p>
            <a:pPr algn="l"/>
            <a:r>
              <a:rPr sz="1200" b="0" i="0" strike="noStrike">
                <a:solidFill>
                  <a:srgbClr val="4B5563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长期企业。</a:t>
            </a:r>
            <a:endParaRPr sz="1200" b="0" i="0" strike="noStrike">
              <a:solidFill>
                <a:srgbClr val="4B5563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E5E5E5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3" name="AutoShape 3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8FAFC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4" name="TextBox 4"/>
          <p:cNvSpPr txBox="1"/>
          <p:nvPr/>
        </p:nvSpPr>
        <p:spPr>
          <a:xfrm>
            <a:off x="457086" y="447675"/>
            <a:ext cx="11274781" cy="39052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2700" b="1" i="0" strike="noStrike">
                <a:solidFill>
                  <a:srgbClr val="88133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产业协同平台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457086" y="933450"/>
            <a:ext cx="11274781" cy="25717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800" b="0" i="0" strike="noStrike">
                <a:solidFill>
                  <a:srgbClr val="BE123C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订单、产能、人才三大共享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457086" y="1447800"/>
            <a:ext cx="3609072" cy="4953000"/>
          </a:xfrm>
          <a:prstGeom prst="roundRect">
            <a:avLst>
              <a:gd name="adj" fmla="val 803"/>
            </a:avLst>
          </a:prstGeom>
          <a:blipFill rotWithShape="1">
            <a:blip r:embed="rId1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7" name="AutoShape 7"/>
          <p:cNvSpPr/>
          <p:nvPr/>
        </p:nvSpPr>
        <p:spPr>
          <a:xfrm>
            <a:off x="657061" y="2143125"/>
            <a:ext cx="3205850" cy="9525"/>
          </a:xfrm>
          <a:prstGeom prst="line">
            <a:avLst/>
          </a:prstGeom>
          <a:ln w="9525">
            <a:solidFill>
              <a:srgbClr val="FFF1F2">
                <a:alpha val="100000"/>
              </a:srgbClr>
            </a:solidFill>
            <a:prstDash val="solid"/>
            <a:headEnd type="none"/>
            <a:tailEnd type="none"/>
          </a:ln>
        </p:spPr>
      </p:sp>
      <p:sp>
        <p:nvSpPr>
          <p:cNvPr id="8" name="AutoShape 8"/>
          <p:cNvSpPr/>
          <p:nvPr/>
        </p:nvSpPr>
        <p:spPr>
          <a:xfrm>
            <a:off x="657061" y="1647825"/>
            <a:ext cx="380905" cy="381000"/>
          </a:xfrm>
          <a:prstGeom prst="ellipse">
            <a:avLst/>
          </a:prstGeom>
          <a:solidFill>
            <a:srgbClr val="FFF1F2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9" name="AutoShape 9"/>
          <p:cNvSpPr/>
          <p:nvPr/>
        </p:nvSpPr>
        <p:spPr>
          <a:xfrm>
            <a:off x="780706" y="1749326"/>
            <a:ext cx="133466" cy="177998"/>
          </a:xfrm>
          <a:custGeom>
            <a:avLst/>
            <a:gdLst/>
            <a:ahLst/>
            <a:cxnLst/>
            <a:rect l="l" t="t" r="r" b="b"/>
            <a:pathLst>
              <a:path w="7498" h="10000">
                <a:moveTo>
                  <a:pt x="0" y="1250"/>
                </a:moveTo>
                <a:cubicBezTo>
                  <a:pt x="0" y="561"/>
                  <a:pt x="560" y="0"/>
                  <a:pt x="1250" y="0"/>
                </a:cubicBezTo>
                <a:lnTo>
                  <a:pt x="4169" y="0"/>
                </a:lnTo>
                <a:cubicBezTo>
                  <a:pt x="4501" y="0"/>
                  <a:pt x="4819" y="131"/>
                  <a:pt x="5053" y="365"/>
                </a:cubicBezTo>
                <a:lnTo>
                  <a:pt x="7133" y="2447"/>
                </a:lnTo>
                <a:cubicBezTo>
                  <a:pt x="7367" y="2682"/>
                  <a:pt x="7498" y="3000"/>
                  <a:pt x="7498" y="3332"/>
                </a:cubicBezTo>
                <a:lnTo>
                  <a:pt x="7498" y="8750"/>
                </a:lnTo>
                <a:cubicBezTo>
                  <a:pt x="7498" y="9439"/>
                  <a:pt x="6938" y="10000"/>
                  <a:pt x="6248" y="10000"/>
                </a:cubicBezTo>
                <a:lnTo>
                  <a:pt x="1250" y="10000"/>
                </a:lnTo>
                <a:cubicBezTo>
                  <a:pt x="560" y="10000"/>
                  <a:pt x="0" y="9439"/>
                  <a:pt x="0" y="8750"/>
                </a:cubicBezTo>
                <a:lnTo>
                  <a:pt x="0" y="1250"/>
                </a:lnTo>
                <a:close/>
                <a:moveTo>
                  <a:pt x="4061" y="1143"/>
                </a:moveTo>
                <a:lnTo>
                  <a:pt x="4061" y="2969"/>
                </a:lnTo>
                <a:cubicBezTo>
                  <a:pt x="4061" y="3229"/>
                  <a:pt x="4270" y="3438"/>
                  <a:pt x="4530" y="3438"/>
                </a:cubicBezTo>
                <a:lnTo>
                  <a:pt x="6356" y="3438"/>
                </a:lnTo>
                <a:lnTo>
                  <a:pt x="4061" y="1143"/>
                </a:lnTo>
                <a:close/>
                <a:moveTo>
                  <a:pt x="1250" y="1719"/>
                </a:moveTo>
                <a:cubicBezTo>
                  <a:pt x="1250" y="1979"/>
                  <a:pt x="1459" y="2188"/>
                  <a:pt x="1718" y="2188"/>
                </a:cubicBezTo>
                <a:lnTo>
                  <a:pt x="2656" y="2188"/>
                </a:lnTo>
                <a:cubicBezTo>
                  <a:pt x="2915" y="2188"/>
                  <a:pt x="3124" y="1979"/>
                  <a:pt x="3124" y="1719"/>
                </a:cubicBezTo>
                <a:cubicBezTo>
                  <a:pt x="3124" y="1460"/>
                  <a:pt x="2914" y="1250"/>
                  <a:pt x="2656" y="1250"/>
                </a:cubicBezTo>
                <a:lnTo>
                  <a:pt x="1718" y="1250"/>
                </a:lnTo>
                <a:cubicBezTo>
                  <a:pt x="1459" y="1250"/>
                  <a:pt x="1250" y="1459"/>
                  <a:pt x="1250" y="1719"/>
                </a:cubicBezTo>
                <a:close/>
                <a:moveTo>
                  <a:pt x="1250" y="3594"/>
                </a:moveTo>
                <a:cubicBezTo>
                  <a:pt x="1250" y="3854"/>
                  <a:pt x="1459" y="4063"/>
                  <a:pt x="1718" y="4063"/>
                </a:cubicBezTo>
                <a:lnTo>
                  <a:pt x="2656" y="4063"/>
                </a:lnTo>
                <a:cubicBezTo>
                  <a:pt x="2915" y="4063"/>
                  <a:pt x="3124" y="3854"/>
                  <a:pt x="3124" y="3594"/>
                </a:cubicBezTo>
                <a:cubicBezTo>
                  <a:pt x="3124" y="3335"/>
                  <a:pt x="2914" y="3125"/>
                  <a:pt x="2656" y="3125"/>
                </a:cubicBezTo>
                <a:lnTo>
                  <a:pt x="1718" y="3125"/>
                </a:lnTo>
                <a:cubicBezTo>
                  <a:pt x="1459" y="3125"/>
                  <a:pt x="1250" y="3334"/>
                  <a:pt x="1250" y="3594"/>
                </a:cubicBezTo>
                <a:close/>
                <a:moveTo>
                  <a:pt x="3437" y="5078"/>
                </a:moveTo>
                <a:lnTo>
                  <a:pt x="3437" y="5156"/>
                </a:lnTo>
                <a:cubicBezTo>
                  <a:pt x="2874" y="5162"/>
                  <a:pt x="2421" y="5619"/>
                  <a:pt x="2421" y="6182"/>
                </a:cubicBezTo>
                <a:cubicBezTo>
                  <a:pt x="2421" y="6684"/>
                  <a:pt x="2782" y="7111"/>
                  <a:pt x="3278" y="7193"/>
                </a:cubicBezTo>
                <a:lnTo>
                  <a:pt x="4093" y="7330"/>
                </a:lnTo>
                <a:cubicBezTo>
                  <a:pt x="4210" y="7350"/>
                  <a:pt x="4296" y="7451"/>
                  <a:pt x="4296" y="7570"/>
                </a:cubicBezTo>
                <a:cubicBezTo>
                  <a:pt x="4296" y="7705"/>
                  <a:pt x="4186" y="7814"/>
                  <a:pt x="4052" y="7814"/>
                </a:cubicBezTo>
                <a:lnTo>
                  <a:pt x="2968" y="7813"/>
                </a:lnTo>
                <a:cubicBezTo>
                  <a:pt x="2753" y="7813"/>
                  <a:pt x="2577" y="7988"/>
                  <a:pt x="2577" y="8203"/>
                </a:cubicBezTo>
                <a:cubicBezTo>
                  <a:pt x="2577" y="8419"/>
                  <a:pt x="2752" y="8594"/>
                  <a:pt x="2968" y="8594"/>
                </a:cubicBezTo>
                <a:lnTo>
                  <a:pt x="3437" y="8594"/>
                </a:lnTo>
                <a:lnTo>
                  <a:pt x="3437" y="8672"/>
                </a:lnTo>
                <a:cubicBezTo>
                  <a:pt x="3437" y="8887"/>
                  <a:pt x="3612" y="9063"/>
                  <a:pt x="3827" y="9063"/>
                </a:cubicBezTo>
                <a:cubicBezTo>
                  <a:pt x="4043" y="9063"/>
                  <a:pt x="4218" y="8887"/>
                  <a:pt x="4218" y="8672"/>
                </a:cubicBezTo>
                <a:lnTo>
                  <a:pt x="4218" y="8580"/>
                </a:lnTo>
                <a:cubicBezTo>
                  <a:pt x="4706" y="8500"/>
                  <a:pt x="5077" y="8078"/>
                  <a:pt x="5077" y="7568"/>
                </a:cubicBezTo>
                <a:cubicBezTo>
                  <a:pt x="5077" y="7066"/>
                  <a:pt x="4716" y="6639"/>
                  <a:pt x="4220" y="6557"/>
                </a:cubicBezTo>
                <a:lnTo>
                  <a:pt x="3405" y="6420"/>
                </a:lnTo>
                <a:cubicBezTo>
                  <a:pt x="3288" y="6400"/>
                  <a:pt x="3202" y="6299"/>
                  <a:pt x="3202" y="6180"/>
                </a:cubicBezTo>
                <a:cubicBezTo>
                  <a:pt x="3202" y="6045"/>
                  <a:pt x="3312" y="5936"/>
                  <a:pt x="3446" y="5936"/>
                </a:cubicBezTo>
                <a:lnTo>
                  <a:pt x="4374" y="5936"/>
                </a:lnTo>
                <a:cubicBezTo>
                  <a:pt x="4589" y="5936"/>
                  <a:pt x="4764" y="5760"/>
                  <a:pt x="4764" y="5545"/>
                </a:cubicBezTo>
                <a:cubicBezTo>
                  <a:pt x="4764" y="5329"/>
                  <a:pt x="4589" y="5154"/>
                  <a:pt x="4374" y="5154"/>
                </a:cubicBezTo>
                <a:lnTo>
                  <a:pt x="4218" y="5154"/>
                </a:lnTo>
                <a:lnTo>
                  <a:pt x="4218" y="5076"/>
                </a:lnTo>
                <a:cubicBezTo>
                  <a:pt x="4218" y="4861"/>
                  <a:pt x="4042" y="4686"/>
                  <a:pt x="3827" y="4686"/>
                </a:cubicBezTo>
                <a:cubicBezTo>
                  <a:pt x="3611" y="4686"/>
                  <a:pt x="3437" y="4860"/>
                  <a:pt x="3437" y="5076"/>
                </a:cubicBezTo>
                <a:close/>
              </a:path>
            </a:pathLst>
          </a:custGeom>
          <a:solidFill>
            <a:srgbClr val="BE123C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10" name="TextBox 10"/>
          <p:cNvSpPr txBox="1"/>
          <p:nvPr/>
        </p:nvSpPr>
        <p:spPr>
          <a:xfrm>
            <a:off x="1152237" y="1733550"/>
            <a:ext cx="857035" cy="20955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500" b="1" i="0" strike="noStrike">
                <a:solidFill>
                  <a:srgbClr val="1F293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订单共享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657061" y="2362200"/>
            <a:ext cx="57136" cy="57150"/>
          </a:xfrm>
          <a:prstGeom prst="ellipse">
            <a:avLst/>
          </a:prstGeom>
          <a:solidFill>
            <a:srgbClr val="F43F5E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12" name="TextBox 12"/>
          <p:cNvSpPr txBox="1"/>
          <p:nvPr/>
        </p:nvSpPr>
        <p:spPr>
          <a:xfrm>
            <a:off x="828468" y="2324100"/>
            <a:ext cx="3132941" cy="37147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200" b="0" i="0" strike="noStrike">
                <a:solidFill>
                  <a:srgbClr val="374151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收集园区内企业的订单需求（如医疗设备的</a:t>
            </a:r>
            <a:endParaRPr lang="en-US" sz="1100"/>
          </a:p>
          <a:p>
            <a:pPr algn="l"/>
            <a:r>
              <a:rPr sz="1200" b="0" i="0" strike="noStrike">
                <a:solidFill>
                  <a:srgbClr val="374151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采购订单、康养服务的订单）</a:t>
            </a:r>
            <a:endParaRPr sz="1200" b="0" i="0" strike="noStrike">
              <a:solidFill>
                <a:srgbClr val="374151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3" name="AutoShape 13"/>
          <p:cNvSpPr/>
          <p:nvPr/>
        </p:nvSpPr>
        <p:spPr>
          <a:xfrm>
            <a:off x="657061" y="3698825"/>
            <a:ext cx="57136" cy="57150"/>
          </a:xfrm>
          <a:prstGeom prst="ellipse">
            <a:avLst/>
          </a:prstGeom>
          <a:solidFill>
            <a:srgbClr val="F43F5E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14" name="TextBox 14"/>
          <p:cNvSpPr txBox="1"/>
          <p:nvPr/>
        </p:nvSpPr>
        <p:spPr>
          <a:xfrm>
            <a:off x="828468" y="3660725"/>
            <a:ext cx="3132941" cy="37147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200" b="0" i="0" strike="noStrike">
                <a:solidFill>
                  <a:srgbClr val="374151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将订单分配给有能力的企业，帮助企业扩大</a:t>
            </a:r>
            <a:endParaRPr lang="en-US" sz="1100"/>
          </a:p>
          <a:p>
            <a:pPr algn="l"/>
            <a:r>
              <a:rPr sz="1200" b="0" i="0" strike="noStrike">
                <a:solidFill>
                  <a:srgbClr val="374151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业务规模</a:t>
            </a:r>
            <a:endParaRPr sz="1200" b="0" i="0" strike="noStrike">
              <a:solidFill>
                <a:srgbClr val="374151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5" name="AutoShape 15"/>
          <p:cNvSpPr/>
          <p:nvPr/>
        </p:nvSpPr>
        <p:spPr>
          <a:xfrm>
            <a:off x="657061" y="5035600"/>
            <a:ext cx="57136" cy="57150"/>
          </a:xfrm>
          <a:prstGeom prst="ellipse">
            <a:avLst/>
          </a:prstGeom>
          <a:solidFill>
            <a:srgbClr val="F43F5E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16" name="TextBox 16"/>
          <p:cNvSpPr txBox="1"/>
          <p:nvPr/>
        </p:nvSpPr>
        <p:spPr>
          <a:xfrm>
            <a:off x="828468" y="4997500"/>
            <a:ext cx="2475880" cy="16192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200" b="0" i="0" strike="noStrike">
                <a:solidFill>
                  <a:srgbClr val="374151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提升企业接单能力，降低获客成本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4291428" y="1447800"/>
            <a:ext cx="3609072" cy="4953000"/>
          </a:xfrm>
          <a:prstGeom prst="roundRect">
            <a:avLst>
              <a:gd name="adj" fmla="val 803"/>
            </a:avLst>
          </a:prstGeom>
          <a:blipFill rotWithShape="1">
            <a:blip r:embed="rId2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18" name="AutoShape 18"/>
          <p:cNvSpPr/>
          <p:nvPr/>
        </p:nvSpPr>
        <p:spPr>
          <a:xfrm>
            <a:off x="4491403" y="2143125"/>
            <a:ext cx="3205998" cy="9525"/>
          </a:xfrm>
          <a:prstGeom prst="line">
            <a:avLst/>
          </a:prstGeom>
          <a:ln w="9525">
            <a:solidFill>
              <a:srgbClr val="FFF1F2">
                <a:alpha val="100000"/>
              </a:srgbClr>
            </a:solidFill>
            <a:prstDash val="solid"/>
            <a:headEnd type="none"/>
            <a:tailEnd type="none"/>
          </a:ln>
        </p:spPr>
      </p:sp>
      <p:sp>
        <p:nvSpPr>
          <p:cNvPr id="19" name="AutoShape 19"/>
          <p:cNvSpPr/>
          <p:nvPr/>
        </p:nvSpPr>
        <p:spPr>
          <a:xfrm>
            <a:off x="4491403" y="1647825"/>
            <a:ext cx="380905" cy="381000"/>
          </a:xfrm>
          <a:prstGeom prst="ellipse">
            <a:avLst/>
          </a:prstGeom>
          <a:solidFill>
            <a:srgbClr val="FFF1F2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20" name="AutoShape 20"/>
          <p:cNvSpPr/>
          <p:nvPr/>
        </p:nvSpPr>
        <p:spPr>
          <a:xfrm>
            <a:off x="4615048" y="1771575"/>
            <a:ext cx="133466" cy="133499"/>
          </a:xfrm>
          <a:custGeom>
            <a:avLst/>
            <a:gdLst/>
            <a:ahLst/>
            <a:cxnLst/>
            <a:rect l="l" t="t" r="r" b="b"/>
            <a:pathLst>
              <a:path w="9998" h="10000">
                <a:moveTo>
                  <a:pt x="625" y="0"/>
                </a:moveTo>
                <a:cubicBezTo>
                  <a:pt x="279" y="0"/>
                  <a:pt x="0" y="319"/>
                  <a:pt x="0" y="714"/>
                </a:cubicBezTo>
                <a:lnTo>
                  <a:pt x="0" y="8929"/>
                </a:lnTo>
                <a:cubicBezTo>
                  <a:pt x="0" y="9520"/>
                  <a:pt x="420" y="10000"/>
                  <a:pt x="937" y="10000"/>
                </a:cubicBezTo>
                <a:lnTo>
                  <a:pt x="9061" y="10000"/>
                </a:lnTo>
                <a:cubicBezTo>
                  <a:pt x="9578" y="10000"/>
                  <a:pt x="9998" y="9520"/>
                  <a:pt x="9998" y="8929"/>
                </a:cubicBezTo>
                <a:lnTo>
                  <a:pt x="9998" y="2683"/>
                </a:lnTo>
                <a:cubicBezTo>
                  <a:pt x="9998" y="2277"/>
                  <a:pt x="9619" y="2020"/>
                  <a:pt x="9307" y="2212"/>
                </a:cubicBezTo>
                <a:lnTo>
                  <a:pt x="6249" y="4094"/>
                </a:lnTo>
                <a:lnTo>
                  <a:pt x="6249" y="2683"/>
                </a:lnTo>
                <a:cubicBezTo>
                  <a:pt x="6249" y="2277"/>
                  <a:pt x="5870" y="2020"/>
                  <a:pt x="5557" y="2212"/>
                </a:cubicBezTo>
                <a:lnTo>
                  <a:pt x="2500" y="4094"/>
                </a:lnTo>
                <a:lnTo>
                  <a:pt x="2500" y="714"/>
                </a:lnTo>
                <a:cubicBezTo>
                  <a:pt x="2500" y="319"/>
                  <a:pt x="2220" y="0"/>
                  <a:pt x="1875" y="0"/>
                </a:cubicBezTo>
                <a:lnTo>
                  <a:pt x="625" y="0"/>
                </a:lnTo>
                <a:close/>
              </a:path>
            </a:pathLst>
          </a:custGeom>
          <a:solidFill>
            <a:srgbClr val="BE123C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21" name="TextBox 21"/>
          <p:cNvSpPr txBox="1"/>
          <p:nvPr/>
        </p:nvSpPr>
        <p:spPr>
          <a:xfrm>
            <a:off x="4986579" y="1733550"/>
            <a:ext cx="857035" cy="20955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500" b="1" i="0" strike="noStrike">
                <a:solidFill>
                  <a:srgbClr val="1F293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产能共享</a:t>
            </a:r>
            <a:endParaRPr lang="en-US" sz="1100"/>
          </a:p>
        </p:txBody>
      </p:sp>
      <p:sp>
        <p:nvSpPr>
          <p:cNvPr id="22" name="AutoShape 22"/>
          <p:cNvSpPr/>
          <p:nvPr/>
        </p:nvSpPr>
        <p:spPr>
          <a:xfrm>
            <a:off x="4491403" y="2362200"/>
            <a:ext cx="57136" cy="57150"/>
          </a:xfrm>
          <a:prstGeom prst="ellipse">
            <a:avLst/>
          </a:prstGeom>
          <a:solidFill>
            <a:srgbClr val="F43F5E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23" name="TextBox 23"/>
          <p:cNvSpPr txBox="1"/>
          <p:nvPr/>
        </p:nvSpPr>
        <p:spPr>
          <a:xfrm>
            <a:off x="4662810" y="2324100"/>
            <a:ext cx="3132941" cy="37147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200" b="0" i="0" strike="noStrike">
                <a:solidFill>
                  <a:srgbClr val="374151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整合园区内的产能资源（如医疗设备、实验</a:t>
            </a:r>
            <a:endParaRPr lang="en-US" sz="1100"/>
          </a:p>
          <a:p>
            <a:pPr algn="l"/>
            <a:r>
              <a:rPr sz="1200" b="0" i="0" strike="noStrike">
                <a:solidFill>
                  <a:srgbClr val="374151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室、生产车间）</a:t>
            </a:r>
            <a:endParaRPr sz="1200" b="0" i="0" strike="noStrike">
              <a:solidFill>
                <a:srgbClr val="374151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4" name="AutoShape 24"/>
          <p:cNvSpPr/>
          <p:nvPr/>
        </p:nvSpPr>
        <p:spPr>
          <a:xfrm>
            <a:off x="4491403" y="3698825"/>
            <a:ext cx="57136" cy="57150"/>
          </a:xfrm>
          <a:prstGeom prst="ellipse">
            <a:avLst/>
          </a:prstGeom>
          <a:solidFill>
            <a:srgbClr val="F43F5E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25" name="TextBox 25"/>
          <p:cNvSpPr txBox="1"/>
          <p:nvPr/>
        </p:nvSpPr>
        <p:spPr>
          <a:xfrm>
            <a:off x="4662810" y="3660725"/>
            <a:ext cx="3243939" cy="37147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200" b="0" i="0" strike="noStrike">
                <a:solidFill>
                  <a:srgbClr val="374151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通过“产能共享平台”出租给需要的企业（如中</a:t>
            </a:r>
            <a:endParaRPr lang="en-US" sz="1100"/>
          </a:p>
          <a:p>
            <a:pPr algn="l"/>
            <a:r>
              <a:rPr sz="1200" b="0" i="0" strike="noStrike">
                <a:solidFill>
                  <a:srgbClr val="374151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小企业租用大型医疗设备进行研发）</a:t>
            </a:r>
            <a:endParaRPr sz="1200" b="0" i="0" strike="noStrike">
              <a:solidFill>
                <a:srgbClr val="374151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6" name="AutoShape 26"/>
          <p:cNvSpPr/>
          <p:nvPr/>
        </p:nvSpPr>
        <p:spPr>
          <a:xfrm>
            <a:off x="4491403" y="5035600"/>
            <a:ext cx="57136" cy="57150"/>
          </a:xfrm>
          <a:prstGeom prst="ellipse">
            <a:avLst/>
          </a:prstGeom>
          <a:solidFill>
            <a:srgbClr val="F43F5E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27" name="TextBox 27"/>
          <p:cNvSpPr txBox="1"/>
          <p:nvPr/>
        </p:nvSpPr>
        <p:spPr>
          <a:xfrm>
            <a:off x="4662810" y="4997500"/>
            <a:ext cx="2799650" cy="16192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200" b="0" i="0" strike="noStrike">
                <a:solidFill>
                  <a:srgbClr val="374151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降低企业的运营成本，提高设备利用率</a:t>
            </a:r>
            <a:endParaRPr lang="en-US" sz="1100"/>
          </a:p>
        </p:txBody>
      </p:sp>
      <p:sp>
        <p:nvSpPr>
          <p:cNvPr id="28" name="AutoShape 28"/>
          <p:cNvSpPr/>
          <p:nvPr/>
        </p:nvSpPr>
        <p:spPr>
          <a:xfrm>
            <a:off x="8125918" y="1447800"/>
            <a:ext cx="3609072" cy="4953000"/>
          </a:xfrm>
          <a:prstGeom prst="roundRect">
            <a:avLst>
              <a:gd name="adj" fmla="val 803"/>
            </a:avLst>
          </a:prstGeom>
          <a:blipFill rotWithShape="1">
            <a:blip r:embed="rId1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29" name="AutoShape 29"/>
          <p:cNvSpPr/>
          <p:nvPr/>
        </p:nvSpPr>
        <p:spPr>
          <a:xfrm>
            <a:off x="8325894" y="2143125"/>
            <a:ext cx="3205850" cy="9525"/>
          </a:xfrm>
          <a:prstGeom prst="line">
            <a:avLst/>
          </a:prstGeom>
          <a:ln w="9525">
            <a:solidFill>
              <a:srgbClr val="FFF1F2">
                <a:alpha val="100000"/>
              </a:srgbClr>
            </a:solidFill>
            <a:prstDash val="solid"/>
            <a:headEnd type="none"/>
            <a:tailEnd type="none"/>
          </a:ln>
        </p:spPr>
      </p:sp>
      <p:sp>
        <p:nvSpPr>
          <p:cNvPr id="30" name="AutoShape 30"/>
          <p:cNvSpPr/>
          <p:nvPr/>
        </p:nvSpPr>
        <p:spPr>
          <a:xfrm>
            <a:off x="8325894" y="1647825"/>
            <a:ext cx="380905" cy="381000"/>
          </a:xfrm>
          <a:prstGeom prst="ellipse">
            <a:avLst/>
          </a:prstGeom>
          <a:solidFill>
            <a:srgbClr val="FFF1F2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31" name="AutoShape 31"/>
          <p:cNvSpPr/>
          <p:nvPr/>
        </p:nvSpPr>
        <p:spPr>
          <a:xfrm>
            <a:off x="8449539" y="1778992"/>
            <a:ext cx="133466" cy="118666"/>
          </a:xfrm>
          <a:custGeom>
            <a:avLst/>
            <a:gdLst/>
            <a:ahLst/>
            <a:cxnLst/>
            <a:rect l="l" t="t" r="r" b="b"/>
            <a:pathLst>
              <a:path w="11247" h="10000">
                <a:moveTo>
                  <a:pt x="1250" y="0"/>
                </a:moveTo>
                <a:cubicBezTo>
                  <a:pt x="560" y="0"/>
                  <a:pt x="0" y="561"/>
                  <a:pt x="0" y="1250"/>
                </a:cubicBezTo>
                <a:lnTo>
                  <a:pt x="0" y="2656"/>
                </a:lnTo>
                <a:cubicBezTo>
                  <a:pt x="0" y="2916"/>
                  <a:pt x="209" y="3125"/>
                  <a:pt x="469" y="3125"/>
                </a:cubicBezTo>
                <a:cubicBezTo>
                  <a:pt x="727" y="3125"/>
                  <a:pt x="937" y="2915"/>
                  <a:pt x="937" y="2656"/>
                </a:cubicBezTo>
                <a:lnTo>
                  <a:pt x="937" y="1250"/>
                </a:lnTo>
                <a:cubicBezTo>
                  <a:pt x="937" y="1078"/>
                  <a:pt x="1078" y="938"/>
                  <a:pt x="1250" y="938"/>
                </a:cubicBezTo>
                <a:lnTo>
                  <a:pt x="2656" y="938"/>
                </a:lnTo>
                <a:cubicBezTo>
                  <a:pt x="2915" y="938"/>
                  <a:pt x="3124" y="729"/>
                  <a:pt x="3124" y="469"/>
                </a:cubicBezTo>
                <a:cubicBezTo>
                  <a:pt x="3124" y="210"/>
                  <a:pt x="2914" y="0"/>
                  <a:pt x="2656" y="0"/>
                </a:cubicBezTo>
                <a:lnTo>
                  <a:pt x="1250" y="0"/>
                </a:lnTo>
                <a:close/>
                <a:moveTo>
                  <a:pt x="8591" y="0"/>
                </a:moveTo>
                <a:cubicBezTo>
                  <a:pt x="8332" y="0"/>
                  <a:pt x="8123" y="209"/>
                  <a:pt x="8123" y="469"/>
                </a:cubicBezTo>
                <a:cubicBezTo>
                  <a:pt x="8123" y="727"/>
                  <a:pt x="8333" y="938"/>
                  <a:pt x="8591" y="938"/>
                </a:cubicBezTo>
                <a:lnTo>
                  <a:pt x="9997" y="938"/>
                </a:lnTo>
                <a:cubicBezTo>
                  <a:pt x="10169" y="938"/>
                  <a:pt x="10310" y="1078"/>
                  <a:pt x="10310" y="1250"/>
                </a:cubicBezTo>
                <a:lnTo>
                  <a:pt x="10310" y="2656"/>
                </a:lnTo>
                <a:cubicBezTo>
                  <a:pt x="10310" y="2916"/>
                  <a:pt x="10519" y="3125"/>
                  <a:pt x="10778" y="3125"/>
                </a:cubicBezTo>
                <a:cubicBezTo>
                  <a:pt x="11037" y="3125"/>
                  <a:pt x="11247" y="2915"/>
                  <a:pt x="11247" y="2656"/>
                </a:cubicBezTo>
                <a:lnTo>
                  <a:pt x="11247" y="1250"/>
                </a:lnTo>
                <a:cubicBezTo>
                  <a:pt x="11247" y="561"/>
                  <a:pt x="10687" y="0"/>
                  <a:pt x="9997" y="0"/>
                </a:cubicBezTo>
                <a:lnTo>
                  <a:pt x="8591" y="0"/>
                </a:lnTo>
                <a:close/>
                <a:moveTo>
                  <a:pt x="937" y="7344"/>
                </a:moveTo>
                <a:cubicBezTo>
                  <a:pt x="937" y="7084"/>
                  <a:pt x="728" y="6875"/>
                  <a:pt x="469" y="6875"/>
                </a:cubicBezTo>
                <a:cubicBezTo>
                  <a:pt x="210" y="6875"/>
                  <a:pt x="0" y="7085"/>
                  <a:pt x="0" y="7344"/>
                </a:cubicBezTo>
                <a:lnTo>
                  <a:pt x="0" y="8750"/>
                </a:lnTo>
                <a:cubicBezTo>
                  <a:pt x="0" y="9439"/>
                  <a:pt x="560" y="10000"/>
                  <a:pt x="1250" y="10000"/>
                </a:cubicBezTo>
                <a:lnTo>
                  <a:pt x="2656" y="10000"/>
                </a:lnTo>
                <a:cubicBezTo>
                  <a:pt x="2915" y="10000"/>
                  <a:pt x="3124" y="9791"/>
                  <a:pt x="3124" y="9531"/>
                </a:cubicBezTo>
                <a:cubicBezTo>
                  <a:pt x="3124" y="9273"/>
                  <a:pt x="2914" y="9063"/>
                  <a:pt x="2656" y="9063"/>
                </a:cubicBezTo>
                <a:lnTo>
                  <a:pt x="1250" y="9063"/>
                </a:lnTo>
                <a:cubicBezTo>
                  <a:pt x="1078" y="9063"/>
                  <a:pt x="937" y="8922"/>
                  <a:pt x="937" y="8750"/>
                </a:cubicBezTo>
                <a:lnTo>
                  <a:pt x="937" y="7344"/>
                </a:lnTo>
                <a:close/>
                <a:moveTo>
                  <a:pt x="11247" y="7344"/>
                </a:moveTo>
                <a:cubicBezTo>
                  <a:pt x="11247" y="7084"/>
                  <a:pt x="11038" y="6875"/>
                  <a:pt x="10778" y="6875"/>
                </a:cubicBezTo>
                <a:cubicBezTo>
                  <a:pt x="10520" y="6875"/>
                  <a:pt x="10310" y="7085"/>
                  <a:pt x="10310" y="7344"/>
                </a:cubicBezTo>
                <a:lnTo>
                  <a:pt x="10310" y="8750"/>
                </a:lnTo>
                <a:cubicBezTo>
                  <a:pt x="10310" y="8922"/>
                  <a:pt x="10169" y="9063"/>
                  <a:pt x="9997" y="9063"/>
                </a:cubicBezTo>
                <a:lnTo>
                  <a:pt x="8591" y="9063"/>
                </a:lnTo>
                <a:cubicBezTo>
                  <a:pt x="8332" y="9063"/>
                  <a:pt x="8123" y="9271"/>
                  <a:pt x="8123" y="9531"/>
                </a:cubicBezTo>
                <a:cubicBezTo>
                  <a:pt x="8123" y="9790"/>
                  <a:pt x="8333" y="10000"/>
                  <a:pt x="8591" y="10000"/>
                </a:cubicBezTo>
                <a:lnTo>
                  <a:pt x="9997" y="10000"/>
                </a:lnTo>
                <a:cubicBezTo>
                  <a:pt x="10687" y="10000"/>
                  <a:pt x="11247" y="9439"/>
                  <a:pt x="11247" y="8750"/>
                </a:cubicBezTo>
                <a:lnTo>
                  <a:pt x="11247" y="7344"/>
                </a:lnTo>
                <a:close/>
                <a:moveTo>
                  <a:pt x="5624" y="4219"/>
                </a:moveTo>
                <a:cubicBezTo>
                  <a:pt x="6227" y="4219"/>
                  <a:pt x="6717" y="3729"/>
                  <a:pt x="6717" y="3125"/>
                </a:cubicBezTo>
                <a:cubicBezTo>
                  <a:pt x="6717" y="2521"/>
                  <a:pt x="6227" y="2031"/>
                  <a:pt x="5624" y="2031"/>
                </a:cubicBezTo>
                <a:cubicBezTo>
                  <a:pt x="5020" y="2031"/>
                  <a:pt x="4530" y="2521"/>
                  <a:pt x="4530" y="3125"/>
                </a:cubicBezTo>
                <a:cubicBezTo>
                  <a:pt x="4530" y="3729"/>
                  <a:pt x="5020" y="4219"/>
                  <a:pt x="5624" y="4219"/>
                </a:cubicBezTo>
                <a:close/>
                <a:moveTo>
                  <a:pt x="5624" y="5000"/>
                </a:moveTo>
                <a:cubicBezTo>
                  <a:pt x="4589" y="5000"/>
                  <a:pt x="3749" y="5840"/>
                  <a:pt x="3749" y="6875"/>
                </a:cubicBezTo>
                <a:lnTo>
                  <a:pt x="3749" y="7344"/>
                </a:lnTo>
                <a:cubicBezTo>
                  <a:pt x="3749" y="7604"/>
                  <a:pt x="3958" y="7813"/>
                  <a:pt x="4218" y="7813"/>
                </a:cubicBezTo>
                <a:lnTo>
                  <a:pt x="7029" y="7813"/>
                </a:lnTo>
                <a:cubicBezTo>
                  <a:pt x="7289" y="7813"/>
                  <a:pt x="7498" y="7604"/>
                  <a:pt x="7498" y="7344"/>
                </a:cubicBezTo>
                <a:lnTo>
                  <a:pt x="7498" y="6875"/>
                </a:lnTo>
                <a:cubicBezTo>
                  <a:pt x="7498" y="5840"/>
                  <a:pt x="6658" y="5000"/>
                  <a:pt x="5624" y="5000"/>
                </a:cubicBezTo>
                <a:close/>
                <a:moveTo>
                  <a:pt x="9373" y="3750"/>
                </a:moveTo>
                <a:cubicBezTo>
                  <a:pt x="9373" y="3233"/>
                  <a:pt x="8953" y="2813"/>
                  <a:pt x="8435" y="2813"/>
                </a:cubicBezTo>
                <a:cubicBezTo>
                  <a:pt x="7918" y="2813"/>
                  <a:pt x="7498" y="3233"/>
                  <a:pt x="7498" y="3750"/>
                </a:cubicBezTo>
                <a:cubicBezTo>
                  <a:pt x="7498" y="4267"/>
                  <a:pt x="7918" y="4688"/>
                  <a:pt x="8435" y="4688"/>
                </a:cubicBezTo>
                <a:cubicBezTo>
                  <a:pt x="8953" y="4688"/>
                  <a:pt x="9373" y="4267"/>
                  <a:pt x="9373" y="3750"/>
                </a:cubicBezTo>
                <a:close/>
                <a:moveTo>
                  <a:pt x="3280" y="5318"/>
                </a:moveTo>
                <a:cubicBezTo>
                  <a:pt x="2318" y="5398"/>
                  <a:pt x="1562" y="6203"/>
                  <a:pt x="1562" y="7188"/>
                </a:cubicBezTo>
                <a:lnTo>
                  <a:pt x="1562" y="7396"/>
                </a:lnTo>
                <a:cubicBezTo>
                  <a:pt x="1562" y="7627"/>
                  <a:pt x="1750" y="7813"/>
                  <a:pt x="1978" y="7813"/>
                </a:cubicBezTo>
                <a:lnTo>
                  <a:pt x="2892" y="7813"/>
                </a:lnTo>
                <a:cubicBezTo>
                  <a:pt x="2839" y="7666"/>
                  <a:pt x="2812" y="7508"/>
                  <a:pt x="2812" y="7344"/>
                </a:cubicBezTo>
                <a:lnTo>
                  <a:pt x="2812" y="6875"/>
                </a:lnTo>
                <a:cubicBezTo>
                  <a:pt x="2812" y="6299"/>
                  <a:pt x="2984" y="5764"/>
                  <a:pt x="3280" y="5318"/>
                </a:cubicBezTo>
                <a:close/>
                <a:moveTo>
                  <a:pt x="8355" y="7813"/>
                </a:moveTo>
                <a:lnTo>
                  <a:pt x="9269" y="7813"/>
                </a:lnTo>
                <a:cubicBezTo>
                  <a:pt x="9499" y="7813"/>
                  <a:pt x="9685" y="7625"/>
                  <a:pt x="9685" y="7396"/>
                </a:cubicBezTo>
                <a:lnTo>
                  <a:pt x="9685" y="7188"/>
                </a:lnTo>
                <a:cubicBezTo>
                  <a:pt x="9685" y="6205"/>
                  <a:pt x="8929" y="5398"/>
                  <a:pt x="7967" y="5318"/>
                </a:cubicBezTo>
                <a:cubicBezTo>
                  <a:pt x="8263" y="5764"/>
                  <a:pt x="8435" y="6299"/>
                  <a:pt x="8435" y="6875"/>
                </a:cubicBezTo>
                <a:lnTo>
                  <a:pt x="8435" y="7344"/>
                </a:lnTo>
                <a:cubicBezTo>
                  <a:pt x="8435" y="7508"/>
                  <a:pt x="8408" y="7666"/>
                  <a:pt x="8355" y="7813"/>
                </a:cubicBezTo>
                <a:close/>
                <a:moveTo>
                  <a:pt x="3749" y="3750"/>
                </a:moveTo>
                <a:cubicBezTo>
                  <a:pt x="3749" y="3233"/>
                  <a:pt x="3329" y="2813"/>
                  <a:pt x="2812" y="2813"/>
                </a:cubicBezTo>
                <a:cubicBezTo>
                  <a:pt x="2294" y="2813"/>
                  <a:pt x="1875" y="3233"/>
                  <a:pt x="1875" y="3750"/>
                </a:cubicBezTo>
                <a:cubicBezTo>
                  <a:pt x="1875" y="4267"/>
                  <a:pt x="2294" y="4688"/>
                  <a:pt x="2812" y="4688"/>
                </a:cubicBezTo>
                <a:cubicBezTo>
                  <a:pt x="3329" y="4688"/>
                  <a:pt x="3749" y="4267"/>
                  <a:pt x="3749" y="3750"/>
                </a:cubicBezTo>
                <a:close/>
              </a:path>
            </a:pathLst>
          </a:custGeom>
          <a:solidFill>
            <a:srgbClr val="BE123C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32" name="TextBox 32"/>
          <p:cNvSpPr txBox="1"/>
          <p:nvPr/>
        </p:nvSpPr>
        <p:spPr>
          <a:xfrm>
            <a:off x="8821069" y="1733550"/>
            <a:ext cx="857035" cy="20955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500" b="1" i="0" strike="noStrike">
                <a:solidFill>
                  <a:srgbClr val="1F293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人才共享</a:t>
            </a:r>
            <a:endParaRPr lang="en-US" sz="1100"/>
          </a:p>
        </p:txBody>
      </p:sp>
      <p:sp>
        <p:nvSpPr>
          <p:cNvPr id="33" name="AutoShape 33"/>
          <p:cNvSpPr/>
          <p:nvPr/>
        </p:nvSpPr>
        <p:spPr>
          <a:xfrm>
            <a:off x="8325894" y="2362200"/>
            <a:ext cx="57136" cy="57150"/>
          </a:xfrm>
          <a:prstGeom prst="ellipse">
            <a:avLst/>
          </a:prstGeom>
          <a:solidFill>
            <a:srgbClr val="F43F5E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34" name="TextBox 34"/>
          <p:cNvSpPr txBox="1"/>
          <p:nvPr/>
        </p:nvSpPr>
        <p:spPr>
          <a:xfrm>
            <a:off x="8497301" y="2324100"/>
            <a:ext cx="3261050" cy="58102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200" b="0" i="0" strike="noStrike">
                <a:solidFill>
                  <a:srgbClr val="374151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搭建“人才交流平台”，整合 7 大产业的人才资</a:t>
            </a:r>
            <a:endParaRPr lang="en-US" sz="1100"/>
          </a:p>
          <a:p>
            <a:pPr algn="l"/>
            <a:r>
              <a:rPr sz="1200" b="0" i="0" strike="noStrike">
                <a:solidFill>
                  <a:srgbClr val="374151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源（如医疗专家、康养师、医疗科技研发人</a:t>
            </a:r>
            <a:endParaRPr sz="1200" b="0" i="0" strike="noStrike">
              <a:solidFill>
                <a:srgbClr val="374151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/>
            <a:r>
              <a:rPr sz="1200" b="0" i="0" strike="noStrike">
                <a:solidFill>
                  <a:srgbClr val="374151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员）</a:t>
            </a:r>
            <a:endParaRPr sz="1200" b="0" i="0" strike="noStrike">
              <a:solidFill>
                <a:srgbClr val="374151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5" name="AutoShape 35"/>
          <p:cNvSpPr/>
          <p:nvPr/>
        </p:nvSpPr>
        <p:spPr>
          <a:xfrm>
            <a:off x="8325894" y="3698825"/>
            <a:ext cx="57136" cy="57150"/>
          </a:xfrm>
          <a:prstGeom prst="ellipse">
            <a:avLst/>
          </a:prstGeom>
          <a:solidFill>
            <a:srgbClr val="F43F5E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36" name="TextBox 36"/>
          <p:cNvSpPr txBox="1"/>
          <p:nvPr/>
        </p:nvSpPr>
        <p:spPr>
          <a:xfrm>
            <a:off x="8497301" y="3660725"/>
            <a:ext cx="3243939" cy="37147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200" b="0" i="0" strike="noStrike">
                <a:solidFill>
                  <a:srgbClr val="374151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实现“人才在企业间的流动”（如医疗专家到康</a:t>
            </a:r>
            <a:endParaRPr lang="en-US" sz="1100"/>
          </a:p>
          <a:p>
            <a:pPr algn="l"/>
            <a:r>
              <a:rPr sz="1200" b="0" i="0" strike="noStrike">
                <a:solidFill>
                  <a:srgbClr val="374151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养机构坐诊）</a:t>
            </a:r>
            <a:endParaRPr sz="1200" b="0" i="0" strike="noStrike">
              <a:solidFill>
                <a:srgbClr val="374151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7" name="AutoShape 37"/>
          <p:cNvSpPr/>
          <p:nvPr/>
        </p:nvSpPr>
        <p:spPr>
          <a:xfrm>
            <a:off x="8325894" y="5035600"/>
            <a:ext cx="57136" cy="57150"/>
          </a:xfrm>
          <a:prstGeom prst="ellipse">
            <a:avLst/>
          </a:prstGeom>
          <a:solidFill>
            <a:srgbClr val="F43F5E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38" name="TextBox 38"/>
          <p:cNvSpPr txBox="1"/>
          <p:nvPr/>
        </p:nvSpPr>
        <p:spPr>
          <a:xfrm>
            <a:off x="8497301" y="4997500"/>
            <a:ext cx="3132941" cy="37147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200" b="0" i="0" strike="noStrike">
                <a:solidFill>
                  <a:srgbClr val="374151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提升人才的使用效率，解决企业专业人才短</a:t>
            </a:r>
            <a:endParaRPr lang="en-US" sz="1100"/>
          </a:p>
          <a:p>
            <a:pPr algn="l"/>
            <a:r>
              <a:rPr sz="1200" b="0" i="0" strike="noStrike">
                <a:solidFill>
                  <a:srgbClr val="374151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缺问题</a:t>
            </a:r>
            <a:endParaRPr sz="1200" b="0" i="0" strike="noStrike">
              <a:solidFill>
                <a:srgbClr val="374151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8FAFC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3" name="AutoShape 3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8FAFC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4" name="TextBox 4"/>
          <p:cNvSpPr txBox="1"/>
          <p:nvPr/>
        </p:nvSpPr>
        <p:spPr>
          <a:xfrm>
            <a:off x="457086" y="447675"/>
            <a:ext cx="11274781" cy="39052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2700" b="1" i="0" strike="noStrike">
                <a:solidFill>
                  <a:srgbClr val="881337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七大重点产业领域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457086" y="1047750"/>
            <a:ext cx="457086" cy="38100"/>
          </a:xfrm>
          <a:prstGeom prst="roundRect">
            <a:avLst>
              <a:gd name="adj" fmla="val 50000"/>
            </a:avLst>
          </a:prstGeom>
          <a:solidFill>
            <a:srgbClr val="BE123C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6" name="TextBox 6"/>
          <p:cNvSpPr txBox="1"/>
          <p:nvPr/>
        </p:nvSpPr>
        <p:spPr>
          <a:xfrm>
            <a:off x="1028442" y="933450"/>
            <a:ext cx="2475880" cy="25717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800" b="0" i="0" strike="noStrike">
                <a:solidFill>
                  <a:srgbClr val="BE123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全覆盖的女性经济生态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57086" y="1447800"/>
            <a:ext cx="3599550" cy="1000125"/>
          </a:xfrm>
          <a:prstGeom prst="roundRect">
            <a:avLst>
              <a:gd name="adj" fmla="val 6983"/>
            </a:avLst>
          </a:prstGeom>
          <a:blipFill rotWithShape="1">
            <a:blip r:embed="rId1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8" name="AutoShape 8"/>
          <p:cNvSpPr/>
          <p:nvPr/>
        </p:nvSpPr>
        <p:spPr>
          <a:xfrm>
            <a:off x="657061" y="1647825"/>
            <a:ext cx="304724" cy="304800"/>
          </a:xfrm>
          <a:prstGeom prst="ellipse">
            <a:avLst/>
          </a:prstGeom>
          <a:solidFill>
            <a:srgbClr val="FFF1F2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9" name="AutoShape 9"/>
          <p:cNvSpPr/>
          <p:nvPr/>
        </p:nvSpPr>
        <p:spPr>
          <a:xfrm>
            <a:off x="757494" y="1754121"/>
            <a:ext cx="103707" cy="92207"/>
          </a:xfrm>
          <a:custGeom>
            <a:avLst/>
            <a:gdLst/>
            <a:ahLst/>
            <a:cxnLst/>
            <a:rect l="l" t="t" r="r" b="b"/>
            <a:pathLst>
              <a:path w="11247" h="10000">
                <a:moveTo>
                  <a:pt x="3315" y="4364"/>
                </a:moveTo>
                <a:cubicBezTo>
                  <a:pt x="3985" y="4781"/>
                  <a:pt x="4575" y="5348"/>
                  <a:pt x="5049" y="6027"/>
                </a:cubicBezTo>
                <a:cubicBezTo>
                  <a:pt x="5266" y="6337"/>
                  <a:pt x="5459" y="6672"/>
                  <a:pt x="5624" y="7027"/>
                </a:cubicBezTo>
                <a:cubicBezTo>
                  <a:pt x="5790" y="6672"/>
                  <a:pt x="5981" y="6339"/>
                  <a:pt x="6198" y="6027"/>
                </a:cubicBezTo>
                <a:cubicBezTo>
                  <a:pt x="6672" y="5346"/>
                  <a:pt x="7262" y="4779"/>
                  <a:pt x="7932" y="4364"/>
                </a:cubicBezTo>
                <a:cubicBezTo>
                  <a:pt x="8747" y="3857"/>
                  <a:pt x="9679" y="3571"/>
                  <a:pt x="10661" y="3571"/>
                </a:cubicBezTo>
                <a:lnTo>
                  <a:pt x="10854" y="3571"/>
                </a:lnTo>
                <a:cubicBezTo>
                  <a:pt x="11071" y="3571"/>
                  <a:pt x="11247" y="3772"/>
                  <a:pt x="11247" y="4020"/>
                </a:cubicBezTo>
                <a:cubicBezTo>
                  <a:pt x="11247" y="7324"/>
                  <a:pt x="8905" y="10000"/>
                  <a:pt x="6014" y="10000"/>
                </a:cubicBezTo>
                <a:lnTo>
                  <a:pt x="5229" y="10000"/>
                </a:lnTo>
                <a:cubicBezTo>
                  <a:pt x="2342" y="10000"/>
                  <a:pt x="0" y="7324"/>
                  <a:pt x="0" y="4020"/>
                </a:cubicBezTo>
                <a:cubicBezTo>
                  <a:pt x="0" y="3772"/>
                  <a:pt x="176" y="3571"/>
                  <a:pt x="393" y="3571"/>
                </a:cubicBezTo>
                <a:lnTo>
                  <a:pt x="586" y="3571"/>
                </a:lnTo>
                <a:cubicBezTo>
                  <a:pt x="1570" y="3571"/>
                  <a:pt x="2502" y="3857"/>
                  <a:pt x="3315" y="4364"/>
                </a:cubicBezTo>
                <a:close/>
                <a:moveTo>
                  <a:pt x="5936" y="134"/>
                </a:moveTo>
                <a:cubicBezTo>
                  <a:pt x="6266" y="489"/>
                  <a:pt x="7135" y="1549"/>
                  <a:pt x="7674" y="3310"/>
                </a:cubicBezTo>
                <a:cubicBezTo>
                  <a:pt x="6891" y="3761"/>
                  <a:pt x="6194" y="4386"/>
                  <a:pt x="5625" y="5143"/>
                </a:cubicBezTo>
                <a:cubicBezTo>
                  <a:pt x="5055" y="4386"/>
                  <a:pt x="4360" y="3763"/>
                  <a:pt x="3576" y="3310"/>
                </a:cubicBezTo>
                <a:cubicBezTo>
                  <a:pt x="4116" y="1549"/>
                  <a:pt x="4987" y="489"/>
                  <a:pt x="5315" y="134"/>
                </a:cubicBezTo>
                <a:cubicBezTo>
                  <a:pt x="5399" y="42"/>
                  <a:pt x="5510" y="0"/>
                  <a:pt x="5625" y="0"/>
                </a:cubicBezTo>
                <a:cubicBezTo>
                  <a:pt x="5740" y="0"/>
                  <a:pt x="5850" y="48"/>
                  <a:pt x="5936" y="134"/>
                </a:cubicBezTo>
                <a:close/>
              </a:path>
            </a:pathLst>
          </a:custGeom>
          <a:solidFill>
            <a:srgbClr val="BE123C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10" name="TextBox 10"/>
          <p:cNvSpPr txBox="1"/>
          <p:nvPr/>
        </p:nvSpPr>
        <p:spPr>
          <a:xfrm>
            <a:off x="1076056" y="1704975"/>
            <a:ext cx="1304599" cy="1905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400" b="1" i="0" strike="noStrike">
                <a:solidFill>
                  <a:srgbClr val="1F2937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美容与健康产业</a:t>
            </a:r>
            <a:endParaRPr lang="en-US" sz="1100"/>
          </a:p>
        </p:txBody>
      </p:sp>
      <p:sp>
        <p:nvSpPr>
          <p:cNvPr id="11" name="TextBox 11"/>
          <p:cNvSpPr txBox="1"/>
          <p:nvPr/>
        </p:nvSpPr>
        <p:spPr>
          <a:xfrm>
            <a:off x="1076056" y="2057400"/>
            <a:ext cx="2780604" cy="1524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100" b="0" i="0" strike="noStrike">
                <a:solidFill>
                  <a:srgbClr val="6B728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涵盖护肤、医美、健身及心理健康服务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4208997" y="1447800"/>
            <a:ext cx="3599550" cy="1000125"/>
          </a:xfrm>
          <a:prstGeom prst="roundRect">
            <a:avLst>
              <a:gd name="adj" fmla="val 6983"/>
            </a:avLst>
          </a:prstGeom>
          <a:blipFill rotWithShape="1">
            <a:blip r:embed="rId1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13" name="AutoShape 13"/>
          <p:cNvSpPr/>
          <p:nvPr/>
        </p:nvSpPr>
        <p:spPr>
          <a:xfrm>
            <a:off x="4408973" y="1647825"/>
            <a:ext cx="304724" cy="304800"/>
          </a:xfrm>
          <a:prstGeom prst="ellipse">
            <a:avLst/>
          </a:prstGeom>
          <a:solidFill>
            <a:srgbClr val="FFFBEB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14" name="AutoShape 14"/>
          <p:cNvSpPr/>
          <p:nvPr/>
        </p:nvSpPr>
        <p:spPr>
          <a:xfrm>
            <a:off x="4509407" y="1754121"/>
            <a:ext cx="103707" cy="92207"/>
          </a:xfrm>
          <a:custGeom>
            <a:avLst/>
            <a:gdLst/>
            <a:ahLst/>
            <a:cxnLst/>
            <a:rect l="l" t="t" r="r" b="b"/>
            <a:pathLst>
              <a:path w="11247" h="10000">
                <a:moveTo>
                  <a:pt x="937" y="3656"/>
                </a:moveTo>
                <a:lnTo>
                  <a:pt x="5022" y="5578"/>
                </a:lnTo>
                <a:cubicBezTo>
                  <a:pt x="5213" y="5667"/>
                  <a:pt x="5417" y="5714"/>
                  <a:pt x="5624" y="5714"/>
                </a:cubicBezTo>
                <a:cubicBezTo>
                  <a:pt x="5830" y="5714"/>
                  <a:pt x="6034" y="5668"/>
                  <a:pt x="6225" y="5578"/>
                </a:cubicBezTo>
                <a:lnTo>
                  <a:pt x="10958" y="3350"/>
                </a:lnTo>
                <a:cubicBezTo>
                  <a:pt x="11134" y="3268"/>
                  <a:pt x="11247" y="3074"/>
                  <a:pt x="11247" y="2857"/>
                </a:cubicBezTo>
                <a:cubicBezTo>
                  <a:pt x="11247" y="2641"/>
                  <a:pt x="11133" y="2446"/>
                  <a:pt x="10958" y="2364"/>
                </a:cubicBezTo>
                <a:lnTo>
                  <a:pt x="6225" y="136"/>
                </a:lnTo>
                <a:cubicBezTo>
                  <a:pt x="6034" y="47"/>
                  <a:pt x="5830" y="0"/>
                  <a:pt x="5624" y="0"/>
                </a:cubicBezTo>
                <a:cubicBezTo>
                  <a:pt x="5417" y="0"/>
                  <a:pt x="5213" y="46"/>
                  <a:pt x="5022" y="136"/>
                </a:cubicBezTo>
                <a:lnTo>
                  <a:pt x="289" y="2364"/>
                </a:lnTo>
                <a:cubicBezTo>
                  <a:pt x="113" y="2446"/>
                  <a:pt x="0" y="2641"/>
                  <a:pt x="0" y="2857"/>
                </a:cubicBezTo>
                <a:lnTo>
                  <a:pt x="0" y="9464"/>
                </a:lnTo>
                <a:cubicBezTo>
                  <a:pt x="0" y="9761"/>
                  <a:pt x="209" y="10000"/>
                  <a:pt x="469" y="10000"/>
                </a:cubicBezTo>
                <a:cubicBezTo>
                  <a:pt x="727" y="10000"/>
                  <a:pt x="937" y="9760"/>
                  <a:pt x="937" y="9464"/>
                </a:cubicBezTo>
                <a:lnTo>
                  <a:pt x="937" y="3656"/>
                </a:lnTo>
                <a:close/>
                <a:moveTo>
                  <a:pt x="1875" y="5257"/>
                </a:moveTo>
                <a:lnTo>
                  <a:pt x="1875" y="7857"/>
                </a:lnTo>
                <a:cubicBezTo>
                  <a:pt x="1875" y="9040"/>
                  <a:pt x="3554" y="10000"/>
                  <a:pt x="5624" y="10000"/>
                </a:cubicBezTo>
                <a:cubicBezTo>
                  <a:pt x="7693" y="10000"/>
                  <a:pt x="9373" y="9040"/>
                  <a:pt x="9373" y="7857"/>
                </a:cubicBezTo>
                <a:lnTo>
                  <a:pt x="9373" y="5254"/>
                </a:lnTo>
                <a:lnTo>
                  <a:pt x="6582" y="6569"/>
                </a:lnTo>
                <a:cubicBezTo>
                  <a:pt x="6278" y="6712"/>
                  <a:pt x="5953" y="6786"/>
                  <a:pt x="5624" y="6786"/>
                </a:cubicBezTo>
                <a:cubicBezTo>
                  <a:pt x="5295" y="6786"/>
                  <a:pt x="4969" y="6712"/>
                  <a:pt x="4665" y="6569"/>
                </a:cubicBezTo>
                <a:lnTo>
                  <a:pt x="1875" y="5254"/>
                </a:lnTo>
                <a:close/>
              </a:path>
            </a:pathLst>
          </a:custGeom>
          <a:solidFill>
            <a:srgbClr val="D97706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15" name="TextBox 15"/>
          <p:cNvSpPr txBox="1"/>
          <p:nvPr/>
        </p:nvSpPr>
        <p:spPr>
          <a:xfrm>
            <a:off x="4827967" y="1704975"/>
            <a:ext cx="1304599" cy="1905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400" b="1" i="0" strike="noStrike">
                <a:solidFill>
                  <a:srgbClr val="1F2937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教育与培训服务</a:t>
            </a:r>
            <a:endParaRPr lang="en-US" sz="1100"/>
          </a:p>
        </p:txBody>
      </p:sp>
      <p:sp>
        <p:nvSpPr>
          <p:cNvPr id="16" name="TextBox 16"/>
          <p:cNvSpPr txBox="1"/>
          <p:nvPr/>
        </p:nvSpPr>
        <p:spPr>
          <a:xfrm>
            <a:off x="4827967" y="2057400"/>
            <a:ext cx="2780604" cy="1524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100" b="0" i="0" strike="noStrike">
                <a:solidFill>
                  <a:srgbClr val="6B728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职业技能提升、兴趣培养及终身学习平台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457086" y="2597944"/>
            <a:ext cx="3599550" cy="1000125"/>
          </a:xfrm>
          <a:prstGeom prst="roundRect">
            <a:avLst>
              <a:gd name="adj" fmla="val 6983"/>
            </a:avLst>
          </a:prstGeom>
          <a:blipFill rotWithShape="1">
            <a:blip r:embed="rId1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18" name="AutoShape 18"/>
          <p:cNvSpPr/>
          <p:nvPr/>
        </p:nvSpPr>
        <p:spPr>
          <a:xfrm>
            <a:off x="657061" y="2797969"/>
            <a:ext cx="304724" cy="304800"/>
          </a:xfrm>
          <a:prstGeom prst="ellipse">
            <a:avLst/>
          </a:prstGeom>
          <a:solidFill>
            <a:srgbClr val="FFF1F2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19" name="AutoShape 19"/>
          <p:cNvSpPr/>
          <p:nvPr/>
        </p:nvSpPr>
        <p:spPr>
          <a:xfrm>
            <a:off x="757494" y="2881213"/>
            <a:ext cx="103707" cy="138311"/>
          </a:xfrm>
          <a:custGeom>
            <a:avLst/>
            <a:gdLst/>
            <a:ahLst/>
            <a:cxnLst/>
            <a:rect l="l" t="t" r="r" b="b"/>
            <a:pathLst>
              <a:path w="7498" h="10000">
                <a:moveTo>
                  <a:pt x="2284" y="1486"/>
                </a:moveTo>
                <a:cubicBezTo>
                  <a:pt x="2284" y="666"/>
                  <a:pt x="2941" y="0"/>
                  <a:pt x="3749" y="0"/>
                </a:cubicBezTo>
                <a:cubicBezTo>
                  <a:pt x="4557" y="0"/>
                  <a:pt x="5214" y="666"/>
                  <a:pt x="5214" y="1486"/>
                </a:cubicBezTo>
                <a:cubicBezTo>
                  <a:pt x="5214" y="2307"/>
                  <a:pt x="4557" y="2973"/>
                  <a:pt x="3749" y="2973"/>
                </a:cubicBezTo>
                <a:cubicBezTo>
                  <a:pt x="2941" y="2973"/>
                  <a:pt x="2284" y="2307"/>
                  <a:pt x="2284" y="1486"/>
                </a:cubicBezTo>
                <a:close/>
                <a:moveTo>
                  <a:pt x="0" y="2653"/>
                </a:moveTo>
                <a:cubicBezTo>
                  <a:pt x="264" y="2283"/>
                  <a:pt x="773" y="2203"/>
                  <a:pt x="1137" y="2471"/>
                </a:cubicBezTo>
                <a:lnTo>
                  <a:pt x="1873" y="3014"/>
                </a:lnTo>
                <a:cubicBezTo>
                  <a:pt x="2419" y="3417"/>
                  <a:pt x="3076" y="3633"/>
                  <a:pt x="3749" y="3633"/>
                </a:cubicBezTo>
                <a:cubicBezTo>
                  <a:pt x="4423" y="3633"/>
                  <a:pt x="5080" y="3417"/>
                  <a:pt x="5625" y="3014"/>
                </a:cubicBezTo>
                <a:lnTo>
                  <a:pt x="6361" y="2469"/>
                </a:lnTo>
                <a:cubicBezTo>
                  <a:pt x="6725" y="2201"/>
                  <a:pt x="7234" y="2283"/>
                  <a:pt x="7498" y="2651"/>
                </a:cubicBezTo>
                <a:cubicBezTo>
                  <a:pt x="7763" y="3020"/>
                  <a:pt x="7682" y="3536"/>
                  <a:pt x="7319" y="3805"/>
                </a:cubicBezTo>
                <a:lnTo>
                  <a:pt x="6583" y="4350"/>
                </a:lnTo>
                <a:cubicBezTo>
                  <a:pt x="6306" y="4554"/>
                  <a:pt x="6011" y="4725"/>
                  <a:pt x="5702" y="4866"/>
                </a:cubicBezTo>
                <a:lnTo>
                  <a:pt x="5702" y="5615"/>
                </a:lnTo>
                <a:lnTo>
                  <a:pt x="1796" y="5615"/>
                </a:lnTo>
                <a:lnTo>
                  <a:pt x="1796" y="4866"/>
                </a:lnTo>
                <a:cubicBezTo>
                  <a:pt x="1487" y="4727"/>
                  <a:pt x="1192" y="4554"/>
                  <a:pt x="915" y="4350"/>
                </a:cubicBezTo>
                <a:lnTo>
                  <a:pt x="179" y="3805"/>
                </a:lnTo>
                <a:cubicBezTo>
                  <a:pt x="-185" y="3536"/>
                  <a:pt x="-264" y="3020"/>
                  <a:pt x="0" y="2651"/>
                </a:cubicBezTo>
                <a:close/>
                <a:moveTo>
                  <a:pt x="1827" y="6468"/>
                </a:moveTo>
                <a:lnTo>
                  <a:pt x="3059" y="7562"/>
                </a:lnTo>
                <a:lnTo>
                  <a:pt x="2531" y="8330"/>
                </a:lnTo>
                <a:lnTo>
                  <a:pt x="3025" y="8832"/>
                </a:lnTo>
                <a:cubicBezTo>
                  <a:pt x="3342" y="9154"/>
                  <a:pt x="3342" y="9676"/>
                  <a:pt x="3025" y="10000"/>
                </a:cubicBezTo>
                <a:cubicBezTo>
                  <a:pt x="2707" y="10323"/>
                  <a:pt x="2191" y="10323"/>
                  <a:pt x="1873" y="10000"/>
                </a:cubicBezTo>
                <a:lnTo>
                  <a:pt x="897" y="9009"/>
                </a:lnTo>
                <a:cubicBezTo>
                  <a:pt x="616" y="8724"/>
                  <a:pt x="578" y="8278"/>
                  <a:pt x="804" y="7950"/>
                </a:cubicBezTo>
                <a:lnTo>
                  <a:pt x="1825" y="6468"/>
                </a:lnTo>
                <a:close/>
                <a:moveTo>
                  <a:pt x="4439" y="7562"/>
                </a:moveTo>
                <a:lnTo>
                  <a:pt x="5671" y="6468"/>
                </a:lnTo>
                <a:lnTo>
                  <a:pt x="6692" y="7950"/>
                </a:lnTo>
                <a:cubicBezTo>
                  <a:pt x="6918" y="8278"/>
                  <a:pt x="6880" y="8724"/>
                  <a:pt x="6601" y="9007"/>
                </a:cubicBezTo>
                <a:lnTo>
                  <a:pt x="5625" y="9998"/>
                </a:lnTo>
                <a:cubicBezTo>
                  <a:pt x="5307" y="10320"/>
                  <a:pt x="4793" y="10320"/>
                  <a:pt x="4473" y="9998"/>
                </a:cubicBezTo>
                <a:cubicBezTo>
                  <a:pt x="4155" y="9675"/>
                  <a:pt x="4155" y="9152"/>
                  <a:pt x="4473" y="8829"/>
                </a:cubicBezTo>
                <a:lnTo>
                  <a:pt x="4967" y="8328"/>
                </a:lnTo>
                <a:lnTo>
                  <a:pt x="4439" y="7560"/>
                </a:lnTo>
                <a:close/>
              </a:path>
            </a:pathLst>
          </a:custGeom>
          <a:solidFill>
            <a:srgbClr val="BE123C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20" name="TextBox 20"/>
          <p:cNvSpPr txBox="1"/>
          <p:nvPr/>
        </p:nvSpPr>
        <p:spPr>
          <a:xfrm>
            <a:off x="1076056" y="2855119"/>
            <a:ext cx="1304599" cy="1905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400" b="1" i="0" strike="noStrike">
                <a:solidFill>
                  <a:srgbClr val="1F2937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儿童与家庭服务</a:t>
            </a:r>
            <a:endParaRPr lang="en-US" sz="1100"/>
          </a:p>
        </p:txBody>
      </p:sp>
      <p:sp>
        <p:nvSpPr>
          <p:cNvPr id="21" name="TextBox 21"/>
          <p:cNvSpPr txBox="1"/>
          <p:nvPr/>
        </p:nvSpPr>
        <p:spPr>
          <a:xfrm>
            <a:off x="1076056" y="3207544"/>
            <a:ext cx="2780604" cy="1524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100" b="0" i="0" strike="noStrike">
                <a:solidFill>
                  <a:srgbClr val="6B728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育儿咨询、亲子活动及家庭管理解决方案</a:t>
            </a:r>
            <a:endParaRPr lang="en-US" sz="1100"/>
          </a:p>
        </p:txBody>
      </p:sp>
      <p:sp>
        <p:nvSpPr>
          <p:cNvPr id="22" name="AutoShape 22"/>
          <p:cNvSpPr/>
          <p:nvPr/>
        </p:nvSpPr>
        <p:spPr>
          <a:xfrm>
            <a:off x="4208997" y="2597944"/>
            <a:ext cx="3599550" cy="1000125"/>
          </a:xfrm>
          <a:prstGeom prst="roundRect">
            <a:avLst>
              <a:gd name="adj" fmla="val 6983"/>
            </a:avLst>
          </a:prstGeom>
          <a:blipFill rotWithShape="1">
            <a:blip r:embed="rId1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23" name="AutoShape 23"/>
          <p:cNvSpPr/>
          <p:nvPr/>
        </p:nvSpPr>
        <p:spPr>
          <a:xfrm>
            <a:off x="4408973" y="2797969"/>
            <a:ext cx="304724" cy="304800"/>
          </a:xfrm>
          <a:prstGeom prst="ellipse">
            <a:avLst/>
          </a:prstGeom>
          <a:solidFill>
            <a:srgbClr val="FFFBEB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24" name="AutoShape 24"/>
          <p:cNvSpPr/>
          <p:nvPr/>
        </p:nvSpPr>
        <p:spPr>
          <a:xfrm>
            <a:off x="4509407" y="2908875"/>
            <a:ext cx="103707" cy="82987"/>
          </a:xfrm>
          <a:custGeom>
            <a:avLst/>
            <a:gdLst/>
            <a:ahLst/>
            <a:cxnLst/>
            <a:rect l="l" t="t" r="r" b="b"/>
            <a:pathLst>
              <a:path w="12497" h="10000">
                <a:moveTo>
                  <a:pt x="6247" y="1667"/>
                </a:moveTo>
                <a:cubicBezTo>
                  <a:pt x="7176" y="1667"/>
                  <a:pt x="7929" y="921"/>
                  <a:pt x="7929" y="0"/>
                </a:cubicBezTo>
                <a:lnTo>
                  <a:pt x="9053" y="0"/>
                </a:lnTo>
                <a:cubicBezTo>
                  <a:pt x="9410" y="0"/>
                  <a:pt x="9753" y="140"/>
                  <a:pt x="10005" y="390"/>
                </a:cubicBezTo>
                <a:lnTo>
                  <a:pt x="12497" y="2863"/>
                </a:lnTo>
                <a:cubicBezTo>
                  <a:pt x="12760" y="3123"/>
                  <a:pt x="12760" y="3546"/>
                  <a:pt x="12497" y="3806"/>
                </a:cubicBezTo>
                <a:lnTo>
                  <a:pt x="11432" y="4862"/>
                </a:lnTo>
                <a:cubicBezTo>
                  <a:pt x="11169" y="5123"/>
                  <a:pt x="10742" y="5123"/>
                  <a:pt x="10480" y="4862"/>
                </a:cubicBezTo>
                <a:lnTo>
                  <a:pt x="9610" y="4000"/>
                </a:lnTo>
                <a:lnTo>
                  <a:pt x="9610" y="8667"/>
                </a:lnTo>
                <a:cubicBezTo>
                  <a:pt x="9610" y="9402"/>
                  <a:pt x="9007" y="10000"/>
                  <a:pt x="8265" y="10000"/>
                </a:cubicBezTo>
                <a:lnTo>
                  <a:pt x="4230" y="10000"/>
                </a:lnTo>
                <a:cubicBezTo>
                  <a:pt x="3488" y="10000"/>
                  <a:pt x="2885" y="9402"/>
                  <a:pt x="2885" y="8667"/>
                </a:cubicBezTo>
                <a:lnTo>
                  <a:pt x="2885" y="4000"/>
                </a:lnTo>
                <a:lnTo>
                  <a:pt x="2015" y="4862"/>
                </a:lnTo>
                <a:cubicBezTo>
                  <a:pt x="1753" y="5123"/>
                  <a:pt x="1326" y="5123"/>
                  <a:pt x="1063" y="4862"/>
                </a:cubicBezTo>
                <a:lnTo>
                  <a:pt x="0" y="3804"/>
                </a:lnTo>
                <a:cubicBezTo>
                  <a:pt x="-263" y="3544"/>
                  <a:pt x="-263" y="3121"/>
                  <a:pt x="0" y="2860"/>
                </a:cubicBezTo>
                <a:lnTo>
                  <a:pt x="2492" y="390"/>
                </a:lnTo>
                <a:cubicBezTo>
                  <a:pt x="2744" y="140"/>
                  <a:pt x="3087" y="0"/>
                  <a:pt x="3444" y="0"/>
                </a:cubicBezTo>
                <a:lnTo>
                  <a:pt x="4568" y="0"/>
                </a:lnTo>
                <a:cubicBezTo>
                  <a:pt x="4568" y="921"/>
                  <a:pt x="5321" y="1667"/>
                  <a:pt x="6250" y="1667"/>
                </a:cubicBezTo>
                <a:close/>
              </a:path>
            </a:pathLst>
          </a:custGeom>
          <a:solidFill>
            <a:srgbClr val="D97706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25" name="TextBox 25"/>
          <p:cNvSpPr txBox="1"/>
          <p:nvPr/>
        </p:nvSpPr>
        <p:spPr>
          <a:xfrm>
            <a:off x="4827967" y="2855119"/>
            <a:ext cx="1304599" cy="1905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400" b="1" i="0" strike="noStrike">
                <a:solidFill>
                  <a:srgbClr val="1F2937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时尚与服装行业</a:t>
            </a:r>
            <a:endParaRPr lang="en-US" sz="1100"/>
          </a:p>
        </p:txBody>
      </p:sp>
      <p:sp>
        <p:nvSpPr>
          <p:cNvPr id="26" name="TextBox 26"/>
          <p:cNvSpPr txBox="1"/>
          <p:nvPr/>
        </p:nvSpPr>
        <p:spPr>
          <a:xfrm>
            <a:off x="4827967" y="3207544"/>
            <a:ext cx="2780604" cy="1524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100" b="0" i="0" strike="noStrike">
                <a:solidFill>
                  <a:srgbClr val="6B728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个性化定制、潮流穿搭及可持续时尚品牌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457086" y="3748088"/>
            <a:ext cx="3599550" cy="1000125"/>
          </a:xfrm>
          <a:prstGeom prst="roundRect">
            <a:avLst>
              <a:gd name="adj" fmla="val 6983"/>
            </a:avLst>
          </a:prstGeom>
          <a:blipFill rotWithShape="1">
            <a:blip r:embed="rId1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28" name="AutoShape 28"/>
          <p:cNvSpPr/>
          <p:nvPr/>
        </p:nvSpPr>
        <p:spPr>
          <a:xfrm>
            <a:off x="657061" y="3948112"/>
            <a:ext cx="304724" cy="304800"/>
          </a:xfrm>
          <a:prstGeom prst="ellipse">
            <a:avLst/>
          </a:prstGeom>
          <a:solidFill>
            <a:srgbClr val="FFF1F2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29" name="AutoShape 29"/>
          <p:cNvSpPr/>
          <p:nvPr/>
        </p:nvSpPr>
        <p:spPr>
          <a:xfrm>
            <a:off x="757494" y="4059019"/>
            <a:ext cx="103707" cy="82987"/>
          </a:xfrm>
          <a:custGeom>
            <a:avLst/>
            <a:gdLst/>
            <a:ahLst/>
            <a:cxnLst/>
            <a:rect l="l" t="t" r="r" b="b"/>
            <a:pathLst>
              <a:path w="12497" h="10000">
                <a:moveTo>
                  <a:pt x="527" y="0"/>
                </a:moveTo>
                <a:cubicBezTo>
                  <a:pt x="235" y="0"/>
                  <a:pt x="0" y="203"/>
                  <a:pt x="0" y="455"/>
                </a:cubicBezTo>
                <a:cubicBezTo>
                  <a:pt x="0" y="705"/>
                  <a:pt x="236" y="909"/>
                  <a:pt x="527" y="909"/>
                </a:cubicBezTo>
                <a:lnTo>
                  <a:pt x="1522" y="909"/>
                </a:lnTo>
                <a:cubicBezTo>
                  <a:pt x="1608" y="909"/>
                  <a:pt x="1680" y="962"/>
                  <a:pt x="1696" y="1034"/>
                </a:cubicBezTo>
                <a:lnTo>
                  <a:pt x="2840" y="6456"/>
                </a:lnTo>
                <a:cubicBezTo>
                  <a:pt x="2977" y="7104"/>
                  <a:pt x="3631" y="7576"/>
                  <a:pt x="4396" y="7576"/>
                </a:cubicBezTo>
                <a:lnTo>
                  <a:pt x="10017" y="7576"/>
                </a:lnTo>
                <a:cubicBezTo>
                  <a:pt x="10309" y="7576"/>
                  <a:pt x="10544" y="7373"/>
                  <a:pt x="10544" y="7121"/>
                </a:cubicBezTo>
                <a:cubicBezTo>
                  <a:pt x="10544" y="6870"/>
                  <a:pt x="10308" y="6667"/>
                  <a:pt x="10017" y="6667"/>
                </a:cubicBezTo>
                <a:lnTo>
                  <a:pt x="4396" y="6667"/>
                </a:lnTo>
                <a:cubicBezTo>
                  <a:pt x="4141" y="6667"/>
                  <a:pt x="3923" y="6509"/>
                  <a:pt x="3877" y="6294"/>
                </a:cubicBezTo>
                <a:lnTo>
                  <a:pt x="3765" y="5758"/>
                </a:lnTo>
                <a:lnTo>
                  <a:pt x="10434" y="5758"/>
                </a:lnTo>
                <a:cubicBezTo>
                  <a:pt x="11111" y="5758"/>
                  <a:pt x="11691" y="5343"/>
                  <a:pt x="11816" y="4769"/>
                </a:cubicBezTo>
                <a:lnTo>
                  <a:pt x="12497" y="1627"/>
                </a:lnTo>
                <a:cubicBezTo>
                  <a:pt x="12578" y="1254"/>
                  <a:pt x="12247" y="909"/>
                  <a:pt x="11805" y="909"/>
                </a:cubicBezTo>
                <a:lnTo>
                  <a:pt x="2739" y="909"/>
                </a:lnTo>
                <a:lnTo>
                  <a:pt x="2730" y="871"/>
                </a:lnTo>
                <a:cubicBezTo>
                  <a:pt x="2625" y="367"/>
                  <a:pt x="2115" y="0"/>
                  <a:pt x="1520" y="0"/>
                </a:cubicBezTo>
                <a:lnTo>
                  <a:pt x="527" y="0"/>
                </a:lnTo>
                <a:close/>
                <a:moveTo>
                  <a:pt x="4569" y="10000"/>
                </a:moveTo>
                <a:cubicBezTo>
                  <a:pt x="5151" y="10000"/>
                  <a:pt x="5624" y="9593"/>
                  <a:pt x="5624" y="9091"/>
                </a:cubicBezTo>
                <a:cubicBezTo>
                  <a:pt x="5624" y="8589"/>
                  <a:pt x="5151" y="8182"/>
                  <a:pt x="4569" y="8182"/>
                </a:cubicBezTo>
                <a:cubicBezTo>
                  <a:pt x="3987" y="8182"/>
                  <a:pt x="3515" y="8589"/>
                  <a:pt x="3515" y="9091"/>
                </a:cubicBezTo>
                <a:cubicBezTo>
                  <a:pt x="3515" y="9593"/>
                  <a:pt x="3987" y="10000"/>
                  <a:pt x="4569" y="10000"/>
                </a:cubicBezTo>
                <a:close/>
                <a:moveTo>
                  <a:pt x="9490" y="10000"/>
                </a:moveTo>
                <a:cubicBezTo>
                  <a:pt x="10072" y="10000"/>
                  <a:pt x="10544" y="9593"/>
                  <a:pt x="10544" y="9091"/>
                </a:cubicBezTo>
                <a:cubicBezTo>
                  <a:pt x="10544" y="8589"/>
                  <a:pt x="10072" y="8182"/>
                  <a:pt x="9490" y="8182"/>
                </a:cubicBezTo>
                <a:cubicBezTo>
                  <a:pt x="8908" y="8182"/>
                  <a:pt x="8435" y="8589"/>
                  <a:pt x="8435" y="9091"/>
                </a:cubicBezTo>
                <a:cubicBezTo>
                  <a:pt x="8435" y="9593"/>
                  <a:pt x="8908" y="10000"/>
                  <a:pt x="9490" y="10000"/>
                </a:cubicBezTo>
                <a:close/>
              </a:path>
            </a:pathLst>
          </a:custGeom>
          <a:solidFill>
            <a:srgbClr val="BE123C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30" name="TextBox 30"/>
          <p:cNvSpPr txBox="1"/>
          <p:nvPr/>
        </p:nvSpPr>
        <p:spPr>
          <a:xfrm>
            <a:off x="1076056" y="4005262"/>
            <a:ext cx="1666458" cy="1905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400" b="1" i="0" strike="noStrike">
                <a:solidFill>
                  <a:srgbClr val="1F2937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电子商务与社交媒体</a:t>
            </a:r>
            <a:endParaRPr lang="en-US" sz="1100"/>
          </a:p>
        </p:txBody>
      </p:sp>
      <p:sp>
        <p:nvSpPr>
          <p:cNvPr id="31" name="TextBox 31"/>
          <p:cNvSpPr txBox="1"/>
          <p:nvPr/>
        </p:nvSpPr>
        <p:spPr>
          <a:xfrm>
            <a:off x="1076056" y="4357688"/>
            <a:ext cx="2780604" cy="1524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100" b="0" i="0" strike="noStrike">
                <a:solidFill>
                  <a:srgbClr val="6B728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直播带货、社群运营及数字化营销策略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4208997" y="3748088"/>
            <a:ext cx="3599550" cy="1000125"/>
          </a:xfrm>
          <a:prstGeom prst="roundRect">
            <a:avLst>
              <a:gd name="adj" fmla="val 6983"/>
            </a:avLst>
          </a:prstGeom>
          <a:blipFill rotWithShape="1">
            <a:blip r:embed="rId1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33" name="AutoShape 33"/>
          <p:cNvSpPr/>
          <p:nvPr/>
        </p:nvSpPr>
        <p:spPr>
          <a:xfrm>
            <a:off x="4408973" y="3948112"/>
            <a:ext cx="304724" cy="304800"/>
          </a:xfrm>
          <a:prstGeom prst="ellipse">
            <a:avLst/>
          </a:prstGeom>
          <a:solidFill>
            <a:srgbClr val="FFFBEB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34" name="AutoShape 34"/>
          <p:cNvSpPr/>
          <p:nvPr/>
        </p:nvSpPr>
        <p:spPr>
          <a:xfrm>
            <a:off x="4509407" y="4048646"/>
            <a:ext cx="103707" cy="103734"/>
          </a:xfrm>
          <a:custGeom>
            <a:avLst/>
            <a:gdLst/>
            <a:ahLst/>
            <a:cxnLst/>
            <a:rect l="l" t="t" r="r" b="b"/>
            <a:pathLst>
              <a:path w="9998" h="10000">
                <a:moveTo>
                  <a:pt x="9998" y="5000"/>
                </a:moveTo>
                <a:cubicBezTo>
                  <a:pt x="9998" y="5018"/>
                  <a:pt x="9998" y="5035"/>
                  <a:pt x="9998" y="5053"/>
                </a:cubicBezTo>
                <a:cubicBezTo>
                  <a:pt x="9990" y="5766"/>
                  <a:pt x="9342" y="6250"/>
                  <a:pt x="8629" y="6250"/>
                </a:cubicBezTo>
                <a:lnTo>
                  <a:pt x="6718" y="6250"/>
                </a:lnTo>
                <a:cubicBezTo>
                  <a:pt x="6201" y="6250"/>
                  <a:pt x="5781" y="6670"/>
                  <a:pt x="5781" y="7187"/>
                </a:cubicBezTo>
                <a:cubicBezTo>
                  <a:pt x="5781" y="7254"/>
                  <a:pt x="5789" y="7318"/>
                  <a:pt x="5800" y="7381"/>
                </a:cubicBezTo>
                <a:cubicBezTo>
                  <a:pt x="5841" y="7580"/>
                  <a:pt x="5927" y="7771"/>
                  <a:pt x="6011" y="7965"/>
                </a:cubicBezTo>
                <a:cubicBezTo>
                  <a:pt x="6130" y="8234"/>
                  <a:pt x="6248" y="8502"/>
                  <a:pt x="6248" y="8785"/>
                </a:cubicBezTo>
                <a:cubicBezTo>
                  <a:pt x="6248" y="9406"/>
                  <a:pt x="5826" y="9971"/>
                  <a:pt x="5205" y="9996"/>
                </a:cubicBezTo>
                <a:cubicBezTo>
                  <a:pt x="5137" y="9998"/>
                  <a:pt x="5068" y="10000"/>
                  <a:pt x="4998" y="10000"/>
                </a:cubicBezTo>
                <a:cubicBezTo>
                  <a:pt x="2237" y="10000"/>
                  <a:pt x="0" y="7762"/>
                  <a:pt x="0" y="5000"/>
                </a:cubicBezTo>
                <a:cubicBezTo>
                  <a:pt x="0" y="3674"/>
                  <a:pt x="527" y="2402"/>
                  <a:pt x="1465" y="1464"/>
                </a:cubicBezTo>
                <a:cubicBezTo>
                  <a:pt x="2402" y="526"/>
                  <a:pt x="3674" y="-1"/>
                  <a:pt x="5000" y="0"/>
                </a:cubicBezTo>
                <a:cubicBezTo>
                  <a:pt x="7760" y="1"/>
                  <a:pt x="9997" y="2239"/>
                  <a:pt x="9998" y="5000"/>
                </a:cubicBezTo>
                <a:close/>
                <a:moveTo>
                  <a:pt x="2501" y="5625"/>
                </a:moveTo>
                <a:cubicBezTo>
                  <a:pt x="2501" y="5280"/>
                  <a:pt x="2221" y="5000"/>
                  <a:pt x="1876" y="5000"/>
                </a:cubicBezTo>
                <a:cubicBezTo>
                  <a:pt x="1531" y="5000"/>
                  <a:pt x="1251" y="5280"/>
                  <a:pt x="1251" y="5625"/>
                </a:cubicBezTo>
                <a:cubicBezTo>
                  <a:pt x="1251" y="5970"/>
                  <a:pt x="1531" y="6250"/>
                  <a:pt x="1876" y="6250"/>
                </a:cubicBezTo>
                <a:cubicBezTo>
                  <a:pt x="2221" y="6250"/>
                  <a:pt x="2501" y="5970"/>
                  <a:pt x="2501" y="5625"/>
                </a:cubicBezTo>
                <a:close/>
                <a:moveTo>
                  <a:pt x="2501" y="3750"/>
                </a:moveTo>
                <a:cubicBezTo>
                  <a:pt x="2846" y="3750"/>
                  <a:pt x="3126" y="3470"/>
                  <a:pt x="3126" y="3125"/>
                </a:cubicBezTo>
                <a:cubicBezTo>
                  <a:pt x="3126" y="2780"/>
                  <a:pt x="2846" y="2500"/>
                  <a:pt x="2501" y="2500"/>
                </a:cubicBezTo>
                <a:cubicBezTo>
                  <a:pt x="2156" y="2500"/>
                  <a:pt x="1876" y="2780"/>
                  <a:pt x="1876" y="3125"/>
                </a:cubicBezTo>
                <a:cubicBezTo>
                  <a:pt x="1876" y="3470"/>
                  <a:pt x="2156" y="3750"/>
                  <a:pt x="2501" y="3750"/>
                </a:cubicBezTo>
                <a:close/>
                <a:moveTo>
                  <a:pt x="5625" y="1875"/>
                </a:moveTo>
                <a:cubicBezTo>
                  <a:pt x="5625" y="1530"/>
                  <a:pt x="5345" y="1250"/>
                  <a:pt x="5000" y="1250"/>
                </a:cubicBezTo>
                <a:cubicBezTo>
                  <a:pt x="4655" y="1250"/>
                  <a:pt x="4375" y="1530"/>
                  <a:pt x="4375" y="1875"/>
                </a:cubicBezTo>
                <a:cubicBezTo>
                  <a:pt x="4375" y="2220"/>
                  <a:pt x="4655" y="2500"/>
                  <a:pt x="5000" y="2500"/>
                </a:cubicBezTo>
                <a:cubicBezTo>
                  <a:pt x="5345" y="2500"/>
                  <a:pt x="5625" y="2220"/>
                  <a:pt x="5625" y="1875"/>
                </a:cubicBezTo>
                <a:close/>
                <a:moveTo>
                  <a:pt x="7499" y="3750"/>
                </a:moveTo>
                <a:cubicBezTo>
                  <a:pt x="7844" y="3750"/>
                  <a:pt x="8124" y="3470"/>
                  <a:pt x="8124" y="3125"/>
                </a:cubicBezTo>
                <a:cubicBezTo>
                  <a:pt x="8124" y="2780"/>
                  <a:pt x="7844" y="2500"/>
                  <a:pt x="7499" y="2500"/>
                </a:cubicBezTo>
                <a:cubicBezTo>
                  <a:pt x="7154" y="2500"/>
                  <a:pt x="6874" y="2780"/>
                  <a:pt x="6874" y="3125"/>
                </a:cubicBezTo>
                <a:cubicBezTo>
                  <a:pt x="6874" y="3470"/>
                  <a:pt x="7154" y="3750"/>
                  <a:pt x="7499" y="3750"/>
                </a:cubicBezTo>
                <a:close/>
              </a:path>
            </a:pathLst>
          </a:custGeom>
          <a:solidFill>
            <a:srgbClr val="D97706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35" name="TextBox 35"/>
          <p:cNvSpPr txBox="1"/>
          <p:nvPr/>
        </p:nvSpPr>
        <p:spPr>
          <a:xfrm>
            <a:off x="4827967" y="4005262"/>
            <a:ext cx="1666458" cy="1905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400" b="1" i="0" strike="noStrike">
                <a:solidFill>
                  <a:srgbClr val="1F2937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文化创意与环保产业</a:t>
            </a:r>
            <a:endParaRPr lang="en-US" sz="1100"/>
          </a:p>
        </p:txBody>
      </p:sp>
      <p:sp>
        <p:nvSpPr>
          <p:cNvPr id="36" name="TextBox 36"/>
          <p:cNvSpPr txBox="1"/>
          <p:nvPr/>
        </p:nvSpPr>
        <p:spPr>
          <a:xfrm>
            <a:off x="4827967" y="4357688"/>
            <a:ext cx="2780604" cy="1524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100" b="0" i="0" strike="noStrike">
                <a:solidFill>
                  <a:srgbClr val="6B728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艺术创作、手工艺品及绿色生活方式倡导</a:t>
            </a:r>
            <a:endParaRPr lang="en-US" sz="1100"/>
          </a:p>
        </p:txBody>
      </p:sp>
      <p:sp>
        <p:nvSpPr>
          <p:cNvPr id="37" name="AutoShape 37"/>
          <p:cNvSpPr/>
          <p:nvPr/>
        </p:nvSpPr>
        <p:spPr>
          <a:xfrm>
            <a:off x="457086" y="4898231"/>
            <a:ext cx="3599550" cy="1428750"/>
          </a:xfrm>
          <a:prstGeom prst="roundRect">
            <a:avLst>
              <a:gd name="adj" fmla="val 3408"/>
            </a:avLst>
          </a:prstGeom>
          <a:blipFill rotWithShape="1">
            <a:blip r:embed="rId2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38" name="AutoShape 38"/>
          <p:cNvSpPr/>
          <p:nvPr/>
        </p:nvSpPr>
        <p:spPr>
          <a:xfrm>
            <a:off x="657061" y="5314950"/>
            <a:ext cx="304724" cy="304800"/>
          </a:xfrm>
          <a:prstGeom prst="ellipse">
            <a:avLst/>
          </a:prstGeom>
          <a:solidFill>
            <a:srgbClr val="FFF1F2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39" name="AutoShape 39"/>
          <p:cNvSpPr/>
          <p:nvPr/>
        </p:nvSpPr>
        <p:spPr>
          <a:xfrm>
            <a:off x="757494" y="5415483"/>
            <a:ext cx="103707" cy="103734"/>
          </a:xfrm>
          <a:custGeom>
            <a:avLst/>
            <a:gdLst/>
            <a:ahLst/>
            <a:cxnLst/>
            <a:rect l="l" t="t" r="r" b="b"/>
            <a:pathLst>
              <a:path w="9998" h="10000">
                <a:moveTo>
                  <a:pt x="3437" y="469"/>
                </a:moveTo>
                <a:cubicBezTo>
                  <a:pt x="3437" y="209"/>
                  <a:pt x="3228" y="0"/>
                  <a:pt x="2968" y="0"/>
                </a:cubicBezTo>
                <a:cubicBezTo>
                  <a:pt x="2709" y="0"/>
                  <a:pt x="2500" y="210"/>
                  <a:pt x="2500" y="469"/>
                </a:cubicBezTo>
                <a:lnTo>
                  <a:pt x="2500" y="1250"/>
                </a:lnTo>
                <a:cubicBezTo>
                  <a:pt x="1810" y="1250"/>
                  <a:pt x="1250" y="1811"/>
                  <a:pt x="1250" y="2500"/>
                </a:cubicBezTo>
                <a:lnTo>
                  <a:pt x="469" y="2500"/>
                </a:lnTo>
                <a:cubicBezTo>
                  <a:pt x="209" y="2500"/>
                  <a:pt x="0" y="2709"/>
                  <a:pt x="0" y="2969"/>
                </a:cubicBezTo>
                <a:cubicBezTo>
                  <a:pt x="0" y="3227"/>
                  <a:pt x="210" y="3438"/>
                  <a:pt x="469" y="3438"/>
                </a:cubicBezTo>
                <a:lnTo>
                  <a:pt x="1250" y="3438"/>
                </a:lnTo>
                <a:lnTo>
                  <a:pt x="1250" y="4531"/>
                </a:lnTo>
                <a:lnTo>
                  <a:pt x="469" y="4531"/>
                </a:lnTo>
                <a:cubicBezTo>
                  <a:pt x="209" y="4531"/>
                  <a:pt x="0" y="4740"/>
                  <a:pt x="0" y="5000"/>
                </a:cubicBezTo>
                <a:cubicBezTo>
                  <a:pt x="0" y="5259"/>
                  <a:pt x="210" y="5469"/>
                  <a:pt x="469" y="5469"/>
                </a:cubicBezTo>
                <a:lnTo>
                  <a:pt x="1250" y="5469"/>
                </a:lnTo>
                <a:lnTo>
                  <a:pt x="1250" y="6563"/>
                </a:lnTo>
                <a:lnTo>
                  <a:pt x="469" y="6563"/>
                </a:lnTo>
                <a:cubicBezTo>
                  <a:pt x="209" y="6563"/>
                  <a:pt x="0" y="6771"/>
                  <a:pt x="0" y="7031"/>
                </a:cubicBezTo>
                <a:cubicBezTo>
                  <a:pt x="0" y="7290"/>
                  <a:pt x="210" y="7500"/>
                  <a:pt x="469" y="7500"/>
                </a:cubicBezTo>
                <a:lnTo>
                  <a:pt x="1250" y="7500"/>
                </a:lnTo>
                <a:cubicBezTo>
                  <a:pt x="1250" y="8189"/>
                  <a:pt x="1810" y="8750"/>
                  <a:pt x="2500" y="8750"/>
                </a:cubicBezTo>
                <a:lnTo>
                  <a:pt x="2500" y="9531"/>
                </a:lnTo>
                <a:cubicBezTo>
                  <a:pt x="2500" y="9791"/>
                  <a:pt x="2708" y="10000"/>
                  <a:pt x="2968" y="10000"/>
                </a:cubicBezTo>
                <a:cubicBezTo>
                  <a:pt x="3227" y="10000"/>
                  <a:pt x="3437" y="9790"/>
                  <a:pt x="3437" y="9531"/>
                </a:cubicBezTo>
                <a:lnTo>
                  <a:pt x="3437" y="8750"/>
                </a:lnTo>
                <a:lnTo>
                  <a:pt x="4530" y="8750"/>
                </a:lnTo>
                <a:lnTo>
                  <a:pt x="4530" y="9531"/>
                </a:lnTo>
                <a:cubicBezTo>
                  <a:pt x="4530" y="9791"/>
                  <a:pt x="4739" y="10000"/>
                  <a:pt x="4999" y="10000"/>
                </a:cubicBezTo>
                <a:cubicBezTo>
                  <a:pt x="5258" y="10000"/>
                  <a:pt x="5468" y="9790"/>
                  <a:pt x="5468" y="9531"/>
                </a:cubicBezTo>
                <a:lnTo>
                  <a:pt x="5468" y="8750"/>
                </a:lnTo>
                <a:lnTo>
                  <a:pt x="6561" y="8750"/>
                </a:lnTo>
                <a:lnTo>
                  <a:pt x="6561" y="9531"/>
                </a:lnTo>
                <a:cubicBezTo>
                  <a:pt x="6561" y="9791"/>
                  <a:pt x="6770" y="10000"/>
                  <a:pt x="7030" y="10000"/>
                </a:cubicBezTo>
                <a:cubicBezTo>
                  <a:pt x="7289" y="10000"/>
                  <a:pt x="7499" y="9790"/>
                  <a:pt x="7499" y="9531"/>
                </a:cubicBezTo>
                <a:lnTo>
                  <a:pt x="7499" y="8750"/>
                </a:lnTo>
                <a:cubicBezTo>
                  <a:pt x="8188" y="8750"/>
                  <a:pt x="8748" y="8189"/>
                  <a:pt x="8748" y="7500"/>
                </a:cubicBezTo>
                <a:lnTo>
                  <a:pt x="9529" y="7500"/>
                </a:lnTo>
                <a:cubicBezTo>
                  <a:pt x="9789" y="7500"/>
                  <a:pt x="9998" y="7291"/>
                  <a:pt x="9998" y="7031"/>
                </a:cubicBezTo>
                <a:cubicBezTo>
                  <a:pt x="9998" y="6773"/>
                  <a:pt x="9788" y="6563"/>
                  <a:pt x="9529" y="6563"/>
                </a:cubicBezTo>
                <a:lnTo>
                  <a:pt x="8748" y="6563"/>
                </a:lnTo>
                <a:lnTo>
                  <a:pt x="8748" y="5469"/>
                </a:lnTo>
                <a:lnTo>
                  <a:pt x="9529" y="5469"/>
                </a:lnTo>
                <a:cubicBezTo>
                  <a:pt x="9789" y="5469"/>
                  <a:pt x="9998" y="5260"/>
                  <a:pt x="9998" y="5000"/>
                </a:cubicBezTo>
                <a:cubicBezTo>
                  <a:pt x="9998" y="4741"/>
                  <a:pt x="9788" y="4531"/>
                  <a:pt x="9529" y="4531"/>
                </a:cubicBezTo>
                <a:lnTo>
                  <a:pt x="8748" y="4531"/>
                </a:lnTo>
                <a:lnTo>
                  <a:pt x="8748" y="3438"/>
                </a:lnTo>
                <a:lnTo>
                  <a:pt x="9529" y="3438"/>
                </a:lnTo>
                <a:cubicBezTo>
                  <a:pt x="9789" y="3438"/>
                  <a:pt x="9998" y="3229"/>
                  <a:pt x="9998" y="2969"/>
                </a:cubicBezTo>
                <a:cubicBezTo>
                  <a:pt x="9998" y="2710"/>
                  <a:pt x="9788" y="2500"/>
                  <a:pt x="9529" y="2500"/>
                </a:cubicBezTo>
                <a:lnTo>
                  <a:pt x="8748" y="2500"/>
                </a:lnTo>
                <a:cubicBezTo>
                  <a:pt x="8748" y="1811"/>
                  <a:pt x="8188" y="1250"/>
                  <a:pt x="7499" y="1250"/>
                </a:cubicBezTo>
                <a:lnTo>
                  <a:pt x="7499" y="469"/>
                </a:lnTo>
                <a:cubicBezTo>
                  <a:pt x="7499" y="209"/>
                  <a:pt x="7290" y="0"/>
                  <a:pt x="7030" y="0"/>
                </a:cubicBezTo>
                <a:cubicBezTo>
                  <a:pt x="6771" y="0"/>
                  <a:pt x="6561" y="210"/>
                  <a:pt x="6561" y="469"/>
                </a:cubicBezTo>
                <a:lnTo>
                  <a:pt x="6561" y="1250"/>
                </a:lnTo>
                <a:lnTo>
                  <a:pt x="5468" y="1250"/>
                </a:lnTo>
                <a:lnTo>
                  <a:pt x="5468" y="469"/>
                </a:lnTo>
                <a:cubicBezTo>
                  <a:pt x="5468" y="209"/>
                  <a:pt x="5259" y="0"/>
                  <a:pt x="4999" y="0"/>
                </a:cubicBezTo>
                <a:cubicBezTo>
                  <a:pt x="4740" y="0"/>
                  <a:pt x="4530" y="210"/>
                  <a:pt x="4530" y="469"/>
                </a:cubicBezTo>
                <a:lnTo>
                  <a:pt x="4530" y="1250"/>
                </a:lnTo>
                <a:lnTo>
                  <a:pt x="3437" y="1250"/>
                </a:lnTo>
                <a:lnTo>
                  <a:pt x="3437" y="469"/>
                </a:lnTo>
                <a:close/>
                <a:moveTo>
                  <a:pt x="3124" y="2500"/>
                </a:moveTo>
                <a:lnTo>
                  <a:pt x="6874" y="2500"/>
                </a:lnTo>
                <a:cubicBezTo>
                  <a:pt x="7219" y="2500"/>
                  <a:pt x="7499" y="2779"/>
                  <a:pt x="7499" y="3125"/>
                </a:cubicBezTo>
                <a:lnTo>
                  <a:pt x="7499" y="6875"/>
                </a:lnTo>
                <a:cubicBezTo>
                  <a:pt x="7499" y="7221"/>
                  <a:pt x="7219" y="7500"/>
                  <a:pt x="6874" y="7500"/>
                </a:cubicBezTo>
                <a:lnTo>
                  <a:pt x="3124" y="7500"/>
                </a:lnTo>
                <a:cubicBezTo>
                  <a:pt x="2779" y="7500"/>
                  <a:pt x="2500" y="7221"/>
                  <a:pt x="2500" y="6875"/>
                </a:cubicBezTo>
                <a:lnTo>
                  <a:pt x="2500" y="3125"/>
                </a:lnTo>
                <a:cubicBezTo>
                  <a:pt x="2500" y="2779"/>
                  <a:pt x="2779" y="2500"/>
                  <a:pt x="3124" y="2500"/>
                </a:cubicBezTo>
                <a:close/>
                <a:moveTo>
                  <a:pt x="3437" y="3438"/>
                </a:moveTo>
                <a:lnTo>
                  <a:pt x="3437" y="6563"/>
                </a:lnTo>
                <a:lnTo>
                  <a:pt x="6561" y="6563"/>
                </a:lnTo>
                <a:lnTo>
                  <a:pt x="6561" y="3438"/>
                </a:lnTo>
                <a:lnTo>
                  <a:pt x="3437" y="3438"/>
                </a:lnTo>
                <a:close/>
              </a:path>
            </a:pathLst>
          </a:custGeom>
          <a:solidFill>
            <a:srgbClr val="BE123C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40" name="TextBox 40"/>
          <p:cNvSpPr txBox="1"/>
          <p:nvPr/>
        </p:nvSpPr>
        <p:spPr>
          <a:xfrm>
            <a:off x="1076056" y="5372100"/>
            <a:ext cx="1666458" cy="1905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400" b="1" i="0" strike="noStrike">
                <a:solidFill>
                  <a:srgbClr val="1F2937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科技服务与创新领域</a:t>
            </a:r>
            <a:endParaRPr lang="en-US" sz="1100"/>
          </a:p>
        </p:txBody>
      </p:sp>
      <p:sp>
        <p:nvSpPr>
          <p:cNvPr id="41" name="TextBox 41"/>
          <p:cNvSpPr txBox="1"/>
          <p:nvPr/>
        </p:nvSpPr>
        <p:spPr>
          <a:xfrm>
            <a:off x="1076056" y="5724525"/>
            <a:ext cx="2780604" cy="1524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100" b="0" i="0" strike="noStrike">
                <a:solidFill>
                  <a:srgbClr val="6B728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女性科技社区、SaaS 工具及创新孵化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4208997" y="4898231"/>
            <a:ext cx="3599550" cy="1428750"/>
          </a:xfrm>
          <a:prstGeom prst="roundRect">
            <a:avLst>
              <a:gd name="adj" fmla="val 3408"/>
            </a:avLst>
          </a:prstGeom>
          <a:blipFill rotWithShape="1">
            <a:blip r:embed="rId3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43" name="AutoShape 43"/>
          <p:cNvSpPr/>
          <p:nvPr/>
        </p:nvSpPr>
        <p:spPr>
          <a:xfrm>
            <a:off x="4408973" y="5098256"/>
            <a:ext cx="304724" cy="304800"/>
          </a:xfrm>
          <a:prstGeom prst="ellipse">
            <a:avLst/>
          </a:prstGeom>
          <a:solidFill>
            <a:srgbClr val="FFFFFF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44" name="AutoShape 44"/>
          <p:cNvSpPr/>
          <p:nvPr/>
        </p:nvSpPr>
        <p:spPr>
          <a:xfrm>
            <a:off x="4509407" y="5204553"/>
            <a:ext cx="103707" cy="92207"/>
          </a:xfrm>
          <a:custGeom>
            <a:avLst/>
            <a:gdLst/>
            <a:ahLst/>
            <a:cxnLst/>
            <a:rect l="l" t="t" r="r" b="b"/>
            <a:pathLst>
              <a:path w="11247" h="10000">
                <a:moveTo>
                  <a:pt x="8191" y="1428"/>
                </a:moveTo>
                <a:cubicBezTo>
                  <a:pt x="7867" y="1428"/>
                  <a:pt x="7553" y="1528"/>
                  <a:pt x="7277" y="1711"/>
                </a:cubicBezTo>
                <a:cubicBezTo>
                  <a:pt x="6969" y="1354"/>
                  <a:pt x="6610" y="1055"/>
                  <a:pt x="6213" y="830"/>
                </a:cubicBezTo>
                <a:cubicBezTo>
                  <a:pt x="6764" y="295"/>
                  <a:pt x="7465" y="0"/>
                  <a:pt x="8191" y="0"/>
                </a:cubicBezTo>
                <a:cubicBezTo>
                  <a:pt x="9878" y="0"/>
                  <a:pt x="11247" y="1562"/>
                  <a:pt x="11247" y="3492"/>
                </a:cubicBezTo>
                <a:cubicBezTo>
                  <a:pt x="11247" y="4418"/>
                  <a:pt x="10925" y="5306"/>
                  <a:pt x="10353" y="5959"/>
                </a:cubicBezTo>
                <a:lnTo>
                  <a:pt x="8964" y="7546"/>
                </a:lnTo>
                <a:cubicBezTo>
                  <a:pt x="8392" y="8199"/>
                  <a:pt x="7615" y="8568"/>
                  <a:pt x="6805" y="8568"/>
                </a:cubicBezTo>
                <a:cubicBezTo>
                  <a:pt x="5118" y="8568"/>
                  <a:pt x="3749" y="7006"/>
                  <a:pt x="3749" y="5076"/>
                </a:cubicBezTo>
                <a:cubicBezTo>
                  <a:pt x="3749" y="5042"/>
                  <a:pt x="3749" y="5009"/>
                  <a:pt x="3751" y="4975"/>
                </a:cubicBezTo>
                <a:cubicBezTo>
                  <a:pt x="3761" y="4581"/>
                  <a:pt x="4048" y="4270"/>
                  <a:pt x="4393" y="4282"/>
                </a:cubicBezTo>
                <a:cubicBezTo>
                  <a:pt x="4738" y="4293"/>
                  <a:pt x="5010" y="4621"/>
                  <a:pt x="5001" y="5016"/>
                </a:cubicBezTo>
                <a:cubicBezTo>
                  <a:pt x="5001" y="5036"/>
                  <a:pt x="5001" y="5056"/>
                  <a:pt x="5001" y="5074"/>
                </a:cubicBezTo>
                <a:cubicBezTo>
                  <a:pt x="5001" y="6214"/>
                  <a:pt x="5809" y="7137"/>
                  <a:pt x="6807" y="7137"/>
                </a:cubicBezTo>
                <a:cubicBezTo>
                  <a:pt x="7285" y="7137"/>
                  <a:pt x="7744" y="6921"/>
                  <a:pt x="8084" y="6533"/>
                </a:cubicBezTo>
                <a:lnTo>
                  <a:pt x="9472" y="4946"/>
                </a:lnTo>
                <a:cubicBezTo>
                  <a:pt x="9810" y="4560"/>
                  <a:pt x="10001" y="4034"/>
                  <a:pt x="10001" y="3487"/>
                </a:cubicBezTo>
                <a:cubicBezTo>
                  <a:pt x="10001" y="2347"/>
                  <a:pt x="9193" y="1423"/>
                  <a:pt x="8195" y="1423"/>
                </a:cubicBezTo>
                <a:close/>
                <a:moveTo>
                  <a:pt x="5374" y="3153"/>
                </a:moveTo>
                <a:cubicBezTo>
                  <a:pt x="5336" y="3135"/>
                  <a:pt x="5299" y="3110"/>
                  <a:pt x="5266" y="3083"/>
                </a:cubicBezTo>
                <a:cubicBezTo>
                  <a:pt x="5020" y="2938"/>
                  <a:pt x="4739" y="2856"/>
                  <a:pt x="4444" y="2856"/>
                </a:cubicBezTo>
                <a:cubicBezTo>
                  <a:pt x="3966" y="2856"/>
                  <a:pt x="3507" y="3072"/>
                  <a:pt x="3167" y="3461"/>
                </a:cubicBezTo>
                <a:lnTo>
                  <a:pt x="1779" y="5047"/>
                </a:lnTo>
                <a:cubicBezTo>
                  <a:pt x="1441" y="5433"/>
                  <a:pt x="1250" y="5959"/>
                  <a:pt x="1250" y="6506"/>
                </a:cubicBezTo>
                <a:cubicBezTo>
                  <a:pt x="1250" y="7646"/>
                  <a:pt x="2058" y="8570"/>
                  <a:pt x="3056" y="8570"/>
                </a:cubicBezTo>
                <a:cubicBezTo>
                  <a:pt x="3378" y="8570"/>
                  <a:pt x="3692" y="8472"/>
                  <a:pt x="3968" y="8289"/>
                </a:cubicBezTo>
                <a:cubicBezTo>
                  <a:pt x="4276" y="8646"/>
                  <a:pt x="4635" y="8945"/>
                  <a:pt x="5034" y="9170"/>
                </a:cubicBezTo>
                <a:cubicBezTo>
                  <a:pt x="4483" y="9703"/>
                  <a:pt x="3784" y="10000"/>
                  <a:pt x="3056" y="10000"/>
                </a:cubicBezTo>
                <a:cubicBezTo>
                  <a:pt x="1369" y="10000"/>
                  <a:pt x="0" y="8438"/>
                  <a:pt x="0" y="6508"/>
                </a:cubicBezTo>
                <a:cubicBezTo>
                  <a:pt x="0" y="5582"/>
                  <a:pt x="322" y="4694"/>
                  <a:pt x="894" y="4041"/>
                </a:cubicBezTo>
                <a:lnTo>
                  <a:pt x="2283" y="2454"/>
                </a:lnTo>
                <a:cubicBezTo>
                  <a:pt x="2855" y="1801"/>
                  <a:pt x="3632" y="1432"/>
                  <a:pt x="4442" y="1432"/>
                </a:cubicBezTo>
                <a:cubicBezTo>
                  <a:pt x="6133" y="1432"/>
                  <a:pt x="7498" y="3008"/>
                  <a:pt x="7498" y="4933"/>
                </a:cubicBezTo>
                <a:cubicBezTo>
                  <a:pt x="7498" y="4962"/>
                  <a:pt x="7498" y="4991"/>
                  <a:pt x="7498" y="5020"/>
                </a:cubicBezTo>
                <a:cubicBezTo>
                  <a:pt x="7490" y="5415"/>
                  <a:pt x="7203" y="5725"/>
                  <a:pt x="6858" y="5716"/>
                </a:cubicBezTo>
                <a:cubicBezTo>
                  <a:pt x="6512" y="5706"/>
                  <a:pt x="6240" y="5379"/>
                  <a:pt x="6248" y="4984"/>
                </a:cubicBezTo>
                <a:cubicBezTo>
                  <a:pt x="6248" y="4967"/>
                  <a:pt x="6248" y="4951"/>
                  <a:pt x="6248" y="4933"/>
                </a:cubicBezTo>
                <a:cubicBezTo>
                  <a:pt x="6248" y="4181"/>
                  <a:pt x="5897" y="3521"/>
                  <a:pt x="5374" y="3157"/>
                </a:cubicBezTo>
                <a:close/>
              </a:path>
            </a:pathLst>
          </a:custGeom>
          <a:solidFill>
            <a:srgbClr val="BE123C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45" name="TextBox 45"/>
          <p:cNvSpPr txBox="1"/>
          <p:nvPr/>
        </p:nvSpPr>
        <p:spPr>
          <a:xfrm>
            <a:off x="4827967" y="5155406"/>
            <a:ext cx="1304599" cy="1905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400" b="1" i="0" strike="noStrike">
                <a:solidFill>
                  <a:srgbClr val="881337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产业链联动生态</a:t>
            </a:r>
            <a:endParaRPr lang="en-US" sz="1100"/>
          </a:p>
        </p:txBody>
      </p:sp>
      <p:sp>
        <p:nvSpPr>
          <p:cNvPr id="46" name="TextBox 46"/>
          <p:cNvSpPr txBox="1"/>
          <p:nvPr/>
        </p:nvSpPr>
        <p:spPr>
          <a:xfrm>
            <a:off x="4827967" y="5507831"/>
            <a:ext cx="2989656" cy="585788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100" b="0" i="0" strike="noStrike">
                <a:solidFill>
                  <a:srgbClr val="9F123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上游提供供应链资源，中游提供技术咨询与产</a:t>
            </a:r>
            <a:endParaRPr lang="en-US" sz="1100"/>
          </a:p>
          <a:p>
            <a:pPr algn="l"/>
            <a:r>
              <a:rPr sz="1100" b="0" i="0" strike="noStrike">
                <a:solidFill>
                  <a:srgbClr val="9F123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品研发支持，下游联合营销打造"丽人圈优选"品</a:t>
            </a:r>
            <a:endParaRPr sz="1100" b="0" i="0" strike="noStrike">
              <a:solidFill>
                <a:srgbClr val="9F1239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/>
            <a:r>
              <a:rPr sz="1100" b="0" i="0" strike="noStrike">
                <a:solidFill>
                  <a:srgbClr val="9F123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牌矩阵</a:t>
            </a:r>
            <a:endParaRPr sz="1100" b="0" i="0" strike="noStrike">
              <a:solidFill>
                <a:srgbClr val="9F1239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7" name="AutoShape 47"/>
          <p:cNvSpPr/>
          <p:nvPr/>
        </p:nvSpPr>
        <p:spPr>
          <a:xfrm>
            <a:off x="8113271" y="1447800"/>
            <a:ext cx="3618594" cy="4648200"/>
          </a:xfrm>
          <a:prstGeom prst="roundRect">
            <a:avLst>
              <a:gd name="adj" fmla="val 798"/>
            </a:avLst>
          </a:prstGeom>
          <a:blipFill rotWithShape="1">
            <a:blip r:embed="rId4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pic>
        <p:nvPicPr>
          <p:cNvPr id="48" name="Picture 48"/>
          <p:cNvPicPr>
            <a:picLocks noChangeAspect="1"/>
          </p:cNvPicPr>
          <p:nvPr/>
        </p:nvPicPr>
        <p:blipFill>
          <a:blip r:embed="rId5">
            <a:alphaModFix amt="100000"/>
          </a:blip>
          <a:srcRect t="1612" b="1612"/>
          <a:stretch>
            <a:fillRect/>
          </a:stretch>
        </p:blipFill>
        <p:spPr>
          <a:xfrm>
            <a:off x="8151362" y="1485900"/>
            <a:ext cx="3542415" cy="4572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49" name="TextBox 49"/>
          <p:cNvSpPr txBox="1"/>
          <p:nvPr/>
        </p:nvSpPr>
        <p:spPr>
          <a:xfrm>
            <a:off x="8996643" y="6229350"/>
            <a:ext cx="2735223" cy="1524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1"/>
          <a:lstStyle/>
          <a:p>
            <a:pPr algn="ctr">
              <a:defRPr/>
            </a:pPr>
            <a:r>
              <a:rPr lang="en-US" sz="1100" b="0" i="0" strike="noStrike">
                <a:solidFill>
                  <a:srgbClr val="6B728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多元化产业布局 · 赋能女性经济</a:t>
            </a:r>
            <a:endParaRPr lang="en-US" sz="11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1F5F9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3" name="AutoShape 3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FFFFF">
              <a:alpha val="100000"/>
            </a:srgbClr>
          </a:solidFill>
          <a:ln>
            <a:headEnd type="none"/>
            <a:tailEnd type="none"/>
          </a:ln>
        </p:spPr>
      </p:sp>
      <p:pic>
        <p:nvPicPr>
          <p:cNvPr id="4" name="Picture 4"/>
          <p:cNvPicPr>
            <a:picLocks noChangeAspect="1"/>
          </p:cNvPicPr>
          <p:nvPr/>
        </p:nvPicPr>
        <p:blipFill>
          <a:blip r:embed="rId1">
            <a:alphaModFix amt="100000"/>
          </a:blip>
          <a:srcRect l="427" r="427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AutoShape 5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FFFFF">
              <a:alpha val="90196"/>
            </a:srgbClr>
          </a:solidFill>
          <a:ln>
            <a:headEnd type="none"/>
            <a:tailEnd type="none"/>
          </a:ln>
        </p:spPr>
      </p:sp>
      <p:sp>
        <p:nvSpPr>
          <p:cNvPr id="6" name="TextBox 6"/>
          <p:cNvSpPr txBox="1"/>
          <p:nvPr/>
        </p:nvSpPr>
        <p:spPr>
          <a:xfrm>
            <a:off x="457086" y="447675"/>
            <a:ext cx="11274781" cy="39052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2700" b="1" i="0" strike="noStrike">
                <a:solidFill>
                  <a:srgbClr val="88133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文化内核与价值观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57086" y="1047750"/>
            <a:ext cx="457086" cy="38100"/>
          </a:xfrm>
          <a:prstGeom prst="roundRect">
            <a:avLst>
              <a:gd name="adj" fmla="val 50000"/>
            </a:avLst>
          </a:prstGeom>
          <a:solidFill>
            <a:srgbClr val="BE123C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8" name="TextBox 8"/>
          <p:cNvSpPr txBox="1"/>
          <p:nvPr/>
        </p:nvSpPr>
        <p:spPr>
          <a:xfrm>
            <a:off x="1028442" y="933450"/>
            <a:ext cx="3405824" cy="25717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800" b="0" i="0" strike="noStrike">
                <a:solidFill>
                  <a:srgbClr val="4B5563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义利统一 · 群众路线 · 和合共生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457086" y="1447800"/>
            <a:ext cx="5523120" cy="1552575"/>
          </a:xfrm>
          <a:prstGeom prst="roundRect">
            <a:avLst>
              <a:gd name="adj" fmla="val 2897"/>
            </a:avLst>
          </a:prstGeom>
          <a:blipFill rotWithShape="1">
            <a:blip r:embed="rId2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10" name="AutoShape 10"/>
          <p:cNvSpPr/>
          <p:nvPr/>
        </p:nvSpPr>
        <p:spPr>
          <a:xfrm>
            <a:off x="466608" y="1457325"/>
            <a:ext cx="57136" cy="1530251"/>
          </a:xfrm>
          <a:prstGeom prst="rect">
            <a:avLst/>
          </a:prstGeom>
          <a:solidFill>
            <a:srgbClr val="BE123C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11" name="AutoShape 11"/>
          <p:cNvSpPr/>
          <p:nvPr/>
        </p:nvSpPr>
        <p:spPr>
          <a:xfrm>
            <a:off x="809423" y="1777157"/>
            <a:ext cx="380905" cy="381000"/>
          </a:xfrm>
          <a:prstGeom prst="ellipse">
            <a:avLst/>
          </a:prstGeom>
          <a:solidFill>
            <a:srgbClr val="FFF1F2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12" name="AutoShape 12"/>
          <p:cNvSpPr/>
          <p:nvPr/>
        </p:nvSpPr>
        <p:spPr>
          <a:xfrm>
            <a:off x="916553" y="1872407"/>
            <a:ext cx="190452" cy="190500"/>
          </a:xfrm>
          <a:custGeom>
            <a:avLst/>
            <a:gdLst/>
            <a:ahLst/>
            <a:cxnLst/>
            <a:rect l="l" t="t" r="r" b="b"/>
            <a:pathLst>
              <a:path w="9998" h="10000">
                <a:moveTo>
                  <a:pt x="4999" y="5000"/>
                </a:moveTo>
                <a:cubicBezTo>
                  <a:pt x="6577" y="5000"/>
                  <a:pt x="7856" y="3881"/>
                  <a:pt x="7856" y="2500"/>
                </a:cubicBezTo>
                <a:cubicBezTo>
                  <a:pt x="7856" y="1120"/>
                  <a:pt x="6576" y="0"/>
                  <a:pt x="4999" y="0"/>
                </a:cubicBezTo>
                <a:cubicBezTo>
                  <a:pt x="3422" y="0"/>
                  <a:pt x="2142" y="1120"/>
                  <a:pt x="2142" y="2500"/>
                </a:cubicBezTo>
                <a:cubicBezTo>
                  <a:pt x="2142" y="3880"/>
                  <a:pt x="3422" y="5000"/>
                  <a:pt x="4999" y="5000"/>
                </a:cubicBezTo>
                <a:close/>
                <a:moveTo>
                  <a:pt x="6999" y="5625"/>
                </a:moveTo>
                <a:lnTo>
                  <a:pt x="6626" y="5625"/>
                </a:lnTo>
                <a:cubicBezTo>
                  <a:pt x="6130" y="5824"/>
                  <a:pt x="5579" y="5938"/>
                  <a:pt x="4999" y="5938"/>
                </a:cubicBezTo>
                <a:cubicBezTo>
                  <a:pt x="4437" y="5938"/>
                  <a:pt x="3882" y="5831"/>
                  <a:pt x="3372" y="5625"/>
                </a:cubicBezTo>
                <a:lnTo>
                  <a:pt x="2999" y="5625"/>
                </a:lnTo>
                <a:cubicBezTo>
                  <a:pt x="1343" y="5625"/>
                  <a:pt x="0" y="6801"/>
                  <a:pt x="0" y="8250"/>
                </a:cubicBezTo>
                <a:lnTo>
                  <a:pt x="0" y="9063"/>
                </a:lnTo>
                <a:cubicBezTo>
                  <a:pt x="0" y="9580"/>
                  <a:pt x="480" y="10000"/>
                  <a:pt x="1071" y="10000"/>
                </a:cubicBezTo>
                <a:lnTo>
                  <a:pt x="8927" y="10000"/>
                </a:lnTo>
                <a:cubicBezTo>
                  <a:pt x="9518" y="10000"/>
                  <a:pt x="9998" y="9580"/>
                  <a:pt x="9998" y="9063"/>
                </a:cubicBezTo>
                <a:lnTo>
                  <a:pt x="9998" y="8250"/>
                </a:lnTo>
                <a:cubicBezTo>
                  <a:pt x="9998" y="6801"/>
                  <a:pt x="8655" y="5625"/>
                  <a:pt x="6999" y="5625"/>
                </a:cubicBezTo>
                <a:close/>
              </a:path>
            </a:pathLst>
          </a:custGeom>
          <a:solidFill>
            <a:srgbClr val="BE123C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13" name="TextBox 13"/>
          <p:cNvSpPr txBox="1"/>
          <p:nvPr/>
        </p:nvSpPr>
        <p:spPr>
          <a:xfrm>
            <a:off x="1304599" y="1872407"/>
            <a:ext cx="780854" cy="1905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400" b="1" i="0" strike="noStrike">
                <a:solidFill>
                  <a:srgbClr val="1F293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义利统一</a:t>
            </a:r>
            <a:endParaRPr lang="en-US" sz="1100"/>
          </a:p>
        </p:txBody>
      </p:sp>
      <p:sp>
        <p:nvSpPr>
          <p:cNvPr id="14" name="TextBox 14"/>
          <p:cNvSpPr txBox="1"/>
          <p:nvPr/>
        </p:nvSpPr>
        <p:spPr>
          <a:xfrm>
            <a:off x="1342690" y="2262932"/>
            <a:ext cx="4707001" cy="369094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100" b="0" i="0" strike="noStrike">
                <a:solidFill>
                  <a:srgbClr val="4B5563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以“服务城市大健康产业、促进群众健康”为“义”，以“企业盈利”为“利”，设立</a:t>
            </a:r>
            <a:endParaRPr lang="en-US" sz="1100"/>
          </a:p>
          <a:p>
            <a:pPr algn="l"/>
            <a:r>
              <a:rPr sz="1100" b="0" i="0" strike="noStrike">
                <a:solidFill>
                  <a:srgbClr val="4B5563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“公益基金”，将每年利润的 5% 用于公益事业。</a:t>
            </a:r>
            <a:endParaRPr sz="1100" b="0" i="0" strike="noStrike">
              <a:solidFill>
                <a:srgbClr val="4B5563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5" name="AutoShape 15"/>
          <p:cNvSpPr/>
          <p:nvPr/>
        </p:nvSpPr>
        <p:spPr>
          <a:xfrm>
            <a:off x="457086" y="3149501"/>
            <a:ext cx="5523120" cy="1552575"/>
          </a:xfrm>
          <a:prstGeom prst="roundRect">
            <a:avLst>
              <a:gd name="adj" fmla="val 2896"/>
            </a:avLst>
          </a:prstGeom>
          <a:blipFill rotWithShape="1">
            <a:blip r:embed="rId3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16" name="AutoShape 16"/>
          <p:cNvSpPr/>
          <p:nvPr/>
        </p:nvSpPr>
        <p:spPr>
          <a:xfrm>
            <a:off x="466608" y="3159026"/>
            <a:ext cx="57136" cy="1530400"/>
          </a:xfrm>
          <a:prstGeom prst="rect">
            <a:avLst/>
          </a:prstGeom>
          <a:solidFill>
            <a:srgbClr val="D97706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17" name="AutoShape 17"/>
          <p:cNvSpPr/>
          <p:nvPr/>
        </p:nvSpPr>
        <p:spPr>
          <a:xfrm>
            <a:off x="809423" y="3478858"/>
            <a:ext cx="380905" cy="381000"/>
          </a:xfrm>
          <a:prstGeom prst="ellipse">
            <a:avLst/>
          </a:prstGeom>
          <a:solidFill>
            <a:srgbClr val="FFFBEB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18" name="AutoShape 18"/>
          <p:cNvSpPr/>
          <p:nvPr/>
        </p:nvSpPr>
        <p:spPr>
          <a:xfrm>
            <a:off x="904649" y="3593158"/>
            <a:ext cx="190452" cy="190500"/>
          </a:xfrm>
          <a:custGeom>
            <a:avLst/>
            <a:gdLst/>
            <a:ahLst/>
            <a:cxnLst/>
            <a:rect l="l" t="t" r="r" b="b"/>
            <a:pathLst>
              <a:path w="9998" h="10000">
                <a:moveTo>
                  <a:pt x="2250" y="0"/>
                </a:moveTo>
                <a:cubicBezTo>
                  <a:pt x="2939" y="0"/>
                  <a:pt x="3499" y="700"/>
                  <a:pt x="3499" y="1563"/>
                </a:cubicBezTo>
                <a:cubicBezTo>
                  <a:pt x="3499" y="2425"/>
                  <a:pt x="2939" y="3125"/>
                  <a:pt x="2250" y="3125"/>
                </a:cubicBezTo>
                <a:cubicBezTo>
                  <a:pt x="1560" y="3125"/>
                  <a:pt x="1000" y="2425"/>
                  <a:pt x="1000" y="1563"/>
                </a:cubicBezTo>
                <a:cubicBezTo>
                  <a:pt x="1000" y="700"/>
                  <a:pt x="1560" y="0"/>
                  <a:pt x="2250" y="0"/>
                </a:cubicBezTo>
                <a:close/>
                <a:moveTo>
                  <a:pt x="7998" y="0"/>
                </a:moveTo>
                <a:cubicBezTo>
                  <a:pt x="8688" y="0"/>
                  <a:pt x="9248" y="700"/>
                  <a:pt x="9248" y="1563"/>
                </a:cubicBezTo>
                <a:cubicBezTo>
                  <a:pt x="9248" y="2425"/>
                  <a:pt x="8688" y="3125"/>
                  <a:pt x="7998" y="3125"/>
                </a:cubicBezTo>
                <a:cubicBezTo>
                  <a:pt x="7309" y="3125"/>
                  <a:pt x="6749" y="2425"/>
                  <a:pt x="6749" y="1563"/>
                </a:cubicBezTo>
                <a:cubicBezTo>
                  <a:pt x="6749" y="700"/>
                  <a:pt x="7309" y="0"/>
                  <a:pt x="7998" y="0"/>
                </a:cubicBezTo>
                <a:close/>
                <a:moveTo>
                  <a:pt x="0" y="5834"/>
                </a:moveTo>
                <a:cubicBezTo>
                  <a:pt x="0" y="4684"/>
                  <a:pt x="747" y="3750"/>
                  <a:pt x="1667" y="3750"/>
                </a:cubicBezTo>
                <a:lnTo>
                  <a:pt x="2334" y="3750"/>
                </a:lnTo>
                <a:cubicBezTo>
                  <a:pt x="2582" y="3750"/>
                  <a:pt x="2818" y="3818"/>
                  <a:pt x="3031" y="3939"/>
                </a:cubicBezTo>
                <a:cubicBezTo>
                  <a:pt x="3010" y="4080"/>
                  <a:pt x="3001" y="4227"/>
                  <a:pt x="3001" y="4375"/>
                </a:cubicBezTo>
                <a:cubicBezTo>
                  <a:pt x="3001" y="5121"/>
                  <a:pt x="3263" y="5791"/>
                  <a:pt x="3677" y="6250"/>
                </a:cubicBezTo>
                <a:cubicBezTo>
                  <a:pt x="3674" y="6250"/>
                  <a:pt x="3671" y="6250"/>
                  <a:pt x="3666" y="6250"/>
                </a:cubicBezTo>
                <a:lnTo>
                  <a:pt x="333" y="6250"/>
                </a:lnTo>
                <a:cubicBezTo>
                  <a:pt x="150" y="6250"/>
                  <a:pt x="0" y="6062"/>
                  <a:pt x="0" y="5834"/>
                </a:cubicBezTo>
                <a:close/>
                <a:moveTo>
                  <a:pt x="6332" y="6250"/>
                </a:moveTo>
                <a:cubicBezTo>
                  <a:pt x="6328" y="6250"/>
                  <a:pt x="6325" y="6250"/>
                  <a:pt x="6321" y="6250"/>
                </a:cubicBezTo>
                <a:cubicBezTo>
                  <a:pt x="6736" y="5791"/>
                  <a:pt x="6997" y="5121"/>
                  <a:pt x="6997" y="4375"/>
                </a:cubicBezTo>
                <a:cubicBezTo>
                  <a:pt x="6997" y="4227"/>
                  <a:pt x="6986" y="4082"/>
                  <a:pt x="6967" y="3939"/>
                </a:cubicBezTo>
                <a:cubicBezTo>
                  <a:pt x="7180" y="3816"/>
                  <a:pt x="7416" y="3750"/>
                  <a:pt x="7664" y="3750"/>
                </a:cubicBezTo>
                <a:lnTo>
                  <a:pt x="8331" y="3750"/>
                </a:lnTo>
                <a:cubicBezTo>
                  <a:pt x="9251" y="3750"/>
                  <a:pt x="9998" y="4684"/>
                  <a:pt x="9998" y="5834"/>
                </a:cubicBezTo>
                <a:cubicBezTo>
                  <a:pt x="9998" y="6064"/>
                  <a:pt x="9848" y="6250"/>
                  <a:pt x="9665" y="6250"/>
                </a:cubicBezTo>
                <a:lnTo>
                  <a:pt x="6332" y="6250"/>
                </a:lnTo>
                <a:close/>
                <a:moveTo>
                  <a:pt x="3499" y="4375"/>
                </a:moveTo>
                <a:cubicBezTo>
                  <a:pt x="3499" y="3340"/>
                  <a:pt x="4171" y="2500"/>
                  <a:pt x="4999" y="2500"/>
                </a:cubicBezTo>
                <a:cubicBezTo>
                  <a:pt x="5827" y="2500"/>
                  <a:pt x="6499" y="3340"/>
                  <a:pt x="6499" y="4375"/>
                </a:cubicBezTo>
                <a:cubicBezTo>
                  <a:pt x="6499" y="5410"/>
                  <a:pt x="5827" y="6250"/>
                  <a:pt x="4999" y="6250"/>
                </a:cubicBezTo>
                <a:cubicBezTo>
                  <a:pt x="4171" y="6250"/>
                  <a:pt x="3499" y="5410"/>
                  <a:pt x="3499" y="4375"/>
                </a:cubicBezTo>
                <a:close/>
                <a:moveTo>
                  <a:pt x="2000" y="9479"/>
                </a:moveTo>
                <a:cubicBezTo>
                  <a:pt x="2000" y="8041"/>
                  <a:pt x="2932" y="6875"/>
                  <a:pt x="4082" y="6875"/>
                </a:cubicBezTo>
                <a:lnTo>
                  <a:pt x="5916" y="6875"/>
                </a:lnTo>
                <a:cubicBezTo>
                  <a:pt x="7066" y="6875"/>
                  <a:pt x="7998" y="8041"/>
                  <a:pt x="7998" y="9479"/>
                </a:cubicBezTo>
                <a:cubicBezTo>
                  <a:pt x="7998" y="9766"/>
                  <a:pt x="7812" y="10000"/>
                  <a:pt x="7581" y="10000"/>
                </a:cubicBezTo>
                <a:lnTo>
                  <a:pt x="2417" y="10000"/>
                </a:lnTo>
                <a:cubicBezTo>
                  <a:pt x="2187" y="10000"/>
                  <a:pt x="2000" y="9768"/>
                  <a:pt x="2000" y="9479"/>
                </a:cubicBezTo>
                <a:close/>
              </a:path>
            </a:pathLst>
          </a:custGeom>
          <a:solidFill>
            <a:srgbClr val="D97706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19" name="TextBox 19"/>
          <p:cNvSpPr txBox="1"/>
          <p:nvPr/>
        </p:nvSpPr>
        <p:spPr>
          <a:xfrm>
            <a:off x="1304599" y="3574108"/>
            <a:ext cx="780854" cy="1905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400" b="1" i="0" strike="noStrike">
                <a:solidFill>
                  <a:srgbClr val="1F293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群众路线</a:t>
            </a:r>
            <a:endParaRPr lang="en-US" sz="1100"/>
          </a:p>
        </p:txBody>
      </p:sp>
      <p:sp>
        <p:nvSpPr>
          <p:cNvPr id="20" name="TextBox 20"/>
          <p:cNvSpPr txBox="1"/>
          <p:nvPr/>
        </p:nvSpPr>
        <p:spPr>
          <a:xfrm>
            <a:off x="1342690" y="3964633"/>
            <a:ext cx="4751638" cy="369094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100" b="0" i="0" strike="noStrike">
                <a:solidFill>
                  <a:srgbClr val="4B5563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开展“群众需求调研”，打造“群众参与平台”，提供“普惠性服务”，获得群众的</a:t>
            </a:r>
            <a:endParaRPr lang="en-US" sz="1100"/>
          </a:p>
          <a:p>
            <a:pPr algn="l"/>
            <a:r>
              <a:rPr sz="1100" b="0" i="0" strike="noStrike">
                <a:solidFill>
                  <a:srgbClr val="4B5563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信任与支持。</a:t>
            </a:r>
            <a:endParaRPr sz="1100" b="0" i="0" strike="noStrike">
              <a:solidFill>
                <a:srgbClr val="4B5563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1" name="AutoShape 21"/>
          <p:cNvSpPr/>
          <p:nvPr/>
        </p:nvSpPr>
        <p:spPr>
          <a:xfrm>
            <a:off x="457086" y="4851350"/>
            <a:ext cx="5523120" cy="1552575"/>
          </a:xfrm>
          <a:prstGeom prst="roundRect">
            <a:avLst>
              <a:gd name="adj" fmla="val 2896"/>
            </a:avLst>
          </a:prstGeom>
          <a:blipFill rotWithShape="1">
            <a:blip r:embed="rId3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22" name="AutoShape 22"/>
          <p:cNvSpPr/>
          <p:nvPr/>
        </p:nvSpPr>
        <p:spPr>
          <a:xfrm>
            <a:off x="466608" y="4860875"/>
            <a:ext cx="57136" cy="1530400"/>
          </a:xfrm>
          <a:prstGeom prst="rect">
            <a:avLst/>
          </a:prstGeom>
          <a:solidFill>
            <a:srgbClr val="475569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23" name="AutoShape 23"/>
          <p:cNvSpPr/>
          <p:nvPr/>
        </p:nvSpPr>
        <p:spPr>
          <a:xfrm>
            <a:off x="809423" y="5180707"/>
            <a:ext cx="380905" cy="381000"/>
          </a:xfrm>
          <a:prstGeom prst="ellipse">
            <a:avLst/>
          </a:prstGeom>
          <a:solidFill>
            <a:srgbClr val="F1F5F9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24" name="AutoShape 24"/>
          <p:cNvSpPr/>
          <p:nvPr/>
        </p:nvSpPr>
        <p:spPr>
          <a:xfrm>
            <a:off x="904649" y="5275957"/>
            <a:ext cx="190452" cy="190500"/>
          </a:xfrm>
          <a:custGeom>
            <a:avLst/>
            <a:gdLst/>
            <a:ahLst/>
            <a:cxnLst/>
            <a:rect l="l" t="t" r="r" b="b"/>
            <a:pathLst>
              <a:path w="9998" h="10000">
                <a:moveTo>
                  <a:pt x="9587" y="5284"/>
                </a:moveTo>
                <a:lnTo>
                  <a:pt x="9422" y="5284"/>
                </a:lnTo>
                <a:cubicBezTo>
                  <a:pt x="9147" y="5284"/>
                  <a:pt x="8926" y="5010"/>
                  <a:pt x="8926" y="4669"/>
                </a:cubicBezTo>
                <a:lnTo>
                  <a:pt x="8926" y="569"/>
                </a:lnTo>
                <a:cubicBezTo>
                  <a:pt x="8926" y="320"/>
                  <a:pt x="8806" y="95"/>
                  <a:pt x="8620" y="0"/>
                </a:cubicBezTo>
                <a:cubicBezTo>
                  <a:pt x="8434" y="-96"/>
                  <a:pt x="8221" y="-43"/>
                  <a:pt x="8079" y="133"/>
                </a:cubicBezTo>
                <a:lnTo>
                  <a:pt x="5393" y="3567"/>
                </a:lnTo>
                <a:cubicBezTo>
                  <a:pt x="5198" y="3808"/>
                  <a:pt x="4884" y="3808"/>
                  <a:pt x="4692" y="3567"/>
                </a:cubicBezTo>
                <a:lnTo>
                  <a:pt x="1922" y="133"/>
                </a:lnTo>
                <a:cubicBezTo>
                  <a:pt x="1779" y="-44"/>
                  <a:pt x="1566" y="-95"/>
                  <a:pt x="1380" y="0"/>
                </a:cubicBezTo>
                <a:cubicBezTo>
                  <a:pt x="1195" y="96"/>
                  <a:pt x="1074" y="320"/>
                  <a:pt x="1074" y="569"/>
                </a:cubicBezTo>
                <a:lnTo>
                  <a:pt x="1074" y="4669"/>
                </a:lnTo>
                <a:cubicBezTo>
                  <a:pt x="1074" y="5010"/>
                  <a:pt x="853" y="5284"/>
                  <a:pt x="579" y="5284"/>
                </a:cubicBezTo>
                <a:lnTo>
                  <a:pt x="496" y="5284"/>
                </a:lnTo>
                <a:cubicBezTo>
                  <a:pt x="221" y="5284"/>
                  <a:pt x="0" y="5559"/>
                  <a:pt x="0" y="5900"/>
                </a:cubicBezTo>
                <a:lnTo>
                  <a:pt x="0" y="9385"/>
                </a:lnTo>
                <a:cubicBezTo>
                  <a:pt x="0" y="9726"/>
                  <a:pt x="221" y="10000"/>
                  <a:pt x="496" y="10000"/>
                </a:cubicBezTo>
                <a:lnTo>
                  <a:pt x="661" y="10000"/>
                </a:lnTo>
                <a:cubicBezTo>
                  <a:pt x="936" y="10000"/>
                  <a:pt x="1157" y="9726"/>
                  <a:pt x="1157" y="9385"/>
                </a:cubicBezTo>
                <a:lnTo>
                  <a:pt x="1157" y="6925"/>
                </a:lnTo>
                <a:cubicBezTo>
                  <a:pt x="1157" y="6676"/>
                  <a:pt x="1277" y="6451"/>
                  <a:pt x="1463" y="6356"/>
                </a:cubicBezTo>
                <a:cubicBezTo>
                  <a:pt x="1648" y="6260"/>
                  <a:pt x="1862" y="6313"/>
                  <a:pt x="2004" y="6489"/>
                </a:cubicBezTo>
                <a:lnTo>
                  <a:pt x="4649" y="9769"/>
                </a:lnTo>
                <a:cubicBezTo>
                  <a:pt x="4843" y="10010"/>
                  <a:pt x="5157" y="10010"/>
                  <a:pt x="5349" y="9769"/>
                </a:cubicBezTo>
                <a:lnTo>
                  <a:pt x="7994" y="6489"/>
                </a:lnTo>
                <a:cubicBezTo>
                  <a:pt x="8136" y="6312"/>
                  <a:pt x="8349" y="6261"/>
                  <a:pt x="8535" y="6356"/>
                </a:cubicBezTo>
                <a:cubicBezTo>
                  <a:pt x="8720" y="6451"/>
                  <a:pt x="8841" y="6676"/>
                  <a:pt x="8841" y="6925"/>
                </a:cubicBezTo>
                <a:lnTo>
                  <a:pt x="8841" y="9385"/>
                </a:lnTo>
                <a:cubicBezTo>
                  <a:pt x="8841" y="9726"/>
                  <a:pt x="9062" y="10000"/>
                  <a:pt x="9337" y="10000"/>
                </a:cubicBezTo>
                <a:lnTo>
                  <a:pt x="9502" y="10000"/>
                </a:lnTo>
                <a:cubicBezTo>
                  <a:pt x="9777" y="10000"/>
                  <a:pt x="9998" y="9726"/>
                  <a:pt x="9998" y="9385"/>
                </a:cubicBezTo>
                <a:lnTo>
                  <a:pt x="9998" y="5900"/>
                </a:lnTo>
                <a:cubicBezTo>
                  <a:pt x="9998" y="5559"/>
                  <a:pt x="9777" y="5284"/>
                  <a:pt x="9502" y="5284"/>
                </a:cubicBezTo>
                <a:close/>
              </a:path>
            </a:pathLst>
          </a:custGeom>
          <a:solidFill>
            <a:srgbClr val="475569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25" name="TextBox 25"/>
          <p:cNvSpPr txBox="1"/>
          <p:nvPr/>
        </p:nvSpPr>
        <p:spPr>
          <a:xfrm>
            <a:off x="1304599" y="5275957"/>
            <a:ext cx="780854" cy="1905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400" b="1" i="0" strike="noStrike">
                <a:solidFill>
                  <a:srgbClr val="1F293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和合共生</a:t>
            </a:r>
            <a:endParaRPr lang="en-US" sz="1100"/>
          </a:p>
        </p:txBody>
      </p:sp>
      <p:sp>
        <p:nvSpPr>
          <p:cNvPr id="26" name="TextBox 26"/>
          <p:cNvSpPr txBox="1"/>
          <p:nvPr/>
        </p:nvSpPr>
        <p:spPr>
          <a:xfrm>
            <a:off x="1342690" y="5666482"/>
            <a:ext cx="4751786" cy="369094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100" b="0" i="0" strike="noStrike">
                <a:solidFill>
                  <a:srgbClr val="4B5563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以“六尺巷”精神化解合作中的矛盾，通过“倾听、辨明、劝解、借势、让步、</a:t>
            </a:r>
            <a:endParaRPr lang="en-US" sz="1100"/>
          </a:p>
          <a:p>
            <a:pPr algn="l"/>
            <a:r>
              <a:rPr sz="1100" b="0" i="0" strike="noStrike">
                <a:solidFill>
                  <a:srgbClr val="4B5563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和谐”的“六步调解法”，实现共识。</a:t>
            </a:r>
            <a:endParaRPr sz="1100" b="0" i="0" strike="noStrike">
              <a:solidFill>
                <a:srgbClr val="4B5563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7" name="AutoShape 27"/>
          <p:cNvSpPr/>
          <p:nvPr/>
        </p:nvSpPr>
        <p:spPr>
          <a:xfrm>
            <a:off x="6208747" y="1447800"/>
            <a:ext cx="5523120" cy="2543175"/>
          </a:xfrm>
          <a:prstGeom prst="roundRect">
            <a:avLst>
              <a:gd name="adj" fmla="val 1079"/>
            </a:avLst>
          </a:prstGeom>
          <a:blipFill rotWithShape="1">
            <a:blip r:embed="rId4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28" name="AutoShape 28"/>
          <p:cNvSpPr/>
          <p:nvPr/>
        </p:nvSpPr>
        <p:spPr>
          <a:xfrm>
            <a:off x="6218271" y="1457325"/>
            <a:ext cx="57136" cy="2520851"/>
          </a:xfrm>
          <a:prstGeom prst="rect">
            <a:avLst/>
          </a:prstGeom>
          <a:solidFill>
            <a:srgbClr val="FB7185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29" name="AutoShape 29"/>
          <p:cNvSpPr/>
          <p:nvPr/>
        </p:nvSpPr>
        <p:spPr>
          <a:xfrm>
            <a:off x="6561084" y="2272457"/>
            <a:ext cx="380905" cy="381000"/>
          </a:xfrm>
          <a:prstGeom prst="ellipse">
            <a:avLst/>
          </a:prstGeom>
          <a:solidFill>
            <a:srgbClr val="FFF1F2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30" name="AutoShape 30"/>
          <p:cNvSpPr/>
          <p:nvPr/>
        </p:nvSpPr>
        <p:spPr>
          <a:xfrm>
            <a:off x="6656310" y="2378290"/>
            <a:ext cx="190452" cy="190500"/>
          </a:xfrm>
          <a:custGeom>
            <a:avLst/>
            <a:gdLst/>
            <a:ahLst/>
            <a:cxnLst/>
            <a:rect l="l" t="t" r="r" b="b"/>
            <a:pathLst>
              <a:path w="9998" h="10000">
                <a:moveTo>
                  <a:pt x="4998" y="0"/>
                </a:moveTo>
                <a:cubicBezTo>
                  <a:pt x="3584" y="0"/>
                  <a:pt x="2451" y="821"/>
                  <a:pt x="1626" y="1799"/>
                </a:cubicBezTo>
                <a:cubicBezTo>
                  <a:pt x="807" y="2768"/>
                  <a:pt x="259" y="3929"/>
                  <a:pt x="0" y="4725"/>
                </a:cubicBezTo>
                <a:cubicBezTo>
                  <a:pt x="-58" y="4902"/>
                  <a:pt x="-58" y="5098"/>
                  <a:pt x="0" y="5275"/>
                </a:cubicBezTo>
                <a:cubicBezTo>
                  <a:pt x="259" y="6071"/>
                  <a:pt x="807" y="7232"/>
                  <a:pt x="1626" y="8201"/>
                </a:cubicBezTo>
                <a:cubicBezTo>
                  <a:pt x="2451" y="9179"/>
                  <a:pt x="3584" y="10000"/>
                  <a:pt x="4998" y="10000"/>
                </a:cubicBezTo>
                <a:cubicBezTo>
                  <a:pt x="6413" y="10000"/>
                  <a:pt x="7545" y="9179"/>
                  <a:pt x="8370" y="8201"/>
                </a:cubicBezTo>
                <a:cubicBezTo>
                  <a:pt x="9189" y="7230"/>
                  <a:pt x="9737" y="6071"/>
                  <a:pt x="9998" y="5275"/>
                </a:cubicBezTo>
                <a:cubicBezTo>
                  <a:pt x="10056" y="5098"/>
                  <a:pt x="10056" y="4902"/>
                  <a:pt x="9998" y="4725"/>
                </a:cubicBezTo>
                <a:cubicBezTo>
                  <a:pt x="9737" y="3929"/>
                  <a:pt x="9189" y="2768"/>
                  <a:pt x="8370" y="1799"/>
                </a:cubicBezTo>
                <a:cubicBezTo>
                  <a:pt x="7545" y="821"/>
                  <a:pt x="6413" y="0"/>
                  <a:pt x="4998" y="0"/>
                </a:cubicBezTo>
                <a:close/>
                <a:moveTo>
                  <a:pt x="2477" y="5000"/>
                </a:moveTo>
                <a:cubicBezTo>
                  <a:pt x="2477" y="3226"/>
                  <a:pt x="3607" y="1786"/>
                  <a:pt x="4998" y="1786"/>
                </a:cubicBezTo>
                <a:cubicBezTo>
                  <a:pt x="6389" y="1786"/>
                  <a:pt x="7519" y="3226"/>
                  <a:pt x="7519" y="5000"/>
                </a:cubicBezTo>
                <a:cubicBezTo>
                  <a:pt x="7519" y="6774"/>
                  <a:pt x="6389" y="8214"/>
                  <a:pt x="4998" y="8214"/>
                </a:cubicBezTo>
                <a:cubicBezTo>
                  <a:pt x="3607" y="8214"/>
                  <a:pt x="2477" y="6774"/>
                  <a:pt x="2477" y="5000"/>
                </a:cubicBezTo>
                <a:close/>
                <a:moveTo>
                  <a:pt x="4998" y="3571"/>
                </a:moveTo>
                <a:cubicBezTo>
                  <a:pt x="4998" y="4359"/>
                  <a:pt x="4496" y="5000"/>
                  <a:pt x="3878" y="5000"/>
                </a:cubicBezTo>
                <a:cubicBezTo>
                  <a:pt x="3753" y="5000"/>
                  <a:pt x="3634" y="4973"/>
                  <a:pt x="3522" y="4926"/>
                </a:cubicBezTo>
                <a:cubicBezTo>
                  <a:pt x="3426" y="4886"/>
                  <a:pt x="3314" y="4962"/>
                  <a:pt x="3317" y="5092"/>
                </a:cubicBezTo>
                <a:cubicBezTo>
                  <a:pt x="3323" y="5246"/>
                  <a:pt x="3340" y="5400"/>
                  <a:pt x="3374" y="5554"/>
                </a:cubicBezTo>
                <a:cubicBezTo>
                  <a:pt x="3613" y="6696"/>
                  <a:pt x="4536" y="7375"/>
                  <a:pt x="5432" y="7069"/>
                </a:cubicBezTo>
                <a:cubicBezTo>
                  <a:pt x="6328" y="6763"/>
                  <a:pt x="6861" y="5587"/>
                  <a:pt x="6621" y="4444"/>
                </a:cubicBezTo>
                <a:cubicBezTo>
                  <a:pt x="6427" y="3518"/>
                  <a:pt x="5784" y="2895"/>
                  <a:pt x="5070" y="2857"/>
                </a:cubicBezTo>
                <a:cubicBezTo>
                  <a:pt x="4968" y="2853"/>
                  <a:pt x="4909" y="2993"/>
                  <a:pt x="4940" y="3118"/>
                </a:cubicBezTo>
                <a:cubicBezTo>
                  <a:pt x="4977" y="3261"/>
                  <a:pt x="4998" y="3413"/>
                  <a:pt x="4998" y="3571"/>
                </a:cubicBezTo>
                <a:close/>
              </a:path>
            </a:pathLst>
          </a:custGeom>
          <a:solidFill>
            <a:srgbClr val="FB7185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31" name="TextBox 31"/>
          <p:cNvSpPr txBox="1"/>
          <p:nvPr/>
        </p:nvSpPr>
        <p:spPr>
          <a:xfrm>
            <a:off x="7056261" y="2367707"/>
            <a:ext cx="952261" cy="1905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400" b="1" i="0" strike="noStrike">
                <a:solidFill>
                  <a:srgbClr val="1F293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透明化运营</a:t>
            </a:r>
            <a:endParaRPr lang="en-US" sz="1100"/>
          </a:p>
        </p:txBody>
      </p:sp>
      <p:sp>
        <p:nvSpPr>
          <p:cNvPr id="32" name="TextBox 32"/>
          <p:cNvSpPr txBox="1"/>
          <p:nvPr/>
        </p:nvSpPr>
        <p:spPr>
          <a:xfrm>
            <a:off x="7094351" y="2758232"/>
            <a:ext cx="4751786" cy="369094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100" b="0" i="0" strike="noStrike">
                <a:solidFill>
                  <a:srgbClr val="4B5563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定期向合伙人、政府部门、群众公开企业的经营状况、公益投入、产业落地</a:t>
            </a:r>
            <a:endParaRPr lang="en-US" sz="1100"/>
          </a:p>
          <a:p>
            <a:pPr algn="l"/>
            <a:r>
              <a:rPr sz="1100" b="0" i="0" strike="noStrike">
                <a:solidFill>
                  <a:srgbClr val="4B5563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成果，接受社会监督。</a:t>
            </a:r>
            <a:endParaRPr sz="1100" b="0" i="0" strike="noStrike">
              <a:solidFill>
                <a:srgbClr val="4B5563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3" name="AutoShape 33"/>
          <p:cNvSpPr/>
          <p:nvPr/>
        </p:nvSpPr>
        <p:spPr>
          <a:xfrm>
            <a:off x="6208747" y="4140101"/>
            <a:ext cx="5523120" cy="2257425"/>
          </a:xfrm>
          <a:prstGeom prst="roundRect">
            <a:avLst>
              <a:gd name="adj" fmla="val 1365"/>
            </a:avLst>
          </a:prstGeom>
          <a:blipFill rotWithShape="1">
            <a:blip r:embed="rId5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34" name="AutoShape 34"/>
          <p:cNvSpPr/>
          <p:nvPr/>
        </p:nvSpPr>
        <p:spPr>
          <a:xfrm>
            <a:off x="6218271" y="4149626"/>
            <a:ext cx="57136" cy="2241649"/>
          </a:xfrm>
          <a:prstGeom prst="rect">
            <a:avLst/>
          </a:prstGeom>
          <a:solidFill>
            <a:srgbClr val="FBBF24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35" name="AutoShape 35"/>
          <p:cNvSpPr/>
          <p:nvPr/>
        </p:nvSpPr>
        <p:spPr>
          <a:xfrm>
            <a:off x="6561084" y="4933503"/>
            <a:ext cx="380905" cy="381000"/>
          </a:xfrm>
          <a:prstGeom prst="ellipse">
            <a:avLst/>
          </a:prstGeom>
          <a:solidFill>
            <a:srgbClr val="FFFBEB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36" name="AutoShape 36"/>
          <p:cNvSpPr/>
          <p:nvPr/>
        </p:nvSpPr>
        <p:spPr>
          <a:xfrm>
            <a:off x="6680117" y="5028753"/>
            <a:ext cx="190452" cy="190500"/>
          </a:xfrm>
          <a:custGeom>
            <a:avLst/>
            <a:gdLst/>
            <a:ahLst/>
            <a:cxnLst/>
            <a:rect l="l" t="t" r="r" b="b"/>
            <a:pathLst>
              <a:path w="9998" h="10000">
                <a:moveTo>
                  <a:pt x="0" y="1250"/>
                </a:moveTo>
                <a:cubicBezTo>
                  <a:pt x="0" y="561"/>
                  <a:pt x="747" y="0"/>
                  <a:pt x="1666" y="0"/>
                </a:cubicBezTo>
                <a:lnTo>
                  <a:pt x="5832" y="0"/>
                </a:lnTo>
                <a:lnTo>
                  <a:pt x="5832" y="2500"/>
                </a:lnTo>
                <a:cubicBezTo>
                  <a:pt x="5832" y="2846"/>
                  <a:pt x="6204" y="3125"/>
                  <a:pt x="6665" y="3125"/>
                </a:cubicBezTo>
                <a:lnTo>
                  <a:pt x="9998" y="3125"/>
                </a:lnTo>
                <a:lnTo>
                  <a:pt x="9998" y="8750"/>
                </a:lnTo>
                <a:cubicBezTo>
                  <a:pt x="9998" y="9439"/>
                  <a:pt x="9251" y="10000"/>
                  <a:pt x="8332" y="10000"/>
                </a:cubicBezTo>
                <a:lnTo>
                  <a:pt x="1666" y="10000"/>
                </a:lnTo>
                <a:cubicBezTo>
                  <a:pt x="747" y="10000"/>
                  <a:pt x="0" y="9439"/>
                  <a:pt x="0" y="8750"/>
                </a:cubicBezTo>
                <a:lnTo>
                  <a:pt x="0" y="1250"/>
                </a:lnTo>
                <a:close/>
                <a:moveTo>
                  <a:pt x="9998" y="2500"/>
                </a:moveTo>
                <a:lnTo>
                  <a:pt x="6665" y="2500"/>
                </a:lnTo>
                <a:lnTo>
                  <a:pt x="6665" y="0"/>
                </a:lnTo>
                <a:lnTo>
                  <a:pt x="9998" y="2500"/>
                </a:lnTo>
                <a:close/>
              </a:path>
            </a:pathLst>
          </a:custGeom>
          <a:solidFill>
            <a:srgbClr val="FBBF24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37" name="TextBox 37"/>
          <p:cNvSpPr txBox="1"/>
          <p:nvPr/>
        </p:nvSpPr>
        <p:spPr>
          <a:xfrm>
            <a:off x="7056261" y="5028753"/>
            <a:ext cx="780854" cy="1905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400" b="1" i="0" strike="noStrike">
                <a:solidFill>
                  <a:srgbClr val="1F293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文化根基</a:t>
            </a:r>
            <a:endParaRPr lang="en-US" sz="1100"/>
          </a:p>
        </p:txBody>
      </p:sp>
      <p:sp>
        <p:nvSpPr>
          <p:cNvPr id="38" name="TextBox 38"/>
          <p:cNvSpPr txBox="1"/>
          <p:nvPr/>
        </p:nvSpPr>
        <p:spPr>
          <a:xfrm>
            <a:off x="7094351" y="5419278"/>
            <a:ext cx="4437540" cy="1524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100" b="0" i="0" strike="noStrike">
                <a:solidFill>
                  <a:srgbClr val="4B5563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强调“仁商”理念，鼓励成功企业家反哺家乡，形成地域性影响力。</a:t>
            </a:r>
            <a:endParaRPr lang="en-US" sz="11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1F5F9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3" name="AutoShape 3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gradFill>
            <a:gsLst>
              <a:gs pos="0">
                <a:srgbClr val="F8FAFC">
                  <a:alpha val="100000"/>
                </a:srgbClr>
              </a:gs>
              <a:gs pos="50000">
                <a:srgbClr val="FFF1F2">
                  <a:alpha val="100000"/>
                </a:srgbClr>
              </a:gs>
              <a:gs pos="100000">
                <a:srgbClr val="F1F5F9">
                  <a:alpha val="100000"/>
                </a:srgbClr>
              </a:gs>
            </a:gsLst>
            <a:lin ang="8100000"/>
          </a:gradFill>
          <a:ln>
            <a:headEnd type="none"/>
            <a:tailEnd type="none"/>
          </a:ln>
        </p:spPr>
      </p:sp>
      <p:sp>
        <p:nvSpPr>
          <p:cNvPr id="4" name="AutoShape 4"/>
          <p:cNvSpPr/>
          <p:nvPr/>
        </p:nvSpPr>
        <p:spPr>
          <a:xfrm>
            <a:off x="9332166" y="-952500"/>
            <a:ext cx="3809048" cy="3810000"/>
          </a:xfrm>
          <a:prstGeom prst="ellipse">
            <a:avLst/>
          </a:prstGeom>
          <a:solidFill>
            <a:srgbClr val="BE123C">
              <a:alpha val="5098"/>
            </a:srgbClr>
          </a:solidFill>
          <a:ln>
            <a:headEnd type="none"/>
            <a:tailEnd type="none"/>
          </a:ln>
        </p:spPr>
      </p:sp>
      <p:sp>
        <p:nvSpPr>
          <p:cNvPr id="5" name="AutoShape 5"/>
          <p:cNvSpPr/>
          <p:nvPr/>
        </p:nvSpPr>
        <p:spPr>
          <a:xfrm>
            <a:off x="-476131" y="4476750"/>
            <a:ext cx="2856785" cy="2857500"/>
          </a:xfrm>
          <a:prstGeom prst="ellipse">
            <a:avLst/>
          </a:prstGeom>
          <a:solidFill>
            <a:srgbClr val="D97706">
              <a:alpha val="5098"/>
            </a:srgbClr>
          </a:solidFill>
          <a:ln>
            <a:headEnd type="none"/>
            <a:tailEnd type="none"/>
          </a:ln>
        </p:spPr>
      </p:sp>
      <p:sp>
        <p:nvSpPr>
          <p:cNvPr id="6" name="AutoShape 6"/>
          <p:cNvSpPr/>
          <p:nvPr/>
        </p:nvSpPr>
        <p:spPr>
          <a:xfrm>
            <a:off x="0" y="0"/>
            <a:ext cx="76181" cy="6858000"/>
          </a:xfrm>
          <a:prstGeom prst="rect">
            <a:avLst/>
          </a:prstGeom>
          <a:gradFill>
            <a:gsLst>
              <a:gs pos="0">
                <a:srgbClr val="BE123C">
                  <a:alpha val="100000"/>
                </a:srgbClr>
              </a:gs>
              <a:gs pos="100000">
                <a:srgbClr val="D97706">
                  <a:alpha val="100000"/>
                </a:srgbClr>
              </a:gs>
            </a:gsLst>
            <a:lin ang="5400000"/>
          </a:gradFill>
          <a:ln>
            <a:headEnd type="none"/>
            <a:tailEnd type="none"/>
          </a:ln>
        </p:spPr>
      </p:sp>
      <p:sp>
        <p:nvSpPr>
          <p:cNvPr id="7" name="AutoShape 7"/>
          <p:cNvSpPr/>
          <p:nvPr/>
        </p:nvSpPr>
        <p:spPr>
          <a:xfrm>
            <a:off x="457086" y="1333500"/>
            <a:ext cx="11274781" cy="9525"/>
          </a:xfrm>
          <a:prstGeom prst="line">
            <a:avLst/>
          </a:prstGeom>
          <a:ln w="19050">
            <a:solidFill>
              <a:srgbClr val="FFE4E6">
                <a:alpha val="100000"/>
              </a:srgbClr>
            </a:solidFill>
            <a:prstDash val="solid"/>
            <a:headEnd type="none"/>
            <a:tailEnd type="none"/>
          </a:ln>
        </p:spPr>
      </p:sp>
      <p:sp>
        <p:nvSpPr>
          <p:cNvPr id="8" name="TextBox 8"/>
          <p:cNvSpPr txBox="1"/>
          <p:nvPr/>
        </p:nvSpPr>
        <p:spPr>
          <a:xfrm>
            <a:off x="457086" y="447675"/>
            <a:ext cx="3039650" cy="39052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2700" b="1" i="0" strike="noStrike">
                <a:solidFill>
                  <a:srgbClr val="881337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实施路径与时间表</a:t>
            </a:r>
            <a:endParaRPr lang="en-US" sz="1100"/>
          </a:p>
        </p:txBody>
      </p:sp>
      <p:sp>
        <p:nvSpPr>
          <p:cNvPr id="9" name="TextBox 9"/>
          <p:cNvSpPr txBox="1"/>
          <p:nvPr/>
        </p:nvSpPr>
        <p:spPr>
          <a:xfrm>
            <a:off x="457086" y="942975"/>
            <a:ext cx="2811107" cy="20955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500" b="0" i="0" strike="noStrike">
                <a:solidFill>
                  <a:srgbClr val="D9770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36 个月五阶段落地计划</a:t>
            </a:r>
            <a:endParaRPr lang="en-US" sz="1100"/>
          </a:p>
        </p:txBody>
      </p:sp>
      <p:sp>
        <p:nvSpPr>
          <p:cNvPr id="10" name="TextBox 10"/>
          <p:cNvSpPr txBox="1"/>
          <p:nvPr/>
        </p:nvSpPr>
        <p:spPr>
          <a:xfrm>
            <a:off x="9580499" y="819150"/>
            <a:ext cx="2332298" cy="1524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r">
              <a:defRPr/>
            </a:pPr>
            <a:r>
              <a:rPr lang="en-US" sz="1100" b="1" i="0" strike="noStrike">
                <a:solidFill>
                  <a:srgbClr val="94A3B8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Global Female Economy</a:t>
            </a:r>
            <a:endParaRPr lang="en-US" sz="1100"/>
          </a:p>
        </p:txBody>
      </p:sp>
      <p:sp>
        <p:nvSpPr>
          <p:cNvPr id="11" name="TextBox 11"/>
          <p:cNvSpPr txBox="1"/>
          <p:nvPr/>
        </p:nvSpPr>
        <p:spPr>
          <a:xfrm>
            <a:off x="10247826" y="1038225"/>
            <a:ext cx="1607835" cy="13335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r">
              <a:defRPr/>
            </a:pPr>
            <a:r>
              <a:rPr lang="en-US" sz="900" b="0" i="0" strike="noStrike">
                <a:solidFill>
                  <a:srgbClr val="94A3B8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Value Community Ecosystem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457086" y="1581150"/>
            <a:ext cx="7161009" cy="876300"/>
          </a:xfrm>
          <a:prstGeom prst="roundRect">
            <a:avLst>
              <a:gd name="adj" fmla="val 9114"/>
            </a:avLst>
          </a:prstGeom>
          <a:blipFill rotWithShape="1">
            <a:blip r:embed="rId2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13" name="AutoShape 13"/>
          <p:cNvSpPr/>
          <p:nvPr/>
        </p:nvSpPr>
        <p:spPr>
          <a:xfrm>
            <a:off x="647537" y="1643510"/>
            <a:ext cx="304724" cy="304800"/>
          </a:xfrm>
          <a:prstGeom prst="ellipse">
            <a:avLst/>
          </a:prstGeom>
          <a:solidFill>
            <a:srgbClr val="FFE4E6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14" name="TextBox 14"/>
          <p:cNvSpPr txBox="1"/>
          <p:nvPr/>
        </p:nvSpPr>
        <p:spPr>
          <a:xfrm>
            <a:off x="647537" y="1643510"/>
            <a:ext cx="304724" cy="3048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ctr" anchorCtr="1"/>
          <a:lstStyle/>
          <a:p>
            <a:pPr algn="ctr">
              <a:defRPr/>
            </a:pPr>
            <a:r>
              <a:rPr lang="en-US" sz="1100" b="1" i="0" strike="noStrike">
                <a:solidFill>
                  <a:srgbClr val="BE123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01</a:t>
            </a:r>
            <a:endParaRPr lang="en-US" sz="1100"/>
          </a:p>
        </p:txBody>
      </p:sp>
      <p:sp>
        <p:nvSpPr>
          <p:cNvPr id="15" name="TextBox 15"/>
          <p:cNvSpPr txBox="1"/>
          <p:nvPr/>
        </p:nvSpPr>
        <p:spPr>
          <a:xfrm>
            <a:off x="1066533" y="1700660"/>
            <a:ext cx="1509037" cy="1905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400" b="1" i="0" strike="noStrike">
                <a:solidFill>
                  <a:srgbClr val="881337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筹备启动 </a:t>
            </a:r>
            <a:r>
              <a:rPr sz="1100" b="1" i="0" strike="noStrike">
                <a:solidFill>
                  <a:srgbClr val="64748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(1-3 个月)</a:t>
            </a:r>
            <a:endParaRPr lang="en-US" sz="1100"/>
          </a:p>
        </p:txBody>
      </p:sp>
      <p:sp>
        <p:nvSpPr>
          <p:cNvPr id="16" name="TextBox 16"/>
          <p:cNvSpPr txBox="1"/>
          <p:nvPr/>
        </p:nvSpPr>
        <p:spPr>
          <a:xfrm>
            <a:off x="1066533" y="2034035"/>
            <a:ext cx="6868932" cy="335756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100" b="0" i="0" strike="noStrike">
                <a:solidFill>
                  <a:srgbClr val="3341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召开“和合会议”，制定企业章程、核心价值观、产业落地规划；完成有限合伙企业的注册登记；组建区域运营</a:t>
            </a:r>
            <a:endParaRPr lang="en-US" sz="1100"/>
          </a:p>
          <a:p>
            <a:pPr algn="l"/>
            <a:r>
              <a:rPr sz="1100" b="0" i="0" strike="noStrike">
                <a:solidFill>
                  <a:srgbClr val="3341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公司的管理团队。</a:t>
            </a:r>
            <a:endParaRPr sz="1100" b="0" i="0" strike="noStrike">
              <a:solidFill>
                <a:srgbClr val="334155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7" name="AutoShape 17"/>
          <p:cNvSpPr/>
          <p:nvPr/>
        </p:nvSpPr>
        <p:spPr>
          <a:xfrm>
            <a:off x="457086" y="2567880"/>
            <a:ext cx="7161009" cy="876300"/>
          </a:xfrm>
          <a:prstGeom prst="roundRect">
            <a:avLst>
              <a:gd name="adj" fmla="val 9112"/>
            </a:avLst>
          </a:prstGeom>
          <a:blipFill rotWithShape="1">
            <a:blip r:embed="rId3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18" name="AutoShape 18"/>
          <p:cNvSpPr/>
          <p:nvPr/>
        </p:nvSpPr>
        <p:spPr>
          <a:xfrm>
            <a:off x="647537" y="2630388"/>
            <a:ext cx="304724" cy="304800"/>
          </a:xfrm>
          <a:prstGeom prst="ellipse">
            <a:avLst/>
          </a:prstGeom>
          <a:solidFill>
            <a:srgbClr val="FEF3C7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19" name="TextBox 19"/>
          <p:cNvSpPr txBox="1"/>
          <p:nvPr/>
        </p:nvSpPr>
        <p:spPr>
          <a:xfrm>
            <a:off x="647537" y="2630388"/>
            <a:ext cx="304724" cy="3048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ctr" anchorCtr="1"/>
          <a:lstStyle/>
          <a:p>
            <a:pPr algn="ctr">
              <a:defRPr/>
            </a:pPr>
            <a:r>
              <a:rPr lang="en-US" sz="1100" b="1" i="0" strike="noStrike">
                <a:solidFill>
                  <a:srgbClr val="D9770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02</a:t>
            </a:r>
            <a:endParaRPr lang="en-US" sz="1100"/>
          </a:p>
        </p:txBody>
      </p:sp>
      <p:sp>
        <p:nvSpPr>
          <p:cNvPr id="20" name="TextBox 20"/>
          <p:cNvSpPr txBox="1"/>
          <p:nvPr/>
        </p:nvSpPr>
        <p:spPr>
          <a:xfrm>
            <a:off x="1066533" y="2687538"/>
            <a:ext cx="1509037" cy="1905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400" b="1" i="0" strike="noStrike">
                <a:solidFill>
                  <a:srgbClr val="881337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资源整合 </a:t>
            </a:r>
            <a:r>
              <a:rPr sz="1100" b="1" i="0" strike="noStrike">
                <a:solidFill>
                  <a:srgbClr val="64748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(4-6 个月)</a:t>
            </a:r>
            <a:endParaRPr lang="en-US" sz="1100"/>
          </a:p>
        </p:txBody>
      </p:sp>
      <p:sp>
        <p:nvSpPr>
          <p:cNvPr id="21" name="TextBox 21"/>
          <p:cNvSpPr txBox="1"/>
          <p:nvPr/>
        </p:nvSpPr>
        <p:spPr>
          <a:xfrm>
            <a:off x="1066533" y="3020913"/>
            <a:ext cx="6736359" cy="335756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100" b="0" i="0" strike="noStrike">
                <a:solidFill>
                  <a:srgbClr val="3341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设立“天使基金”"PE 基金”，启动“种子期”“成长期”企业的投资；整合 7 大产业企业的资源，搭建“产业协同平</a:t>
            </a:r>
            <a:endParaRPr lang="en-US" sz="1100"/>
          </a:p>
          <a:p>
            <a:pPr algn="l"/>
            <a:r>
              <a:rPr sz="1100" b="0" i="0" strike="noStrike">
                <a:solidFill>
                  <a:srgbClr val="3341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台”。</a:t>
            </a:r>
            <a:endParaRPr sz="1100" b="0" i="0" strike="noStrike">
              <a:solidFill>
                <a:srgbClr val="334155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2" name="AutoShape 22"/>
          <p:cNvSpPr/>
          <p:nvPr/>
        </p:nvSpPr>
        <p:spPr>
          <a:xfrm>
            <a:off x="457086" y="3554759"/>
            <a:ext cx="7161009" cy="876300"/>
          </a:xfrm>
          <a:prstGeom prst="roundRect">
            <a:avLst>
              <a:gd name="adj" fmla="val 9114"/>
            </a:avLst>
          </a:prstGeom>
          <a:blipFill rotWithShape="1">
            <a:blip r:embed="rId4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23" name="AutoShape 23"/>
          <p:cNvSpPr/>
          <p:nvPr/>
        </p:nvSpPr>
        <p:spPr>
          <a:xfrm>
            <a:off x="647537" y="3708798"/>
            <a:ext cx="304724" cy="304800"/>
          </a:xfrm>
          <a:prstGeom prst="ellipse">
            <a:avLst/>
          </a:prstGeom>
          <a:solidFill>
            <a:srgbClr val="FFF1F2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24" name="TextBox 24"/>
          <p:cNvSpPr txBox="1"/>
          <p:nvPr/>
        </p:nvSpPr>
        <p:spPr>
          <a:xfrm>
            <a:off x="647537" y="3708798"/>
            <a:ext cx="304724" cy="3048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ctr" anchorCtr="1"/>
          <a:lstStyle/>
          <a:p>
            <a:pPr algn="ctr">
              <a:defRPr/>
            </a:pPr>
            <a:r>
              <a:rPr lang="en-US" sz="1100" b="1" i="0" strike="noStrike">
                <a:solidFill>
                  <a:srgbClr val="E11D48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03</a:t>
            </a:r>
            <a:endParaRPr lang="en-US" sz="1100"/>
          </a:p>
        </p:txBody>
      </p:sp>
      <p:sp>
        <p:nvSpPr>
          <p:cNvPr id="25" name="TextBox 25"/>
          <p:cNvSpPr txBox="1"/>
          <p:nvPr/>
        </p:nvSpPr>
        <p:spPr>
          <a:xfrm>
            <a:off x="1066533" y="3765948"/>
            <a:ext cx="1592657" cy="1905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400" b="1" i="0" strike="noStrike">
                <a:solidFill>
                  <a:srgbClr val="881337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产业落地 </a:t>
            </a:r>
            <a:r>
              <a:rPr sz="1100" b="1" i="0" strike="noStrike">
                <a:solidFill>
                  <a:srgbClr val="64748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(7-12 个月)</a:t>
            </a:r>
            <a:endParaRPr lang="en-US" sz="1100"/>
          </a:p>
        </p:txBody>
      </p:sp>
      <p:sp>
        <p:nvSpPr>
          <p:cNvPr id="26" name="TextBox 26"/>
          <p:cNvSpPr txBox="1"/>
          <p:nvPr/>
        </p:nvSpPr>
        <p:spPr>
          <a:xfrm>
            <a:off x="1066533" y="4099321"/>
            <a:ext cx="6913273" cy="1524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100" b="0" i="0" strike="noStrike">
                <a:solidFill>
                  <a:srgbClr val="3341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启动园区的建设（采用“轻资产”模式）；引入龙头企业，带动上下游企业入驻；推出“公益基金”“普惠性服务”。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457086" y="4541491"/>
            <a:ext cx="7161009" cy="876300"/>
          </a:xfrm>
          <a:prstGeom prst="roundRect">
            <a:avLst>
              <a:gd name="adj" fmla="val 9112"/>
            </a:avLst>
          </a:prstGeom>
          <a:blipFill rotWithShape="1">
            <a:blip r:embed="rId5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28" name="AutoShape 28"/>
          <p:cNvSpPr/>
          <p:nvPr/>
        </p:nvSpPr>
        <p:spPr>
          <a:xfrm>
            <a:off x="647537" y="4695528"/>
            <a:ext cx="304724" cy="304800"/>
          </a:xfrm>
          <a:prstGeom prst="ellipse">
            <a:avLst/>
          </a:prstGeom>
          <a:solidFill>
            <a:srgbClr val="FFFBEB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29" name="TextBox 29"/>
          <p:cNvSpPr txBox="1"/>
          <p:nvPr/>
        </p:nvSpPr>
        <p:spPr>
          <a:xfrm>
            <a:off x="647537" y="4695528"/>
            <a:ext cx="304724" cy="3048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ctr" anchorCtr="1"/>
          <a:lstStyle/>
          <a:p>
            <a:pPr algn="ctr">
              <a:defRPr/>
            </a:pPr>
            <a:r>
              <a:rPr lang="en-US" sz="1100" b="1" i="0" strike="noStrike">
                <a:solidFill>
                  <a:srgbClr val="D9770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04</a:t>
            </a:r>
            <a:endParaRPr lang="en-US" sz="1100"/>
          </a:p>
        </p:txBody>
      </p:sp>
      <p:sp>
        <p:nvSpPr>
          <p:cNvPr id="30" name="TextBox 30"/>
          <p:cNvSpPr txBox="1"/>
          <p:nvPr/>
        </p:nvSpPr>
        <p:spPr>
          <a:xfrm>
            <a:off x="1066533" y="4752678"/>
            <a:ext cx="1666904" cy="1905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400" b="1" i="0" strike="noStrike">
                <a:solidFill>
                  <a:srgbClr val="881337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金融赋能 </a:t>
            </a:r>
            <a:r>
              <a:rPr sz="1100" b="1" i="0" strike="noStrike">
                <a:solidFill>
                  <a:srgbClr val="64748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(13-24 个月)</a:t>
            </a:r>
            <a:endParaRPr lang="en-US" sz="1100"/>
          </a:p>
        </p:txBody>
      </p:sp>
      <p:sp>
        <p:nvSpPr>
          <p:cNvPr id="31" name="TextBox 31"/>
          <p:cNvSpPr txBox="1"/>
          <p:nvPr/>
        </p:nvSpPr>
        <p:spPr>
          <a:xfrm>
            <a:off x="1066533" y="5086053"/>
            <a:ext cx="6399200" cy="1524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100" b="0" i="0" strike="noStrike">
                <a:solidFill>
                  <a:srgbClr val="3341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推出“专利质押融资”“订单融资”“供应链金融”等特色金融产品；设立“并购基金”"QFLP 基金”。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457086" y="5528370"/>
            <a:ext cx="7161009" cy="876300"/>
          </a:xfrm>
          <a:prstGeom prst="roundRect">
            <a:avLst>
              <a:gd name="adj" fmla="val 9114"/>
            </a:avLst>
          </a:prstGeom>
          <a:blipFill rotWithShape="1">
            <a:blip r:embed="rId6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33" name="AutoShape 33"/>
          <p:cNvSpPr/>
          <p:nvPr/>
        </p:nvSpPr>
        <p:spPr>
          <a:xfrm>
            <a:off x="647537" y="5590728"/>
            <a:ext cx="304724" cy="304800"/>
          </a:xfrm>
          <a:prstGeom prst="ellipse">
            <a:avLst/>
          </a:prstGeom>
          <a:solidFill>
            <a:srgbClr val="FFE4E6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34" name="TextBox 34"/>
          <p:cNvSpPr txBox="1"/>
          <p:nvPr/>
        </p:nvSpPr>
        <p:spPr>
          <a:xfrm>
            <a:off x="647537" y="5590728"/>
            <a:ext cx="304724" cy="3048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ctr" anchorCtr="1"/>
          <a:lstStyle/>
          <a:p>
            <a:pPr algn="ctr">
              <a:defRPr/>
            </a:pPr>
            <a:r>
              <a:rPr lang="en-US" sz="1100" b="1" i="0" strike="noStrike">
                <a:solidFill>
                  <a:srgbClr val="9F123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05</a:t>
            </a:r>
            <a:endParaRPr lang="en-US" sz="1100"/>
          </a:p>
        </p:txBody>
      </p:sp>
      <p:sp>
        <p:nvSpPr>
          <p:cNvPr id="35" name="TextBox 35"/>
          <p:cNvSpPr txBox="1"/>
          <p:nvPr/>
        </p:nvSpPr>
        <p:spPr>
          <a:xfrm>
            <a:off x="1066533" y="5647878"/>
            <a:ext cx="1666904" cy="1905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400" b="1" i="0" strike="noStrike">
                <a:solidFill>
                  <a:srgbClr val="881337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优化提升 </a:t>
            </a:r>
            <a:r>
              <a:rPr sz="1100" b="1" i="0" strike="noStrike">
                <a:solidFill>
                  <a:srgbClr val="64748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(25-36 个月)</a:t>
            </a:r>
            <a:endParaRPr lang="en-US" sz="1100"/>
          </a:p>
        </p:txBody>
      </p:sp>
      <p:sp>
        <p:nvSpPr>
          <p:cNvPr id="36" name="TextBox 36"/>
          <p:cNvSpPr txBox="1"/>
          <p:nvPr/>
        </p:nvSpPr>
        <p:spPr>
          <a:xfrm>
            <a:off x="1066533" y="5981253"/>
            <a:ext cx="6770434" cy="335756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100" b="0" i="0" strike="noStrike">
                <a:solidFill>
                  <a:srgbClr val="3341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提升区运营公司的“品牌影响力”，成为“城市大健康产业的标杆企业”；总结模式，形成“可复制、可推广”的经</a:t>
            </a:r>
            <a:endParaRPr lang="en-US" sz="1100"/>
          </a:p>
          <a:p>
            <a:pPr algn="l"/>
            <a:r>
              <a:rPr sz="1100" b="0" i="0" strike="noStrike">
                <a:solidFill>
                  <a:srgbClr val="3341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验。</a:t>
            </a:r>
            <a:endParaRPr sz="1100" b="0" i="0" strike="noStrike">
              <a:solidFill>
                <a:srgbClr val="334155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7" name="AutoShape 37"/>
          <p:cNvSpPr/>
          <p:nvPr/>
        </p:nvSpPr>
        <p:spPr>
          <a:xfrm>
            <a:off x="7922819" y="1581150"/>
            <a:ext cx="3809048" cy="4819650"/>
          </a:xfrm>
          <a:prstGeom prst="roundRect">
            <a:avLst>
              <a:gd name="adj" fmla="val 720"/>
            </a:avLst>
          </a:prstGeom>
          <a:blipFill rotWithShape="1">
            <a:blip r:embed="rId7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38" name="AutoShape 38"/>
          <p:cNvSpPr/>
          <p:nvPr/>
        </p:nvSpPr>
        <p:spPr>
          <a:xfrm>
            <a:off x="8160884" y="2200275"/>
            <a:ext cx="3332917" cy="9525"/>
          </a:xfrm>
          <a:prstGeom prst="line">
            <a:avLst/>
          </a:prstGeom>
          <a:ln w="9525">
            <a:solidFill>
              <a:srgbClr val="F1F5F9">
                <a:alpha val="100000"/>
              </a:srgbClr>
            </a:solidFill>
            <a:prstDash val="solid"/>
            <a:headEnd type="none"/>
            <a:tailEnd type="none"/>
          </a:ln>
        </p:spPr>
      </p:sp>
      <p:sp>
        <p:nvSpPr>
          <p:cNvPr id="39" name="TextBox 39"/>
          <p:cNvSpPr txBox="1"/>
          <p:nvPr/>
        </p:nvSpPr>
        <p:spPr>
          <a:xfrm>
            <a:off x="8160884" y="1819275"/>
            <a:ext cx="3332917" cy="39052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1"/>
          <a:lstStyle/>
          <a:p>
            <a:pPr algn="ctr">
              <a:defRPr/>
            </a:pPr>
            <a:r>
              <a:rPr lang="en-US" sz="1400" b="1" i="0" strike="noStrike">
                <a:solidFill>
                  <a:srgbClr val="1E293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各阶段时间跨度分布</a:t>
            </a:r>
            <a:endParaRPr lang="en-US" sz="1100"/>
          </a:p>
        </p:txBody>
      </p:sp>
      <p:sp>
        <p:nvSpPr>
          <p:cNvPr id="40" name="AutoShape 40"/>
          <p:cNvSpPr/>
          <p:nvPr/>
        </p:nvSpPr>
        <p:spPr>
          <a:xfrm>
            <a:off x="8160884" y="5667375"/>
            <a:ext cx="3332917" cy="9525"/>
          </a:xfrm>
          <a:prstGeom prst="line">
            <a:avLst/>
          </a:prstGeom>
          <a:ln w="9525">
            <a:solidFill>
              <a:srgbClr val="F1F5F9">
                <a:alpha val="100000"/>
              </a:srgbClr>
            </a:solidFill>
            <a:prstDash val="solid"/>
            <a:headEnd type="none"/>
            <a:tailEnd type="none"/>
          </a:ln>
        </p:spPr>
      </p:sp>
      <p:sp>
        <p:nvSpPr>
          <p:cNvPr id="41" name="AutoShape 41"/>
          <p:cNvSpPr/>
          <p:nvPr/>
        </p:nvSpPr>
        <p:spPr>
          <a:xfrm>
            <a:off x="8166985" y="5832425"/>
            <a:ext cx="88977" cy="88999"/>
          </a:xfrm>
          <a:custGeom>
            <a:avLst/>
            <a:gdLst/>
            <a:ahLst/>
            <a:cxnLst/>
            <a:rect l="l" t="t" r="r" b="b"/>
            <a:pathLst>
              <a:path w="9998" h="10000">
                <a:moveTo>
                  <a:pt x="4999" y="10000"/>
                </a:moveTo>
                <a:cubicBezTo>
                  <a:pt x="7758" y="10000"/>
                  <a:pt x="9998" y="7760"/>
                  <a:pt x="9998" y="5000"/>
                </a:cubicBezTo>
                <a:cubicBezTo>
                  <a:pt x="9998" y="2240"/>
                  <a:pt x="7758" y="0"/>
                  <a:pt x="4999" y="0"/>
                </a:cubicBezTo>
                <a:cubicBezTo>
                  <a:pt x="2240" y="0"/>
                  <a:pt x="0" y="2240"/>
                  <a:pt x="0" y="5000"/>
                </a:cubicBezTo>
                <a:cubicBezTo>
                  <a:pt x="0" y="7760"/>
                  <a:pt x="2240" y="10000"/>
                  <a:pt x="4999" y="10000"/>
                </a:cubicBezTo>
                <a:close/>
                <a:moveTo>
                  <a:pt x="4374" y="3125"/>
                </a:moveTo>
                <a:cubicBezTo>
                  <a:pt x="4374" y="2780"/>
                  <a:pt x="4654" y="2500"/>
                  <a:pt x="4999" y="2500"/>
                </a:cubicBezTo>
                <a:cubicBezTo>
                  <a:pt x="5344" y="2500"/>
                  <a:pt x="5624" y="2780"/>
                  <a:pt x="5624" y="3125"/>
                </a:cubicBezTo>
                <a:cubicBezTo>
                  <a:pt x="5624" y="3470"/>
                  <a:pt x="5344" y="3750"/>
                  <a:pt x="4999" y="3750"/>
                </a:cubicBezTo>
                <a:cubicBezTo>
                  <a:pt x="4654" y="3750"/>
                  <a:pt x="4374" y="3470"/>
                  <a:pt x="4374" y="3125"/>
                </a:cubicBezTo>
                <a:close/>
                <a:moveTo>
                  <a:pt x="4218" y="4375"/>
                </a:moveTo>
                <a:lnTo>
                  <a:pt x="5155" y="4375"/>
                </a:lnTo>
                <a:cubicBezTo>
                  <a:pt x="5415" y="4375"/>
                  <a:pt x="5624" y="4584"/>
                  <a:pt x="5624" y="4844"/>
                </a:cubicBezTo>
                <a:lnTo>
                  <a:pt x="5624" y="6563"/>
                </a:lnTo>
                <a:lnTo>
                  <a:pt x="5780" y="6563"/>
                </a:lnTo>
                <a:cubicBezTo>
                  <a:pt x="6040" y="6563"/>
                  <a:pt x="6249" y="6771"/>
                  <a:pt x="6249" y="7031"/>
                </a:cubicBezTo>
                <a:cubicBezTo>
                  <a:pt x="6249" y="7290"/>
                  <a:pt x="6039" y="7500"/>
                  <a:pt x="5780" y="7500"/>
                </a:cubicBezTo>
                <a:lnTo>
                  <a:pt x="4218" y="7500"/>
                </a:lnTo>
                <a:cubicBezTo>
                  <a:pt x="3958" y="7500"/>
                  <a:pt x="3749" y="7291"/>
                  <a:pt x="3749" y="7031"/>
                </a:cubicBezTo>
                <a:cubicBezTo>
                  <a:pt x="3749" y="6773"/>
                  <a:pt x="3959" y="6563"/>
                  <a:pt x="4218" y="6563"/>
                </a:cubicBezTo>
                <a:lnTo>
                  <a:pt x="4687" y="6563"/>
                </a:lnTo>
                <a:lnTo>
                  <a:pt x="4687" y="5313"/>
                </a:lnTo>
                <a:lnTo>
                  <a:pt x="4218" y="5313"/>
                </a:lnTo>
                <a:cubicBezTo>
                  <a:pt x="3958" y="5313"/>
                  <a:pt x="3749" y="5104"/>
                  <a:pt x="3749" y="4844"/>
                </a:cubicBezTo>
                <a:cubicBezTo>
                  <a:pt x="3749" y="4585"/>
                  <a:pt x="3959" y="4375"/>
                  <a:pt x="4218" y="4375"/>
                </a:cubicBezTo>
                <a:close/>
              </a:path>
            </a:pathLst>
          </a:custGeom>
          <a:solidFill>
            <a:srgbClr val="F43F5E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42" name="TextBox 42"/>
          <p:cNvSpPr txBox="1"/>
          <p:nvPr/>
        </p:nvSpPr>
        <p:spPr>
          <a:xfrm>
            <a:off x="8294053" y="5810250"/>
            <a:ext cx="3450610" cy="319088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900" b="0" i="0" strike="noStrike">
                <a:solidFill>
                  <a:srgbClr val="64748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实施周期总计 36 个月，后期阶段时间跨度更长以确保持续优化</a:t>
            </a:r>
            <a:endParaRPr lang="en-US" sz="1100"/>
          </a:p>
          <a:p>
            <a:pPr algn="l"/>
            <a:r>
              <a:rPr sz="900" b="0" i="0" strike="noStrike">
                <a:solidFill>
                  <a:srgbClr val="64748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与生态成熟。</a:t>
            </a:r>
            <a:endParaRPr sz="900" b="0" i="0" strike="noStrike">
              <a:solidFill>
                <a:srgbClr val="64748B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43" name="Chart 43"/>
          <p:cNvGraphicFramePr>
            <a:graphicFrameLocks noGrp="1"/>
          </p:cNvGraphicFramePr>
          <p:nvPr/>
        </p:nvGraphicFramePr>
        <p:xfrm>
          <a:off x="8160884" y="2362200"/>
          <a:ext cx="3332917" cy="31527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1F5F9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3" name="AutoShape 3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gradFill>
            <a:gsLst>
              <a:gs pos="0">
                <a:srgbClr val="F8FAFC">
                  <a:alpha val="100000"/>
                </a:srgbClr>
              </a:gs>
              <a:gs pos="50000">
                <a:srgbClr val="FFF1F2">
                  <a:alpha val="100000"/>
                </a:srgbClr>
              </a:gs>
              <a:gs pos="100000">
                <a:srgbClr val="F1F5F9">
                  <a:alpha val="100000"/>
                </a:srgbClr>
              </a:gs>
            </a:gsLst>
            <a:lin ang="8100000"/>
          </a:gradFill>
          <a:ln>
            <a:headEnd type="none"/>
            <a:tailEnd type="none"/>
          </a:ln>
        </p:spPr>
      </p:sp>
      <p:sp>
        <p:nvSpPr>
          <p:cNvPr id="4" name="AutoShape 4"/>
          <p:cNvSpPr/>
          <p:nvPr/>
        </p:nvSpPr>
        <p:spPr>
          <a:xfrm>
            <a:off x="457086" y="495300"/>
            <a:ext cx="76181" cy="304800"/>
          </a:xfrm>
          <a:prstGeom prst="roundRect">
            <a:avLst>
              <a:gd name="adj" fmla="val 50000"/>
            </a:avLst>
          </a:prstGeom>
          <a:solidFill>
            <a:srgbClr val="BE123C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5" name="TextBox 5"/>
          <p:cNvSpPr txBox="1"/>
          <p:nvPr/>
        </p:nvSpPr>
        <p:spPr>
          <a:xfrm>
            <a:off x="685629" y="447675"/>
            <a:ext cx="5060378" cy="39052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2700" b="1" i="0" strike="noStrike">
                <a:solidFill>
                  <a:srgbClr val="88133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全球女性经济生态的价值共同体</a:t>
            </a:r>
            <a:endParaRPr lang="en-US" sz="1100"/>
          </a:p>
        </p:txBody>
      </p:sp>
      <p:sp>
        <p:nvSpPr>
          <p:cNvPr id="6" name="TextBox 6"/>
          <p:cNvSpPr txBox="1"/>
          <p:nvPr/>
        </p:nvSpPr>
        <p:spPr>
          <a:xfrm>
            <a:off x="685629" y="933450"/>
            <a:ext cx="11046238" cy="25717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800" b="0" i="0" strike="noStrike">
                <a:solidFill>
                  <a:srgbClr val="D97706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破局点：MVP 生态闭环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57086" y="1447800"/>
            <a:ext cx="5894501" cy="752475"/>
          </a:xfrm>
          <a:prstGeom prst="roundRect">
            <a:avLst>
              <a:gd name="adj" fmla="val 12359"/>
            </a:avLst>
          </a:prstGeom>
          <a:blipFill rotWithShape="1">
            <a:blip r:embed="rId1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8" name="AutoShape 8"/>
          <p:cNvSpPr/>
          <p:nvPr/>
        </p:nvSpPr>
        <p:spPr>
          <a:xfrm>
            <a:off x="647537" y="1702073"/>
            <a:ext cx="133466" cy="133499"/>
          </a:xfrm>
          <a:custGeom>
            <a:avLst/>
            <a:gdLst/>
            <a:ahLst/>
            <a:cxnLst/>
            <a:rect l="l" t="t" r="r" b="b"/>
            <a:pathLst>
              <a:path w="9998" h="10000">
                <a:moveTo>
                  <a:pt x="8748" y="5000"/>
                </a:moveTo>
                <a:cubicBezTo>
                  <a:pt x="8748" y="2930"/>
                  <a:pt x="7068" y="1250"/>
                  <a:pt x="4999" y="1250"/>
                </a:cubicBezTo>
                <a:cubicBezTo>
                  <a:pt x="2930" y="1250"/>
                  <a:pt x="1250" y="2930"/>
                  <a:pt x="1250" y="5000"/>
                </a:cubicBezTo>
                <a:cubicBezTo>
                  <a:pt x="1250" y="7070"/>
                  <a:pt x="2930" y="8750"/>
                  <a:pt x="4999" y="8750"/>
                </a:cubicBezTo>
                <a:cubicBezTo>
                  <a:pt x="7068" y="8750"/>
                  <a:pt x="8748" y="7070"/>
                  <a:pt x="8748" y="5000"/>
                </a:cubicBezTo>
                <a:close/>
                <a:moveTo>
                  <a:pt x="0" y="5000"/>
                </a:moveTo>
                <a:cubicBezTo>
                  <a:pt x="0" y="2240"/>
                  <a:pt x="2240" y="0"/>
                  <a:pt x="4999" y="0"/>
                </a:cubicBezTo>
                <a:cubicBezTo>
                  <a:pt x="7758" y="0"/>
                  <a:pt x="9998" y="2240"/>
                  <a:pt x="9998" y="5000"/>
                </a:cubicBezTo>
                <a:cubicBezTo>
                  <a:pt x="9998" y="7760"/>
                  <a:pt x="7758" y="10000"/>
                  <a:pt x="4999" y="10000"/>
                </a:cubicBezTo>
                <a:cubicBezTo>
                  <a:pt x="2240" y="10000"/>
                  <a:pt x="0" y="7760"/>
                  <a:pt x="0" y="5000"/>
                </a:cubicBezTo>
                <a:close/>
                <a:moveTo>
                  <a:pt x="4999" y="6563"/>
                </a:moveTo>
                <a:cubicBezTo>
                  <a:pt x="5861" y="6563"/>
                  <a:pt x="6561" y="5862"/>
                  <a:pt x="6561" y="5000"/>
                </a:cubicBezTo>
                <a:cubicBezTo>
                  <a:pt x="6561" y="4138"/>
                  <a:pt x="5861" y="3438"/>
                  <a:pt x="4999" y="3438"/>
                </a:cubicBezTo>
                <a:cubicBezTo>
                  <a:pt x="4137" y="3438"/>
                  <a:pt x="3437" y="4138"/>
                  <a:pt x="3437" y="5000"/>
                </a:cubicBezTo>
                <a:cubicBezTo>
                  <a:pt x="3437" y="5862"/>
                  <a:pt x="4137" y="6563"/>
                  <a:pt x="4999" y="6563"/>
                </a:cubicBezTo>
                <a:close/>
                <a:moveTo>
                  <a:pt x="4999" y="2188"/>
                </a:moveTo>
                <a:cubicBezTo>
                  <a:pt x="6551" y="2188"/>
                  <a:pt x="7811" y="3448"/>
                  <a:pt x="7811" y="5000"/>
                </a:cubicBezTo>
                <a:cubicBezTo>
                  <a:pt x="7811" y="6552"/>
                  <a:pt x="6551" y="7813"/>
                  <a:pt x="4999" y="7813"/>
                </a:cubicBezTo>
                <a:cubicBezTo>
                  <a:pt x="3447" y="7813"/>
                  <a:pt x="2187" y="6552"/>
                  <a:pt x="2187" y="5000"/>
                </a:cubicBezTo>
                <a:cubicBezTo>
                  <a:pt x="2187" y="3448"/>
                  <a:pt x="3447" y="2188"/>
                  <a:pt x="4999" y="2188"/>
                </a:cubicBezTo>
                <a:close/>
                <a:moveTo>
                  <a:pt x="4374" y="5000"/>
                </a:moveTo>
                <a:cubicBezTo>
                  <a:pt x="4374" y="4655"/>
                  <a:pt x="4654" y="4375"/>
                  <a:pt x="4999" y="4375"/>
                </a:cubicBezTo>
                <a:cubicBezTo>
                  <a:pt x="5344" y="4375"/>
                  <a:pt x="5624" y="4655"/>
                  <a:pt x="5624" y="5000"/>
                </a:cubicBezTo>
                <a:cubicBezTo>
                  <a:pt x="5624" y="5345"/>
                  <a:pt x="5344" y="5625"/>
                  <a:pt x="4999" y="5625"/>
                </a:cubicBezTo>
                <a:cubicBezTo>
                  <a:pt x="4654" y="5625"/>
                  <a:pt x="4374" y="5345"/>
                  <a:pt x="4374" y="5000"/>
                </a:cubicBezTo>
                <a:close/>
              </a:path>
            </a:pathLst>
          </a:custGeom>
          <a:solidFill>
            <a:srgbClr val="BE123C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9" name="TextBox 9"/>
          <p:cNvSpPr txBox="1"/>
          <p:nvPr/>
        </p:nvSpPr>
        <p:spPr>
          <a:xfrm>
            <a:off x="895275" y="1625947"/>
            <a:ext cx="4029406" cy="16192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200" b="1" i="0" strike="noStrike">
                <a:solidFill>
                  <a:srgbClr val="88133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行动：精选聚焦</a:t>
            </a:r>
            <a:endParaRPr lang="en-US" sz="1100"/>
          </a:p>
        </p:txBody>
      </p:sp>
      <p:sp>
        <p:nvSpPr>
          <p:cNvPr id="10" name="TextBox 10"/>
          <p:cNvSpPr txBox="1"/>
          <p:nvPr/>
        </p:nvSpPr>
        <p:spPr>
          <a:xfrm>
            <a:off x="895275" y="1873597"/>
            <a:ext cx="4353176" cy="1524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100" b="0" i="0" strike="noStrike">
                <a:solidFill>
                  <a:srgbClr val="374151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精选 1 个城市，聚焦 1 个有共识的细分产业（如大健康或精品农业）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457086" y="2273201"/>
            <a:ext cx="5894501" cy="752475"/>
          </a:xfrm>
          <a:prstGeom prst="roundRect">
            <a:avLst>
              <a:gd name="adj" fmla="val 12357"/>
            </a:avLst>
          </a:prstGeom>
          <a:blipFill rotWithShape="1">
            <a:blip r:embed="rId2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12" name="AutoShape 12"/>
          <p:cNvSpPr/>
          <p:nvPr/>
        </p:nvSpPr>
        <p:spPr>
          <a:xfrm>
            <a:off x="647537" y="2540973"/>
            <a:ext cx="133466" cy="106799"/>
          </a:xfrm>
          <a:custGeom>
            <a:avLst/>
            <a:gdLst/>
            <a:ahLst/>
            <a:cxnLst/>
            <a:rect l="l" t="t" r="r" b="b"/>
            <a:pathLst>
              <a:path w="12497" h="10000">
                <a:moveTo>
                  <a:pt x="6249" y="0"/>
                </a:moveTo>
                <a:cubicBezTo>
                  <a:pt x="7369" y="0"/>
                  <a:pt x="8279" y="1004"/>
                  <a:pt x="8279" y="2241"/>
                </a:cubicBezTo>
                <a:cubicBezTo>
                  <a:pt x="8279" y="3478"/>
                  <a:pt x="7369" y="4483"/>
                  <a:pt x="6249" y="4483"/>
                </a:cubicBezTo>
                <a:cubicBezTo>
                  <a:pt x="5128" y="4483"/>
                  <a:pt x="4218" y="3478"/>
                  <a:pt x="4218" y="2241"/>
                </a:cubicBezTo>
                <a:cubicBezTo>
                  <a:pt x="4218" y="1004"/>
                  <a:pt x="5128" y="0"/>
                  <a:pt x="6249" y="0"/>
                </a:cubicBezTo>
                <a:close/>
                <a:moveTo>
                  <a:pt x="1875" y="1552"/>
                </a:moveTo>
                <a:cubicBezTo>
                  <a:pt x="2650" y="1552"/>
                  <a:pt x="3280" y="2247"/>
                  <a:pt x="3280" y="3103"/>
                </a:cubicBezTo>
                <a:cubicBezTo>
                  <a:pt x="3280" y="3960"/>
                  <a:pt x="2650" y="4655"/>
                  <a:pt x="1875" y="4655"/>
                </a:cubicBezTo>
                <a:cubicBezTo>
                  <a:pt x="1099" y="4655"/>
                  <a:pt x="469" y="3960"/>
                  <a:pt x="469" y="3103"/>
                </a:cubicBezTo>
                <a:cubicBezTo>
                  <a:pt x="469" y="2247"/>
                  <a:pt x="1099" y="1552"/>
                  <a:pt x="1875" y="1552"/>
                </a:cubicBezTo>
                <a:close/>
                <a:moveTo>
                  <a:pt x="0" y="8621"/>
                </a:moveTo>
                <a:cubicBezTo>
                  <a:pt x="0" y="7097"/>
                  <a:pt x="1119" y="5862"/>
                  <a:pt x="2499" y="5862"/>
                </a:cubicBezTo>
                <a:cubicBezTo>
                  <a:pt x="2749" y="5862"/>
                  <a:pt x="2991" y="5903"/>
                  <a:pt x="3220" y="5978"/>
                </a:cubicBezTo>
                <a:cubicBezTo>
                  <a:pt x="2578" y="6772"/>
                  <a:pt x="2187" y="7819"/>
                  <a:pt x="2187" y="8966"/>
                </a:cubicBezTo>
                <a:lnTo>
                  <a:pt x="2187" y="9310"/>
                </a:lnTo>
                <a:cubicBezTo>
                  <a:pt x="2187" y="9556"/>
                  <a:pt x="2234" y="9789"/>
                  <a:pt x="2318" y="10000"/>
                </a:cubicBezTo>
                <a:lnTo>
                  <a:pt x="625" y="10000"/>
                </a:lnTo>
                <a:cubicBezTo>
                  <a:pt x="279" y="10000"/>
                  <a:pt x="0" y="9692"/>
                  <a:pt x="0" y="9310"/>
                </a:cubicBezTo>
                <a:lnTo>
                  <a:pt x="0" y="8621"/>
                </a:lnTo>
                <a:close/>
                <a:moveTo>
                  <a:pt x="10179" y="10000"/>
                </a:moveTo>
                <a:cubicBezTo>
                  <a:pt x="10263" y="9789"/>
                  <a:pt x="10310" y="9556"/>
                  <a:pt x="10310" y="9310"/>
                </a:cubicBezTo>
                <a:lnTo>
                  <a:pt x="10310" y="8966"/>
                </a:lnTo>
                <a:cubicBezTo>
                  <a:pt x="10310" y="7819"/>
                  <a:pt x="9919" y="6772"/>
                  <a:pt x="9277" y="5978"/>
                </a:cubicBezTo>
                <a:cubicBezTo>
                  <a:pt x="9506" y="5903"/>
                  <a:pt x="9748" y="5862"/>
                  <a:pt x="9998" y="5862"/>
                </a:cubicBezTo>
                <a:cubicBezTo>
                  <a:pt x="11378" y="5862"/>
                  <a:pt x="12497" y="7097"/>
                  <a:pt x="12497" y="8621"/>
                </a:cubicBezTo>
                <a:lnTo>
                  <a:pt x="12497" y="9310"/>
                </a:lnTo>
                <a:cubicBezTo>
                  <a:pt x="12497" y="9692"/>
                  <a:pt x="12218" y="10000"/>
                  <a:pt x="11872" y="10000"/>
                </a:cubicBezTo>
                <a:lnTo>
                  <a:pt x="10179" y="10000"/>
                </a:lnTo>
                <a:close/>
                <a:moveTo>
                  <a:pt x="9217" y="3103"/>
                </a:moveTo>
                <a:cubicBezTo>
                  <a:pt x="9217" y="2247"/>
                  <a:pt x="9847" y="1552"/>
                  <a:pt x="10622" y="1552"/>
                </a:cubicBezTo>
                <a:cubicBezTo>
                  <a:pt x="11398" y="1552"/>
                  <a:pt x="12028" y="2247"/>
                  <a:pt x="12028" y="3103"/>
                </a:cubicBezTo>
                <a:cubicBezTo>
                  <a:pt x="12028" y="3960"/>
                  <a:pt x="11398" y="4655"/>
                  <a:pt x="10622" y="4655"/>
                </a:cubicBezTo>
                <a:cubicBezTo>
                  <a:pt x="9847" y="4655"/>
                  <a:pt x="9217" y="3960"/>
                  <a:pt x="9217" y="3103"/>
                </a:cubicBezTo>
                <a:close/>
                <a:moveTo>
                  <a:pt x="3124" y="8966"/>
                </a:moveTo>
                <a:cubicBezTo>
                  <a:pt x="3124" y="7060"/>
                  <a:pt x="4522" y="5517"/>
                  <a:pt x="6249" y="5517"/>
                </a:cubicBezTo>
                <a:cubicBezTo>
                  <a:pt x="7973" y="5517"/>
                  <a:pt x="9373" y="7062"/>
                  <a:pt x="9373" y="8966"/>
                </a:cubicBezTo>
                <a:lnTo>
                  <a:pt x="9373" y="9310"/>
                </a:lnTo>
                <a:cubicBezTo>
                  <a:pt x="9373" y="9692"/>
                  <a:pt x="9094" y="10000"/>
                  <a:pt x="8748" y="10000"/>
                </a:cubicBezTo>
                <a:lnTo>
                  <a:pt x="3749" y="10000"/>
                </a:lnTo>
                <a:cubicBezTo>
                  <a:pt x="3403" y="10000"/>
                  <a:pt x="3124" y="9692"/>
                  <a:pt x="3124" y="9310"/>
                </a:cubicBezTo>
                <a:lnTo>
                  <a:pt x="3124" y="8966"/>
                </a:lnTo>
                <a:close/>
              </a:path>
            </a:pathLst>
          </a:custGeom>
          <a:solidFill>
            <a:srgbClr val="BE123C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13" name="TextBox 13"/>
          <p:cNvSpPr txBox="1"/>
          <p:nvPr/>
        </p:nvSpPr>
        <p:spPr>
          <a:xfrm>
            <a:off x="895275" y="2451496"/>
            <a:ext cx="4050535" cy="16192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200" b="1" i="0" strike="noStrike">
                <a:solidFill>
                  <a:srgbClr val="88133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行动：组建联盟</a:t>
            </a:r>
            <a:endParaRPr lang="en-US" sz="1100"/>
          </a:p>
        </p:txBody>
      </p:sp>
      <p:sp>
        <p:nvSpPr>
          <p:cNvPr id="14" name="TextBox 14"/>
          <p:cNvSpPr txBox="1"/>
          <p:nvPr/>
        </p:nvSpPr>
        <p:spPr>
          <a:xfrm>
            <a:off x="895275" y="2699148"/>
            <a:ext cx="4383827" cy="1524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100" b="0" i="0" strike="noStrike">
                <a:solidFill>
                  <a:srgbClr val="374151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联合该地最具影响力的 3-7 位女企业家，成立第一个'七仙女'有限合伙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457086" y="3136850"/>
            <a:ext cx="5894501" cy="752475"/>
          </a:xfrm>
          <a:prstGeom prst="roundRect">
            <a:avLst>
              <a:gd name="adj" fmla="val 12357"/>
            </a:avLst>
          </a:prstGeom>
          <a:blipFill rotWithShape="1">
            <a:blip r:embed="rId3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16" name="AutoShape 16"/>
          <p:cNvSpPr/>
          <p:nvPr/>
        </p:nvSpPr>
        <p:spPr>
          <a:xfrm>
            <a:off x="647537" y="3381737"/>
            <a:ext cx="133466" cy="152570"/>
          </a:xfrm>
          <a:custGeom>
            <a:avLst/>
            <a:gdLst/>
            <a:ahLst/>
            <a:cxnLst/>
            <a:rect l="l" t="t" r="r" b="b"/>
            <a:pathLst>
              <a:path w="8748" h="10000">
                <a:moveTo>
                  <a:pt x="625" y="0"/>
                </a:moveTo>
                <a:cubicBezTo>
                  <a:pt x="970" y="0"/>
                  <a:pt x="1250" y="279"/>
                  <a:pt x="1250" y="625"/>
                </a:cubicBezTo>
                <a:lnTo>
                  <a:pt x="1250" y="938"/>
                </a:lnTo>
                <a:lnTo>
                  <a:pt x="2597" y="602"/>
                </a:lnTo>
                <a:cubicBezTo>
                  <a:pt x="3341" y="416"/>
                  <a:pt x="4126" y="502"/>
                  <a:pt x="4813" y="846"/>
                </a:cubicBezTo>
                <a:cubicBezTo>
                  <a:pt x="5717" y="1299"/>
                  <a:pt x="6782" y="1299"/>
                  <a:pt x="7686" y="846"/>
                </a:cubicBezTo>
                <a:lnTo>
                  <a:pt x="7873" y="752"/>
                </a:lnTo>
                <a:cubicBezTo>
                  <a:pt x="8275" y="549"/>
                  <a:pt x="8748" y="842"/>
                  <a:pt x="8748" y="1291"/>
                </a:cubicBezTo>
                <a:lnTo>
                  <a:pt x="8748" y="6754"/>
                </a:lnTo>
                <a:cubicBezTo>
                  <a:pt x="8748" y="7014"/>
                  <a:pt x="8586" y="7248"/>
                  <a:pt x="8342" y="7340"/>
                </a:cubicBezTo>
                <a:lnTo>
                  <a:pt x="7664" y="7594"/>
                </a:lnTo>
                <a:cubicBezTo>
                  <a:pt x="6762" y="7932"/>
                  <a:pt x="5758" y="7879"/>
                  <a:pt x="4897" y="7449"/>
                </a:cubicBezTo>
                <a:cubicBezTo>
                  <a:pt x="4157" y="7078"/>
                  <a:pt x="3308" y="6986"/>
                  <a:pt x="2505" y="7188"/>
                </a:cubicBezTo>
                <a:lnTo>
                  <a:pt x="1250" y="7500"/>
                </a:lnTo>
                <a:lnTo>
                  <a:pt x="1250" y="9375"/>
                </a:lnTo>
                <a:cubicBezTo>
                  <a:pt x="1250" y="9721"/>
                  <a:pt x="970" y="10000"/>
                  <a:pt x="625" y="10000"/>
                </a:cubicBezTo>
                <a:cubicBezTo>
                  <a:pt x="280" y="10000"/>
                  <a:pt x="0" y="9720"/>
                  <a:pt x="0" y="9375"/>
                </a:cubicBezTo>
                <a:lnTo>
                  <a:pt x="0" y="625"/>
                </a:lnTo>
                <a:cubicBezTo>
                  <a:pt x="0" y="279"/>
                  <a:pt x="279" y="0"/>
                  <a:pt x="625" y="0"/>
                </a:cubicBezTo>
                <a:close/>
                <a:moveTo>
                  <a:pt x="1250" y="3654"/>
                </a:moveTo>
                <a:lnTo>
                  <a:pt x="2499" y="3383"/>
                </a:lnTo>
                <a:lnTo>
                  <a:pt x="2499" y="4662"/>
                </a:lnTo>
                <a:lnTo>
                  <a:pt x="1250" y="4934"/>
                </a:lnTo>
                <a:lnTo>
                  <a:pt x="1250" y="6213"/>
                </a:lnTo>
                <a:lnTo>
                  <a:pt x="2203" y="5975"/>
                </a:lnTo>
                <a:cubicBezTo>
                  <a:pt x="2302" y="5949"/>
                  <a:pt x="2400" y="5928"/>
                  <a:pt x="2499" y="5910"/>
                </a:cubicBezTo>
                <a:lnTo>
                  <a:pt x="2499" y="4662"/>
                </a:lnTo>
                <a:lnTo>
                  <a:pt x="3259" y="4498"/>
                </a:lnTo>
                <a:cubicBezTo>
                  <a:pt x="3421" y="4463"/>
                  <a:pt x="3585" y="4449"/>
                  <a:pt x="3749" y="4457"/>
                </a:cubicBezTo>
                <a:lnTo>
                  <a:pt x="3749" y="3207"/>
                </a:lnTo>
                <a:cubicBezTo>
                  <a:pt x="4015" y="3215"/>
                  <a:pt x="4280" y="3258"/>
                  <a:pt x="4538" y="3332"/>
                </a:cubicBezTo>
                <a:lnTo>
                  <a:pt x="4999" y="3467"/>
                </a:lnTo>
                <a:lnTo>
                  <a:pt x="4999" y="4770"/>
                </a:lnTo>
                <a:lnTo>
                  <a:pt x="4185" y="4529"/>
                </a:lnTo>
                <a:cubicBezTo>
                  <a:pt x="4042" y="4488"/>
                  <a:pt x="3896" y="4463"/>
                  <a:pt x="3749" y="4455"/>
                </a:cubicBezTo>
                <a:lnTo>
                  <a:pt x="3749" y="5850"/>
                </a:lnTo>
                <a:cubicBezTo>
                  <a:pt x="4175" y="5887"/>
                  <a:pt x="4595" y="5980"/>
                  <a:pt x="4999" y="6131"/>
                </a:cubicBezTo>
                <a:lnTo>
                  <a:pt x="4999" y="4768"/>
                </a:lnTo>
                <a:lnTo>
                  <a:pt x="5442" y="4898"/>
                </a:lnTo>
                <a:cubicBezTo>
                  <a:pt x="5706" y="4977"/>
                  <a:pt x="5975" y="5023"/>
                  <a:pt x="6249" y="5043"/>
                </a:cubicBezTo>
                <a:lnTo>
                  <a:pt x="6249" y="3789"/>
                </a:lnTo>
                <a:cubicBezTo>
                  <a:pt x="6096" y="3773"/>
                  <a:pt x="5944" y="3744"/>
                  <a:pt x="5796" y="3701"/>
                </a:cubicBezTo>
                <a:lnTo>
                  <a:pt x="4999" y="3467"/>
                </a:lnTo>
                <a:lnTo>
                  <a:pt x="4999" y="2256"/>
                </a:lnTo>
                <a:cubicBezTo>
                  <a:pt x="4745" y="2182"/>
                  <a:pt x="4495" y="2084"/>
                  <a:pt x="4253" y="1963"/>
                </a:cubicBezTo>
                <a:cubicBezTo>
                  <a:pt x="4093" y="1883"/>
                  <a:pt x="3923" y="1826"/>
                  <a:pt x="3749" y="1791"/>
                </a:cubicBezTo>
                <a:lnTo>
                  <a:pt x="3749" y="3205"/>
                </a:lnTo>
                <a:cubicBezTo>
                  <a:pt x="3495" y="3197"/>
                  <a:pt x="3241" y="3221"/>
                  <a:pt x="2993" y="3275"/>
                </a:cubicBezTo>
                <a:lnTo>
                  <a:pt x="2499" y="3383"/>
                </a:lnTo>
                <a:lnTo>
                  <a:pt x="2499" y="1914"/>
                </a:lnTo>
                <a:lnTo>
                  <a:pt x="1250" y="2227"/>
                </a:lnTo>
                <a:lnTo>
                  <a:pt x="1250" y="3654"/>
                </a:lnTo>
                <a:close/>
                <a:moveTo>
                  <a:pt x="6249" y="6557"/>
                </a:moveTo>
                <a:cubicBezTo>
                  <a:pt x="6577" y="6586"/>
                  <a:pt x="6911" y="6543"/>
                  <a:pt x="7225" y="6424"/>
                </a:cubicBezTo>
                <a:lnTo>
                  <a:pt x="7498" y="6322"/>
                </a:lnTo>
                <a:lnTo>
                  <a:pt x="7498" y="4922"/>
                </a:lnTo>
                <a:lnTo>
                  <a:pt x="7344" y="4957"/>
                </a:lnTo>
                <a:cubicBezTo>
                  <a:pt x="6985" y="5041"/>
                  <a:pt x="6616" y="5068"/>
                  <a:pt x="6249" y="5045"/>
                </a:cubicBezTo>
                <a:lnTo>
                  <a:pt x="6249" y="6557"/>
                </a:lnTo>
                <a:close/>
                <a:moveTo>
                  <a:pt x="7498" y="3639"/>
                </a:moveTo>
                <a:lnTo>
                  <a:pt x="7498" y="2256"/>
                </a:lnTo>
                <a:cubicBezTo>
                  <a:pt x="7090" y="2375"/>
                  <a:pt x="6670" y="2434"/>
                  <a:pt x="6249" y="2434"/>
                </a:cubicBezTo>
                <a:lnTo>
                  <a:pt x="6249" y="3789"/>
                </a:lnTo>
                <a:cubicBezTo>
                  <a:pt x="6520" y="3816"/>
                  <a:pt x="6795" y="3799"/>
                  <a:pt x="7063" y="3738"/>
                </a:cubicBezTo>
                <a:lnTo>
                  <a:pt x="7498" y="3637"/>
                </a:lnTo>
                <a:close/>
              </a:path>
            </a:pathLst>
          </a:custGeom>
          <a:solidFill>
            <a:srgbClr val="D97706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17" name="TextBox 17"/>
          <p:cNvSpPr txBox="1"/>
          <p:nvPr/>
        </p:nvSpPr>
        <p:spPr>
          <a:xfrm>
            <a:off x="895275" y="3315147"/>
            <a:ext cx="2755459" cy="16192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200" b="1" i="0" strike="noStrike">
                <a:solidFill>
                  <a:srgbClr val="B45309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目标：90 天落地</a:t>
            </a:r>
            <a:endParaRPr lang="en-US" sz="1100"/>
          </a:p>
        </p:txBody>
      </p:sp>
      <p:sp>
        <p:nvSpPr>
          <p:cNvPr id="18" name="TextBox 18"/>
          <p:cNvSpPr txBox="1"/>
          <p:nvPr/>
        </p:nvSpPr>
        <p:spPr>
          <a:xfrm>
            <a:off x="895275" y="3562797"/>
            <a:ext cx="2984002" cy="1524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100" b="0" i="0" strike="noStrike">
                <a:solidFill>
                  <a:srgbClr val="374151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在 90 天内，成功落地第一个小型但完整的案例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457086" y="3962400"/>
            <a:ext cx="5894501" cy="752475"/>
          </a:xfrm>
          <a:prstGeom prst="roundRect">
            <a:avLst>
              <a:gd name="adj" fmla="val 12357"/>
            </a:avLst>
          </a:prstGeom>
          <a:blipFill rotWithShape="1">
            <a:blip r:embed="rId3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20" name="AutoShape 20"/>
          <p:cNvSpPr/>
          <p:nvPr/>
        </p:nvSpPr>
        <p:spPr>
          <a:xfrm>
            <a:off x="647537" y="4224238"/>
            <a:ext cx="133466" cy="118666"/>
          </a:xfrm>
          <a:custGeom>
            <a:avLst/>
            <a:gdLst/>
            <a:ahLst/>
            <a:cxnLst/>
            <a:rect l="l" t="t" r="r" b="b"/>
            <a:pathLst>
              <a:path w="11247" h="10000">
                <a:moveTo>
                  <a:pt x="5700" y="0"/>
                </a:moveTo>
                <a:cubicBezTo>
                  <a:pt x="5436" y="0"/>
                  <a:pt x="5225" y="203"/>
                  <a:pt x="5225" y="455"/>
                </a:cubicBezTo>
                <a:lnTo>
                  <a:pt x="5225" y="682"/>
                </a:lnTo>
                <a:lnTo>
                  <a:pt x="5189" y="682"/>
                </a:lnTo>
                <a:cubicBezTo>
                  <a:pt x="4465" y="682"/>
                  <a:pt x="3879" y="1244"/>
                  <a:pt x="3879" y="1936"/>
                </a:cubicBezTo>
                <a:cubicBezTo>
                  <a:pt x="3879" y="2568"/>
                  <a:pt x="4372" y="3102"/>
                  <a:pt x="5027" y="3180"/>
                </a:cubicBezTo>
                <a:lnTo>
                  <a:pt x="6234" y="3324"/>
                </a:lnTo>
                <a:cubicBezTo>
                  <a:pt x="6335" y="3335"/>
                  <a:pt x="6412" y="3419"/>
                  <a:pt x="6412" y="3517"/>
                </a:cubicBezTo>
                <a:cubicBezTo>
                  <a:pt x="6412" y="3625"/>
                  <a:pt x="6321" y="3710"/>
                  <a:pt x="6210" y="3710"/>
                </a:cubicBezTo>
                <a:lnTo>
                  <a:pt x="4750" y="3712"/>
                </a:lnTo>
                <a:cubicBezTo>
                  <a:pt x="4443" y="3712"/>
                  <a:pt x="4196" y="3949"/>
                  <a:pt x="4196" y="4242"/>
                </a:cubicBezTo>
                <a:cubicBezTo>
                  <a:pt x="4196" y="4535"/>
                  <a:pt x="4444" y="4773"/>
                  <a:pt x="4750" y="4773"/>
                </a:cubicBezTo>
                <a:lnTo>
                  <a:pt x="5225" y="4773"/>
                </a:lnTo>
                <a:lnTo>
                  <a:pt x="5225" y="5000"/>
                </a:lnTo>
                <a:cubicBezTo>
                  <a:pt x="5225" y="5252"/>
                  <a:pt x="5436" y="5455"/>
                  <a:pt x="5700" y="5455"/>
                </a:cubicBezTo>
                <a:cubicBezTo>
                  <a:pt x="5962" y="5455"/>
                  <a:pt x="6175" y="5251"/>
                  <a:pt x="6175" y="5000"/>
                </a:cubicBezTo>
                <a:lnTo>
                  <a:pt x="6175" y="4773"/>
                </a:lnTo>
                <a:lnTo>
                  <a:pt x="6210" y="4773"/>
                </a:lnTo>
                <a:cubicBezTo>
                  <a:pt x="6935" y="4773"/>
                  <a:pt x="7520" y="4210"/>
                  <a:pt x="7520" y="3519"/>
                </a:cubicBezTo>
                <a:cubicBezTo>
                  <a:pt x="7520" y="2886"/>
                  <a:pt x="7028" y="2352"/>
                  <a:pt x="6373" y="2275"/>
                </a:cubicBezTo>
                <a:lnTo>
                  <a:pt x="5165" y="2131"/>
                </a:lnTo>
                <a:cubicBezTo>
                  <a:pt x="5064" y="2119"/>
                  <a:pt x="4987" y="2036"/>
                  <a:pt x="4987" y="1938"/>
                </a:cubicBezTo>
                <a:cubicBezTo>
                  <a:pt x="4987" y="1830"/>
                  <a:pt x="5078" y="1744"/>
                  <a:pt x="5189" y="1744"/>
                </a:cubicBezTo>
                <a:lnTo>
                  <a:pt x="6491" y="1742"/>
                </a:lnTo>
                <a:cubicBezTo>
                  <a:pt x="6798" y="1742"/>
                  <a:pt x="7045" y="1506"/>
                  <a:pt x="7045" y="1212"/>
                </a:cubicBezTo>
                <a:cubicBezTo>
                  <a:pt x="7045" y="919"/>
                  <a:pt x="6797" y="682"/>
                  <a:pt x="6491" y="682"/>
                </a:cubicBezTo>
                <a:lnTo>
                  <a:pt x="6175" y="682"/>
                </a:lnTo>
                <a:lnTo>
                  <a:pt x="6175" y="455"/>
                </a:lnTo>
                <a:cubicBezTo>
                  <a:pt x="6175" y="203"/>
                  <a:pt x="5963" y="0"/>
                  <a:pt x="5700" y="0"/>
                </a:cubicBezTo>
                <a:close/>
                <a:moveTo>
                  <a:pt x="2163" y="6771"/>
                </a:moveTo>
                <a:lnTo>
                  <a:pt x="1320" y="7576"/>
                </a:lnTo>
                <a:lnTo>
                  <a:pt x="633" y="7576"/>
                </a:lnTo>
                <a:cubicBezTo>
                  <a:pt x="283" y="7576"/>
                  <a:pt x="0" y="7847"/>
                  <a:pt x="0" y="8182"/>
                </a:cubicBezTo>
                <a:lnTo>
                  <a:pt x="0" y="9394"/>
                </a:lnTo>
                <a:cubicBezTo>
                  <a:pt x="0" y="9729"/>
                  <a:pt x="283" y="10000"/>
                  <a:pt x="633" y="10000"/>
                </a:cubicBezTo>
                <a:lnTo>
                  <a:pt x="6976" y="10000"/>
                </a:lnTo>
                <a:cubicBezTo>
                  <a:pt x="7550" y="10000"/>
                  <a:pt x="8110" y="9824"/>
                  <a:pt x="8573" y="9498"/>
                </a:cubicBezTo>
                <a:lnTo>
                  <a:pt x="11079" y="7731"/>
                </a:lnTo>
                <a:cubicBezTo>
                  <a:pt x="11431" y="7483"/>
                  <a:pt x="11506" y="7009"/>
                  <a:pt x="11247" y="6672"/>
                </a:cubicBezTo>
                <a:cubicBezTo>
                  <a:pt x="10988" y="6336"/>
                  <a:pt x="10493" y="6263"/>
                  <a:pt x="10141" y="6511"/>
                </a:cubicBezTo>
                <a:lnTo>
                  <a:pt x="7770" y="8182"/>
                </a:lnTo>
                <a:lnTo>
                  <a:pt x="5541" y="8182"/>
                </a:lnTo>
                <a:cubicBezTo>
                  <a:pt x="5278" y="8182"/>
                  <a:pt x="5066" y="7979"/>
                  <a:pt x="5066" y="7727"/>
                </a:cubicBezTo>
                <a:cubicBezTo>
                  <a:pt x="5066" y="7476"/>
                  <a:pt x="5279" y="7273"/>
                  <a:pt x="5541" y="7273"/>
                </a:cubicBezTo>
                <a:lnTo>
                  <a:pt x="6966" y="7273"/>
                </a:lnTo>
                <a:cubicBezTo>
                  <a:pt x="7317" y="7273"/>
                  <a:pt x="7600" y="7002"/>
                  <a:pt x="7600" y="6667"/>
                </a:cubicBezTo>
                <a:cubicBezTo>
                  <a:pt x="7600" y="6332"/>
                  <a:pt x="7316" y="6061"/>
                  <a:pt x="6966" y="6061"/>
                </a:cubicBezTo>
                <a:lnTo>
                  <a:pt x="3954" y="6061"/>
                </a:lnTo>
                <a:cubicBezTo>
                  <a:pt x="3283" y="6061"/>
                  <a:pt x="2638" y="6316"/>
                  <a:pt x="2163" y="6771"/>
                </a:cubicBezTo>
                <a:close/>
              </a:path>
            </a:pathLst>
          </a:custGeom>
          <a:solidFill>
            <a:srgbClr val="D97706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21" name="TextBox 21"/>
          <p:cNvSpPr txBox="1"/>
          <p:nvPr/>
        </p:nvSpPr>
        <p:spPr>
          <a:xfrm>
            <a:off x="895275" y="4140697"/>
            <a:ext cx="4799400" cy="16192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200" b="1" i="0" strike="noStrike">
                <a:solidFill>
                  <a:srgbClr val="B45309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目标：资源赋能</a:t>
            </a:r>
            <a:endParaRPr lang="en-US" sz="1100"/>
          </a:p>
        </p:txBody>
      </p:sp>
      <p:sp>
        <p:nvSpPr>
          <p:cNvPr id="22" name="TextBox 22"/>
          <p:cNvSpPr txBox="1"/>
          <p:nvPr/>
        </p:nvSpPr>
        <p:spPr>
          <a:xfrm>
            <a:off x="895275" y="4388347"/>
            <a:ext cx="5189827" cy="1524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100" b="0" i="0" strike="noStrike">
                <a:solidFill>
                  <a:srgbClr val="374151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共同投资或赋能一个本地项目，并利用丽人圈和中玄资本资源使其取得可见的进展</a:t>
            </a:r>
            <a:endParaRPr lang="en-US" sz="1100"/>
          </a:p>
        </p:txBody>
      </p:sp>
      <p:sp>
        <p:nvSpPr>
          <p:cNvPr id="23" name="AutoShape 23"/>
          <p:cNvSpPr/>
          <p:nvPr/>
        </p:nvSpPr>
        <p:spPr>
          <a:xfrm>
            <a:off x="457086" y="4826050"/>
            <a:ext cx="5894501" cy="752475"/>
          </a:xfrm>
          <a:prstGeom prst="roundRect">
            <a:avLst>
              <a:gd name="adj" fmla="val 12359"/>
            </a:avLst>
          </a:prstGeom>
          <a:blipFill rotWithShape="1">
            <a:blip r:embed="rId4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24" name="AutoShape 24"/>
          <p:cNvSpPr/>
          <p:nvPr/>
        </p:nvSpPr>
        <p:spPr>
          <a:xfrm>
            <a:off x="647537" y="5058072"/>
            <a:ext cx="133466" cy="177998"/>
          </a:xfrm>
          <a:custGeom>
            <a:avLst/>
            <a:gdLst/>
            <a:ahLst/>
            <a:cxnLst/>
            <a:rect l="l" t="t" r="r" b="b"/>
            <a:pathLst>
              <a:path w="7498" h="10000">
                <a:moveTo>
                  <a:pt x="0" y="1250"/>
                </a:moveTo>
                <a:cubicBezTo>
                  <a:pt x="0" y="561"/>
                  <a:pt x="560" y="0"/>
                  <a:pt x="1250" y="0"/>
                </a:cubicBezTo>
                <a:lnTo>
                  <a:pt x="4169" y="0"/>
                </a:lnTo>
                <a:cubicBezTo>
                  <a:pt x="4501" y="0"/>
                  <a:pt x="4819" y="131"/>
                  <a:pt x="5053" y="365"/>
                </a:cubicBezTo>
                <a:lnTo>
                  <a:pt x="7133" y="2447"/>
                </a:lnTo>
                <a:cubicBezTo>
                  <a:pt x="7367" y="2682"/>
                  <a:pt x="7498" y="3000"/>
                  <a:pt x="7498" y="3332"/>
                </a:cubicBezTo>
                <a:lnTo>
                  <a:pt x="7498" y="8750"/>
                </a:lnTo>
                <a:cubicBezTo>
                  <a:pt x="7498" y="9439"/>
                  <a:pt x="6938" y="10000"/>
                  <a:pt x="6248" y="10000"/>
                </a:cubicBezTo>
                <a:lnTo>
                  <a:pt x="1250" y="10000"/>
                </a:lnTo>
                <a:cubicBezTo>
                  <a:pt x="560" y="10000"/>
                  <a:pt x="0" y="9439"/>
                  <a:pt x="0" y="8750"/>
                </a:cubicBezTo>
                <a:lnTo>
                  <a:pt x="0" y="1250"/>
                </a:lnTo>
                <a:close/>
                <a:moveTo>
                  <a:pt x="4061" y="1143"/>
                </a:moveTo>
                <a:lnTo>
                  <a:pt x="4061" y="2969"/>
                </a:lnTo>
                <a:cubicBezTo>
                  <a:pt x="4061" y="3229"/>
                  <a:pt x="4270" y="3438"/>
                  <a:pt x="4530" y="3438"/>
                </a:cubicBezTo>
                <a:lnTo>
                  <a:pt x="6356" y="3438"/>
                </a:lnTo>
                <a:lnTo>
                  <a:pt x="4061" y="1143"/>
                </a:lnTo>
                <a:close/>
                <a:moveTo>
                  <a:pt x="1718" y="1250"/>
                </a:moveTo>
                <a:cubicBezTo>
                  <a:pt x="1459" y="1250"/>
                  <a:pt x="1250" y="1459"/>
                  <a:pt x="1250" y="1719"/>
                </a:cubicBezTo>
                <a:cubicBezTo>
                  <a:pt x="1250" y="1977"/>
                  <a:pt x="1460" y="2188"/>
                  <a:pt x="1718" y="2188"/>
                </a:cubicBezTo>
                <a:lnTo>
                  <a:pt x="2656" y="2188"/>
                </a:lnTo>
                <a:cubicBezTo>
                  <a:pt x="2915" y="2188"/>
                  <a:pt x="3124" y="1979"/>
                  <a:pt x="3124" y="1719"/>
                </a:cubicBezTo>
                <a:cubicBezTo>
                  <a:pt x="3124" y="1460"/>
                  <a:pt x="2914" y="1250"/>
                  <a:pt x="2656" y="1250"/>
                </a:cubicBezTo>
                <a:lnTo>
                  <a:pt x="1718" y="1250"/>
                </a:lnTo>
                <a:close/>
                <a:moveTo>
                  <a:pt x="1718" y="3125"/>
                </a:moveTo>
                <a:cubicBezTo>
                  <a:pt x="1459" y="3125"/>
                  <a:pt x="1250" y="3334"/>
                  <a:pt x="1250" y="3594"/>
                </a:cubicBezTo>
                <a:cubicBezTo>
                  <a:pt x="1250" y="3852"/>
                  <a:pt x="1460" y="4063"/>
                  <a:pt x="1718" y="4063"/>
                </a:cubicBezTo>
                <a:lnTo>
                  <a:pt x="2656" y="4063"/>
                </a:lnTo>
                <a:cubicBezTo>
                  <a:pt x="2915" y="4063"/>
                  <a:pt x="3124" y="3854"/>
                  <a:pt x="3124" y="3594"/>
                </a:cubicBezTo>
                <a:cubicBezTo>
                  <a:pt x="3124" y="3335"/>
                  <a:pt x="2914" y="3125"/>
                  <a:pt x="2656" y="3125"/>
                </a:cubicBezTo>
                <a:lnTo>
                  <a:pt x="1718" y="3125"/>
                </a:lnTo>
                <a:close/>
                <a:moveTo>
                  <a:pt x="3091" y="6250"/>
                </a:moveTo>
                <a:cubicBezTo>
                  <a:pt x="2870" y="6250"/>
                  <a:pt x="2663" y="6350"/>
                  <a:pt x="2527" y="6521"/>
                </a:cubicBezTo>
                <a:lnTo>
                  <a:pt x="1353" y="7988"/>
                </a:lnTo>
                <a:cubicBezTo>
                  <a:pt x="1191" y="8189"/>
                  <a:pt x="1224" y="8486"/>
                  <a:pt x="1425" y="8646"/>
                </a:cubicBezTo>
                <a:cubicBezTo>
                  <a:pt x="1522" y="8724"/>
                  <a:pt x="1646" y="8760"/>
                  <a:pt x="1770" y="8746"/>
                </a:cubicBezTo>
                <a:cubicBezTo>
                  <a:pt x="1893" y="8732"/>
                  <a:pt x="2006" y="8670"/>
                  <a:pt x="2083" y="8572"/>
                </a:cubicBezTo>
                <a:lnTo>
                  <a:pt x="3003" y="7424"/>
                </a:lnTo>
                <a:lnTo>
                  <a:pt x="3300" y="8414"/>
                </a:lnTo>
                <a:cubicBezTo>
                  <a:pt x="3358" y="8613"/>
                  <a:pt x="3542" y="8748"/>
                  <a:pt x="3749" y="8748"/>
                </a:cubicBezTo>
                <a:lnTo>
                  <a:pt x="5780" y="8748"/>
                </a:lnTo>
                <a:cubicBezTo>
                  <a:pt x="6039" y="8748"/>
                  <a:pt x="6248" y="8539"/>
                  <a:pt x="6248" y="8279"/>
                </a:cubicBezTo>
                <a:cubicBezTo>
                  <a:pt x="6248" y="8020"/>
                  <a:pt x="6039" y="7811"/>
                  <a:pt x="5780" y="7811"/>
                </a:cubicBezTo>
                <a:lnTo>
                  <a:pt x="4099" y="7811"/>
                </a:lnTo>
                <a:lnTo>
                  <a:pt x="3784" y="6764"/>
                </a:lnTo>
                <a:cubicBezTo>
                  <a:pt x="3692" y="6457"/>
                  <a:pt x="3411" y="6248"/>
                  <a:pt x="3091" y="6248"/>
                </a:cubicBezTo>
                <a:close/>
              </a:path>
            </a:pathLst>
          </a:custGeom>
          <a:solidFill>
            <a:srgbClr val="475569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25" name="TextBox 25"/>
          <p:cNvSpPr txBox="1"/>
          <p:nvPr/>
        </p:nvSpPr>
        <p:spPr>
          <a:xfrm>
            <a:off x="895275" y="5004198"/>
            <a:ext cx="4144423" cy="16192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200" b="1" i="0" strike="noStrike">
                <a:solidFill>
                  <a:srgbClr val="334155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产出：价值简报</a:t>
            </a:r>
            <a:endParaRPr lang="en-US" sz="1100"/>
          </a:p>
        </p:txBody>
      </p:sp>
      <p:sp>
        <p:nvSpPr>
          <p:cNvPr id="26" name="TextBox 26"/>
          <p:cNvSpPr txBox="1"/>
          <p:nvPr/>
        </p:nvSpPr>
        <p:spPr>
          <a:xfrm>
            <a:off x="895275" y="5251848"/>
            <a:ext cx="4477714" cy="1524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100" b="0" i="0" strike="noStrike">
                <a:solidFill>
                  <a:srgbClr val="374151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制作一份'投资价值简报'，重点讲述三大支柱，并展示 MVP 案例的进展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457086" y="5651450"/>
            <a:ext cx="5894501" cy="752475"/>
          </a:xfrm>
          <a:prstGeom prst="roundRect">
            <a:avLst>
              <a:gd name="adj" fmla="val 12357"/>
            </a:avLst>
          </a:prstGeom>
          <a:blipFill rotWithShape="1">
            <a:blip r:embed="rId5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28" name="TextBox 28"/>
          <p:cNvSpPr txBox="1"/>
          <p:nvPr/>
        </p:nvSpPr>
        <p:spPr>
          <a:xfrm>
            <a:off x="761810" y="5738068"/>
            <a:ext cx="5439349" cy="16192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200" b="1" i="0" strike="noStrike">
                <a:solidFill>
                  <a:srgbClr val="334155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产出：标志性事件</a:t>
            </a:r>
            <a:endParaRPr lang="en-US" sz="1100"/>
          </a:p>
        </p:txBody>
      </p:sp>
      <p:sp>
        <p:nvSpPr>
          <p:cNvPr id="29" name="TextBox 29"/>
          <p:cNvSpPr txBox="1"/>
          <p:nvPr/>
        </p:nvSpPr>
        <p:spPr>
          <a:xfrm>
            <a:off x="761810" y="5985718"/>
            <a:ext cx="5772790" cy="335756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100" b="0" i="0" strike="noStrike">
                <a:solidFill>
                  <a:srgbClr val="374151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策划一场'标志性事件'，将 MVP 案例的签约或阶段性成果发布会，与一场高规格的闭门研讨</a:t>
            </a:r>
            <a:endParaRPr lang="en-US" sz="1100"/>
          </a:p>
          <a:p>
            <a:pPr algn="l"/>
            <a:r>
              <a:rPr sz="1100" b="0" i="0" strike="noStrike">
                <a:solidFill>
                  <a:srgbClr val="374151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会结合</a:t>
            </a:r>
            <a:endParaRPr sz="1100" b="0" i="0" strike="noStrike">
              <a:solidFill>
                <a:srgbClr val="374151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0" name="AutoShape 30"/>
          <p:cNvSpPr/>
          <p:nvPr/>
        </p:nvSpPr>
        <p:spPr>
          <a:xfrm>
            <a:off x="6658244" y="1447800"/>
            <a:ext cx="5075556" cy="4953000"/>
          </a:xfrm>
          <a:prstGeom prst="roundRect">
            <a:avLst>
              <a:gd name="adj" fmla="val 426"/>
            </a:avLst>
          </a:prstGeom>
          <a:blipFill rotWithShape="1">
            <a:blip r:embed="rId6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pic>
        <p:nvPicPr>
          <p:cNvPr id="31" name="Picture 31"/>
          <p:cNvPicPr>
            <a:picLocks noChangeAspect="1"/>
          </p:cNvPicPr>
          <p:nvPr/>
        </p:nvPicPr>
        <p:blipFill>
          <a:blip r:embed="rId7">
            <a:alphaModFix amt="100000"/>
          </a:blip>
          <a:srcRect l="21180" r="21180"/>
          <a:stretch>
            <a:fillRect/>
          </a:stretch>
        </p:blipFill>
        <p:spPr>
          <a:xfrm>
            <a:off x="6667768" y="1457325"/>
            <a:ext cx="5054576" cy="49339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2" name="AutoShape 32"/>
          <p:cNvSpPr/>
          <p:nvPr/>
        </p:nvSpPr>
        <p:spPr>
          <a:xfrm>
            <a:off x="6667768" y="5591175"/>
            <a:ext cx="5054576" cy="800100"/>
          </a:xfrm>
          <a:prstGeom prst="rect">
            <a:avLst/>
          </a:prstGeom>
          <a:gradFill>
            <a:gsLst>
              <a:gs pos="0">
                <a:srgbClr val="000000">
                  <a:alpha val="70196"/>
                </a:srgbClr>
              </a:gs>
              <a:gs pos="100000">
                <a:srgbClr val="000000">
                  <a:alpha val="0"/>
                </a:srgbClr>
              </a:gs>
            </a:gsLst>
            <a:lin ang="0"/>
          </a:gradFill>
          <a:ln>
            <a:headEnd type="none"/>
            <a:tailEnd type="none"/>
          </a:ln>
        </p:spPr>
      </p:sp>
      <p:sp>
        <p:nvSpPr>
          <p:cNvPr id="33" name="TextBox 33"/>
          <p:cNvSpPr txBox="1"/>
          <p:nvPr/>
        </p:nvSpPr>
        <p:spPr>
          <a:xfrm>
            <a:off x="6820130" y="6067425"/>
            <a:ext cx="4749852" cy="1524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100" b="0" i="0" strike="noStrike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合作达成与里程碑时刻</a:t>
            </a:r>
            <a:endParaRPr lang="en-US" sz="11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333333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3" name="AutoShape 3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gradFill>
            <a:gsLst>
              <a:gs pos="0">
                <a:srgbClr val="F8FAFC">
                  <a:alpha val="100000"/>
                </a:srgbClr>
              </a:gs>
              <a:gs pos="50000">
                <a:srgbClr val="FFF1F2">
                  <a:alpha val="100000"/>
                </a:srgbClr>
              </a:gs>
              <a:gs pos="100000">
                <a:srgbClr val="F1F5F9">
                  <a:alpha val="100000"/>
                </a:srgbClr>
              </a:gs>
            </a:gsLst>
            <a:lin ang="8100000"/>
          </a:gradFill>
          <a:ln>
            <a:headEnd type="none"/>
            <a:tailEnd type="none"/>
          </a:ln>
        </p:spPr>
      </p:sp>
      <p:sp>
        <p:nvSpPr>
          <p:cNvPr id="4" name="TextBox 4"/>
          <p:cNvSpPr txBox="1"/>
          <p:nvPr/>
        </p:nvSpPr>
        <p:spPr>
          <a:xfrm>
            <a:off x="457086" y="457200"/>
            <a:ext cx="11274781" cy="3810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1"/>
          <a:lstStyle/>
          <a:p>
            <a:pPr algn="ctr">
              <a:defRPr/>
            </a:pPr>
            <a:r>
              <a:rPr lang="en-US" sz="2700" b="1" i="0" strike="noStrike">
                <a:solidFill>
                  <a:srgbClr val="881337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全球女性经济生态的价值共同体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5637390" y="914400"/>
            <a:ext cx="914171" cy="38100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BE123C">
                  <a:alpha val="100000"/>
                </a:srgbClr>
              </a:gs>
              <a:gs pos="100000">
                <a:srgbClr val="D97706">
                  <a:alpha val="100000"/>
                </a:srgbClr>
              </a:gs>
            </a:gsLst>
            <a:lin ang="5400000"/>
          </a:gradFill>
          <a:ln>
            <a:headEnd type="none"/>
            <a:tailEnd type="none"/>
          </a:ln>
        </p:spPr>
      </p:sp>
      <p:sp>
        <p:nvSpPr>
          <p:cNvPr id="6" name="TextBox 6"/>
          <p:cNvSpPr txBox="1"/>
          <p:nvPr/>
        </p:nvSpPr>
        <p:spPr>
          <a:xfrm>
            <a:off x="457086" y="1066800"/>
            <a:ext cx="11274781" cy="3048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1"/>
          <a:lstStyle/>
          <a:p>
            <a:pPr algn="ctr">
              <a:defRPr/>
            </a:pPr>
            <a:r>
              <a:rPr lang="en-US" sz="1800" b="0" i="0" strike="noStrike">
                <a:solidFill>
                  <a:srgbClr val="47556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全方位赋能女性成长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57086" y="1600200"/>
            <a:ext cx="3609072" cy="1971675"/>
          </a:xfrm>
          <a:prstGeom prst="roundRect">
            <a:avLst>
              <a:gd name="adj" fmla="val 2689"/>
            </a:avLst>
          </a:prstGeom>
          <a:blipFill rotWithShape="1">
            <a:blip r:embed="rId1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8" name="AutoShape 8"/>
          <p:cNvSpPr/>
          <p:nvPr/>
        </p:nvSpPr>
        <p:spPr>
          <a:xfrm>
            <a:off x="466608" y="1609725"/>
            <a:ext cx="57136" cy="1952625"/>
          </a:xfrm>
          <a:prstGeom prst="roundRect">
            <a:avLst>
              <a:gd name="adj" fmla="val 50000"/>
            </a:avLst>
          </a:prstGeom>
          <a:blipFill rotWithShape="1">
            <a:blip r:embed="rId2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9" name="AutoShape 9"/>
          <p:cNvSpPr/>
          <p:nvPr/>
        </p:nvSpPr>
        <p:spPr>
          <a:xfrm>
            <a:off x="809423" y="1800225"/>
            <a:ext cx="457086" cy="457200"/>
          </a:xfrm>
          <a:prstGeom prst="ellipse">
            <a:avLst/>
          </a:prstGeom>
          <a:solidFill>
            <a:srgbClr val="FFF1F2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10" name="AutoShape 10"/>
          <p:cNvSpPr/>
          <p:nvPr/>
        </p:nvSpPr>
        <p:spPr>
          <a:xfrm>
            <a:off x="963868" y="1962944"/>
            <a:ext cx="148196" cy="131762"/>
          </a:xfrm>
          <a:custGeom>
            <a:avLst/>
            <a:gdLst/>
            <a:ahLst/>
            <a:cxnLst/>
            <a:rect l="l" t="t" r="r" b="b"/>
            <a:pathLst>
              <a:path w="11247" h="10000">
                <a:moveTo>
                  <a:pt x="937" y="3656"/>
                </a:moveTo>
                <a:lnTo>
                  <a:pt x="5022" y="5578"/>
                </a:lnTo>
                <a:cubicBezTo>
                  <a:pt x="5213" y="5667"/>
                  <a:pt x="5417" y="5714"/>
                  <a:pt x="5624" y="5714"/>
                </a:cubicBezTo>
                <a:cubicBezTo>
                  <a:pt x="5830" y="5714"/>
                  <a:pt x="6034" y="5668"/>
                  <a:pt x="6225" y="5578"/>
                </a:cubicBezTo>
                <a:lnTo>
                  <a:pt x="10958" y="3350"/>
                </a:lnTo>
                <a:cubicBezTo>
                  <a:pt x="11134" y="3268"/>
                  <a:pt x="11247" y="3074"/>
                  <a:pt x="11247" y="2857"/>
                </a:cubicBezTo>
                <a:cubicBezTo>
                  <a:pt x="11247" y="2641"/>
                  <a:pt x="11133" y="2446"/>
                  <a:pt x="10958" y="2364"/>
                </a:cubicBezTo>
                <a:lnTo>
                  <a:pt x="6225" y="136"/>
                </a:lnTo>
                <a:cubicBezTo>
                  <a:pt x="6034" y="47"/>
                  <a:pt x="5830" y="0"/>
                  <a:pt x="5624" y="0"/>
                </a:cubicBezTo>
                <a:cubicBezTo>
                  <a:pt x="5417" y="0"/>
                  <a:pt x="5213" y="46"/>
                  <a:pt x="5022" y="136"/>
                </a:cubicBezTo>
                <a:lnTo>
                  <a:pt x="289" y="2364"/>
                </a:lnTo>
                <a:cubicBezTo>
                  <a:pt x="113" y="2446"/>
                  <a:pt x="0" y="2641"/>
                  <a:pt x="0" y="2857"/>
                </a:cubicBezTo>
                <a:lnTo>
                  <a:pt x="0" y="9464"/>
                </a:lnTo>
                <a:cubicBezTo>
                  <a:pt x="0" y="9761"/>
                  <a:pt x="209" y="10000"/>
                  <a:pt x="469" y="10000"/>
                </a:cubicBezTo>
                <a:cubicBezTo>
                  <a:pt x="727" y="10000"/>
                  <a:pt x="937" y="9760"/>
                  <a:pt x="937" y="9464"/>
                </a:cubicBezTo>
                <a:lnTo>
                  <a:pt x="937" y="3656"/>
                </a:lnTo>
                <a:close/>
                <a:moveTo>
                  <a:pt x="1875" y="5257"/>
                </a:moveTo>
                <a:lnTo>
                  <a:pt x="1875" y="7857"/>
                </a:lnTo>
                <a:cubicBezTo>
                  <a:pt x="1875" y="9040"/>
                  <a:pt x="3554" y="10000"/>
                  <a:pt x="5624" y="10000"/>
                </a:cubicBezTo>
                <a:cubicBezTo>
                  <a:pt x="7693" y="10000"/>
                  <a:pt x="9373" y="9040"/>
                  <a:pt x="9373" y="7857"/>
                </a:cubicBezTo>
                <a:lnTo>
                  <a:pt x="9373" y="5254"/>
                </a:lnTo>
                <a:lnTo>
                  <a:pt x="6582" y="6569"/>
                </a:lnTo>
                <a:cubicBezTo>
                  <a:pt x="6278" y="6712"/>
                  <a:pt x="5953" y="6786"/>
                  <a:pt x="5624" y="6786"/>
                </a:cubicBezTo>
                <a:cubicBezTo>
                  <a:pt x="5295" y="6786"/>
                  <a:pt x="4969" y="6712"/>
                  <a:pt x="4665" y="6569"/>
                </a:cubicBezTo>
                <a:lnTo>
                  <a:pt x="1875" y="5254"/>
                </a:lnTo>
                <a:close/>
              </a:path>
            </a:pathLst>
          </a:custGeom>
          <a:solidFill>
            <a:srgbClr val="BE123C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11" name="TextBox 11"/>
          <p:cNvSpPr txBox="1"/>
          <p:nvPr/>
        </p:nvSpPr>
        <p:spPr>
          <a:xfrm>
            <a:off x="1380780" y="1924050"/>
            <a:ext cx="857035" cy="20955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500" b="1" i="0" strike="noStrike">
                <a:solidFill>
                  <a:srgbClr val="1E293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实战赋能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809423" y="2466975"/>
            <a:ext cx="57136" cy="57150"/>
          </a:xfrm>
          <a:prstGeom prst="ellipse">
            <a:avLst/>
          </a:prstGeom>
          <a:solidFill>
            <a:srgbClr val="FB7185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13" name="TextBox 13"/>
          <p:cNvSpPr txBox="1"/>
          <p:nvPr/>
        </p:nvSpPr>
        <p:spPr>
          <a:xfrm>
            <a:off x="942739" y="2419350"/>
            <a:ext cx="3039501" cy="335756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100" b="0" i="0" strike="noStrike">
                <a:solidFill>
                  <a:srgbClr val="47556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开设与名校合作的前沿课程（如 AI+ 商业应用总</a:t>
            </a:r>
            <a:endParaRPr lang="en-US" sz="1100"/>
          </a:p>
          <a:p>
            <a:pPr algn="l"/>
            <a:r>
              <a:rPr sz="1100" b="0" i="0" strike="noStrike">
                <a:solidFill>
                  <a:srgbClr val="47556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裁班）</a:t>
            </a:r>
            <a:endParaRPr sz="1100" b="0" i="0" strike="noStrike">
              <a:solidFill>
                <a:srgbClr val="475569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" name="AutoShape 14"/>
          <p:cNvSpPr/>
          <p:nvPr/>
        </p:nvSpPr>
        <p:spPr>
          <a:xfrm>
            <a:off x="809423" y="2947988"/>
            <a:ext cx="57136" cy="57150"/>
          </a:xfrm>
          <a:prstGeom prst="ellipse">
            <a:avLst/>
          </a:prstGeom>
          <a:solidFill>
            <a:srgbClr val="FB7185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15" name="TextBox 15"/>
          <p:cNvSpPr txBox="1"/>
          <p:nvPr/>
        </p:nvSpPr>
        <p:spPr>
          <a:xfrm>
            <a:off x="942739" y="2900362"/>
            <a:ext cx="2742514" cy="1524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100" b="0" i="0" strike="noStrike">
                <a:solidFill>
                  <a:srgbClr val="47556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提供企业数字化转型、合规建设等实用培训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809423" y="3245644"/>
            <a:ext cx="57136" cy="57150"/>
          </a:xfrm>
          <a:prstGeom prst="ellipse">
            <a:avLst/>
          </a:prstGeom>
          <a:solidFill>
            <a:srgbClr val="FB7185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17" name="TextBox 17"/>
          <p:cNvSpPr txBox="1"/>
          <p:nvPr/>
        </p:nvSpPr>
        <p:spPr>
          <a:xfrm>
            <a:off x="942739" y="3198019"/>
            <a:ext cx="1733117" cy="1524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100" b="0" i="0" strike="noStrike">
                <a:solidFill>
                  <a:srgbClr val="47556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引入导师制进行一对一指导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4291428" y="1600200"/>
            <a:ext cx="3609072" cy="1971675"/>
          </a:xfrm>
          <a:prstGeom prst="roundRect">
            <a:avLst>
              <a:gd name="adj" fmla="val 2689"/>
            </a:avLst>
          </a:prstGeom>
          <a:blipFill rotWithShape="1">
            <a:blip r:embed="rId3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19" name="AutoShape 19"/>
          <p:cNvSpPr/>
          <p:nvPr/>
        </p:nvSpPr>
        <p:spPr>
          <a:xfrm>
            <a:off x="4300950" y="1609725"/>
            <a:ext cx="57136" cy="1952625"/>
          </a:xfrm>
          <a:prstGeom prst="roundRect">
            <a:avLst>
              <a:gd name="adj" fmla="val 50000"/>
            </a:avLst>
          </a:prstGeom>
          <a:blipFill rotWithShape="1">
            <a:blip r:embed="rId2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20" name="AutoShape 20"/>
          <p:cNvSpPr/>
          <p:nvPr/>
        </p:nvSpPr>
        <p:spPr>
          <a:xfrm>
            <a:off x="4643765" y="1800225"/>
            <a:ext cx="457086" cy="457200"/>
          </a:xfrm>
          <a:prstGeom prst="ellipse">
            <a:avLst/>
          </a:prstGeom>
          <a:solidFill>
            <a:srgbClr val="FFFBEB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21" name="AutoShape 21"/>
          <p:cNvSpPr/>
          <p:nvPr/>
        </p:nvSpPr>
        <p:spPr>
          <a:xfrm>
            <a:off x="4798210" y="1962944"/>
            <a:ext cx="148196" cy="131762"/>
          </a:xfrm>
          <a:custGeom>
            <a:avLst/>
            <a:gdLst/>
            <a:ahLst/>
            <a:cxnLst/>
            <a:rect l="l" t="t" r="r" b="b"/>
            <a:pathLst>
              <a:path w="11247" h="10000">
                <a:moveTo>
                  <a:pt x="5700" y="0"/>
                </a:moveTo>
                <a:cubicBezTo>
                  <a:pt x="5436" y="0"/>
                  <a:pt x="5225" y="203"/>
                  <a:pt x="5225" y="455"/>
                </a:cubicBezTo>
                <a:lnTo>
                  <a:pt x="5225" y="682"/>
                </a:lnTo>
                <a:lnTo>
                  <a:pt x="5189" y="682"/>
                </a:lnTo>
                <a:cubicBezTo>
                  <a:pt x="4465" y="682"/>
                  <a:pt x="3879" y="1244"/>
                  <a:pt x="3879" y="1936"/>
                </a:cubicBezTo>
                <a:cubicBezTo>
                  <a:pt x="3879" y="2568"/>
                  <a:pt x="4372" y="3102"/>
                  <a:pt x="5027" y="3180"/>
                </a:cubicBezTo>
                <a:lnTo>
                  <a:pt x="6234" y="3324"/>
                </a:lnTo>
                <a:cubicBezTo>
                  <a:pt x="6335" y="3335"/>
                  <a:pt x="6412" y="3419"/>
                  <a:pt x="6412" y="3517"/>
                </a:cubicBezTo>
                <a:cubicBezTo>
                  <a:pt x="6412" y="3625"/>
                  <a:pt x="6321" y="3710"/>
                  <a:pt x="6210" y="3710"/>
                </a:cubicBezTo>
                <a:lnTo>
                  <a:pt x="4750" y="3712"/>
                </a:lnTo>
                <a:cubicBezTo>
                  <a:pt x="4443" y="3712"/>
                  <a:pt x="4196" y="3949"/>
                  <a:pt x="4196" y="4242"/>
                </a:cubicBezTo>
                <a:cubicBezTo>
                  <a:pt x="4196" y="4535"/>
                  <a:pt x="4444" y="4773"/>
                  <a:pt x="4750" y="4773"/>
                </a:cubicBezTo>
                <a:lnTo>
                  <a:pt x="5225" y="4773"/>
                </a:lnTo>
                <a:lnTo>
                  <a:pt x="5225" y="5000"/>
                </a:lnTo>
                <a:cubicBezTo>
                  <a:pt x="5225" y="5252"/>
                  <a:pt x="5436" y="5455"/>
                  <a:pt x="5700" y="5455"/>
                </a:cubicBezTo>
                <a:cubicBezTo>
                  <a:pt x="5962" y="5455"/>
                  <a:pt x="6175" y="5251"/>
                  <a:pt x="6175" y="5000"/>
                </a:cubicBezTo>
                <a:lnTo>
                  <a:pt x="6175" y="4773"/>
                </a:lnTo>
                <a:lnTo>
                  <a:pt x="6210" y="4773"/>
                </a:lnTo>
                <a:cubicBezTo>
                  <a:pt x="6935" y="4773"/>
                  <a:pt x="7520" y="4210"/>
                  <a:pt x="7520" y="3519"/>
                </a:cubicBezTo>
                <a:cubicBezTo>
                  <a:pt x="7520" y="2886"/>
                  <a:pt x="7028" y="2352"/>
                  <a:pt x="6373" y="2275"/>
                </a:cubicBezTo>
                <a:lnTo>
                  <a:pt x="5165" y="2131"/>
                </a:lnTo>
                <a:cubicBezTo>
                  <a:pt x="5064" y="2119"/>
                  <a:pt x="4987" y="2036"/>
                  <a:pt x="4987" y="1938"/>
                </a:cubicBezTo>
                <a:cubicBezTo>
                  <a:pt x="4987" y="1830"/>
                  <a:pt x="5078" y="1744"/>
                  <a:pt x="5189" y="1744"/>
                </a:cubicBezTo>
                <a:lnTo>
                  <a:pt x="6491" y="1742"/>
                </a:lnTo>
                <a:cubicBezTo>
                  <a:pt x="6798" y="1742"/>
                  <a:pt x="7045" y="1506"/>
                  <a:pt x="7045" y="1212"/>
                </a:cubicBezTo>
                <a:cubicBezTo>
                  <a:pt x="7045" y="919"/>
                  <a:pt x="6797" y="682"/>
                  <a:pt x="6491" y="682"/>
                </a:cubicBezTo>
                <a:lnTo>
                  <a:pt x="6175" y="682"/>
                </a:lnTo>
                <a:lnTo>
                  <a:pt x="6175" y="455"/>
                </a:lnTo>
                <a:cubicBezTo>
                  <a:pt x="6175" y="203"/>
                  <a:pt x="5963" y="0"/>
                  <a:pt x="5700" y="0"/>
                </a:cubicBezTo>
                <a:close/>
                <a:moveTo>
                  <a:pt x="2163" y="6771"/>
                </a:moveTo>
                <a:lnTo>
                  <a:pt x="1320" y="7576"/>
                </a:lnTo>
                <a:lnTo>
                  <a:pt x="633" y="7576"/>
                </a:lnTo>
                <a:cubicBezTo>
                  <a:pt x="283" y="7576"/>
                  <a:pt x="0" y="7847"/>
                  <a:pt x="0" y="8182"/>
                </a:cubicBezTo>
                <a:lnTo>
                  <a:pt x="0" y="9394"/>
                </a:lnTo>
                <a:cubicBezTo>
                  <a:pt x="0" y="9729"/>
                  <a:pt x="283" y="10000"/>
                  <a:pt x="633" y="10000"/>
                </a:cubicBezTo>
                <a:lnTo>
                  <a:pt x="6976" y="10000"/>
                </a:lnTo>
                <a:cubicBezTo>
                  <a:pt x="7550" y="10000"/>
                  <a:pt x="8110" y="9824"/>
                  <a:pt x="8573" y="9498"/>
                </a:cubicBezTo>
                <a:lnTo>
                  <a:pt x="11079" y="7731"/>
                </a:lnTo>
                <a:cubicBezTo>
                  <a:pt x="11431" y="7483"/>
                  <a:pt x="11506" y="7009"/>
                  <a:pt x="11247" y="6672"/>
                </a:cubicBezTo>
                <a:cubicBezTo>
                  <a:pt x="10988" y="6336"/>
                  <a:pt x="10493" y="6263"/>
                  <a:pt x="10141" y="6511"/>
                </a:cubicBezTo>
                <a:lnTo>
                  <a:pt x="7770" y="8182"/>
                </a:lnTo>
                <a:lnTo>
                  <a:pt x="5541" y="8182"/>
                </a:lnTo>
                <a:cubicBezTo>
                  <a:pt x="5278" y="8182"/>
                  <a:pt x="5066" y="7979"/>
                  <a:pt x="5066" y="7727"/>
                </a:cubicBezTo>
                <a:cubicBezTo>
                  <a:pt x="5066" y="7476"/>
                  <a:pt x="5279" y="7273"/>
                  <a:pt x="5541" y="7273"/>
                </a:cubicBezTo>
                <a:lnTo>
                  <a:pt x="6966" y="7273"/>
                </a:lnTo>
                <a:cubicBezTo>
                  <a:pt x="7317" y="7273"/>
                  <a:pt x="7600" y="7002"/>
                  <a:pt x="7600" y="6667"/>
                </a:cubicBezTo>
                <a:cubicBezTo>
                  <a:pt x="7600" y="6332"/>
                  <a:pt x="7316" y="6061"/>
                  <a:pt x="6966" y="6061"/>
                </a:cubicBezTo>
                <a:lnTo>
                  <a:pt x="3954" y="6061"/>
                </a:lnTo>
                <a:cubicBezTo>
                  <a:pt x="3283" y="6061"/>
                  <a:pt x="2638" y="6316"/>
                  <a:pt x="2163" y="6771"/>
                </a:cubicBezTo>
                <a:close/>
              </a:path>
            </a:pathLst>
          </a:custGeom>
          <a:solidFill>
            <a:srgbClr val="D97706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22" name="TextBox 22"/>
          <p:cNvSpPr txBox="1"/>
          <p:nvPr/>
        </p:nvSpPr>
        <p:spPr>
          <a:xfrm>
            <a:off x="5215122" y="1924050"/>
            <a:ext cx="857035" cy="20955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500" b="1" i="0" strike="noStrike">
                <a:solidFill>
                  <a:srgbClr val="1E293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资本对接</a:t>
            </a:r>
            <a:endParaRPr lang="en-US" sz="1100"/>
          </a:p>
        </p:txBody>
      </p:sp>
      <p:sp>
        <p:nvSpPr>
          <p:cNvPr id="23" name="AutoShape 23"/>
          <p:cNvSpPr/>
          <p:nvPr/>
        </p:nvSpPr>
        <p:spPr>
          <a:xfrm>
            <a:off x="4643765" y="2466975"/>
            <a:ext cx="57136" cy="57150"/>
          </a:xfrm>
          <a:prstGeom prst="ellipse">
            <a:avLst/>
          </a:prstGeom>
          <a:solidFill>
            <a:srgbClr val="FBBF24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24" name="TextBox 24"/>
          <p:cNvSpPr txBox="1"/>
          <p:nvPr/>
        </p:nvSpPr>
        <p:spPr>
          <a:xfrm>
            <a:off x="4777081" y="2419350"/>
            <a:ext cx="2222193" cy="1524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100" b="0" i="0" strike="noStrike">
                <a:solidFill>
                  <a:srgbClr val="47556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联合投资协会打造'双创'投融资平台</a:t>
            </a:r>
            <a:endParaRPr lang="en-US" sz="1100"/>
          </a:p>
        </p:txBody>
      </p:sp>
      <p:sp>
        <p:nvSpPr>
          <p:cNvPr id="25" name="AutoShape 25"/>
          <p:cNvSpPr/>
          <p:nvPr/>
        </p:nvSpPr>
        <p:spPr>
          <a:xfrm>
            <a:off x="4643765" y="2764631"/>
            <a:ext cx="57136" cy="57150"/>
          </a:xfrm>
          <a:prstGeom prst="ellipse">
            <a:avLst/>
          </a:prstGeom>
          <a:solidFill>
            <a:srgbClr val="FBBF24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26" name="TextBox 26"/>
          <p:cNvSpPr txBox="1"/>
          <p:nvPr/>
        </p:nvSpPr>
        <p:spPr>
          <a:xfrm>
            <a:off x="4777081" y="2717006"/>
            <a:ext cx="2456835" cy="1524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100" b="0" i="0" strike="noStrike">
                <a:solidFill>
                  <a:srgbClr val="47556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与金融机构战略合作推出专属金融产品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4643765" y="3062288"/>
            <a:ext cx="57136" cy="57150"/>
          </a:xfrm>
          <a:prstGeom prst="ellipse">
            <a:avLst/>
          </a:prstGeom>
          <a:solidFill>
            <a:srgbClr val="FBBF24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28" name="TextBox 28"/>
          <p:cNvSpPr txBox="1"/>
          <p:nvPr/>
        </p:nvSpPr>
        <p:spPr>
          <a:xfrm>
            <a:off x="4777081" y="3014662"/>
            <a:ext cx="2885354" cy="1524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100" b="0" i="0" strike="noStrike">
                <a:solidFill>
                  <a:srgbClr val="47556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定期举办项目路演，连接中玄资本等投资机构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8125918" y="1600200"/>
            <a:ext cx="3609072" cy="1971675"/>
          </a:xfrm>
          <a:prstGeom prst="roundRect">
            <a:avLst>
              <a:gd name="adj" fmla="val 2689"/>
            </a:avLst>
          </a:prstGeom>
          <a:blipFill rotWithShape="1">
            <a:blip r:embed="rId1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30" name="AutoShape 30"/>
          <p:cNvSpPr/>
          <p:nvPr/>
        </p:nvSpPr>
        <p:spPr>
          <a:xfrm>
            <a:off x="8135441" y="1609725"/>
            <a:ext cx="57136" cy="1952625"/>
          </a:xfrm>
          <a:prstGeom prst="roundRect">
            <a:avLst>
              <a:gd name="adj" fmla="val 50000"/>
            </a:avLst>
          </a:prstGeom>
          <a:blipFill rotWithShape="1">
            <a:blip r:embed="rId2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31" name="AutoShape 31"/>
          <p:cNvSpPr/>
          <p:nvPr/>
        </p:nvSpPr>
        <p:spPr>
          <a:xfrm>
            <a:off x="8478256" y="1800225"/>
            <a:ext cx="457086" cy="457200"/>
          </a:xfrm>
          <a:prstGeom prst="ellipse">
            <a:avLst/>
          </a:prstGeom>
          <a:solidFill>
            <a:srgbClr val="F1F5F9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32" name="AutoShape 32"/>
          <p:cNvSpPr/>
          <p:nvPr/>
        </p:nvSpPr>
        <p:spPr>
          <a:xfrm>
            <a:off x="8632701" y="1969531"/>
            <a:ext cx="148196" cy="118586"/>
          </a:xfrm>
          <a:custGeom>
            <a:avLst/>
            <a:gdLst/>
            <a:ahLst/>
            <a:cxnLst/>
            <a:rect l="l" t="t" r="r" b="b"/>
            <a:pathLst>
              <a:path w="12497" h="10000">
                <a:moveTo>
                  <a:pt x="6249" y="0"/>
                </a:moveTo>
                <a:cubicBezTo>
                  <a:pt x="7369" y="0"/>
                  <a:pt x="8279" y="1004"/>
                  <a:pt x="8279" y="2241"/>
                </a:cubicBezTo>
                <a:cubicBezTo>
                  <a:pt x="8279" y="3478"/>
                  <a:pt x="7369" y="4483"/>
                  <a:pt x="6249" y="4483"/>
                </a:cubicBezTo>
                <a:cubicBezTo>
                  <a:pt x="5128" y="4483"/>
                  <a:pt x="4218" y="3478"/>
                  <a:pt x="4218" y="2241"/>
                </a:cubicBezTo>
                <a:cubicBezTo>
                  <a:pt x="4218" y="1004"/>
                  <a:pt x="5128" y="0"/>
                  <a:pt x="6249" y="0"/>
                </a:cubicBezTo>
                <a:close/>
                <a:moveTo>
                  <a:pt x="1875" y="1552"/>
                </a:moveTo>
                <a:cubicBezTo>
                  <a:pt x="2650" y="1552"/>
                  <a:pt x="3280" y="2247"/>
                  <a:pt x="3280" y="3103"/>
                </a:cubicBezTo>
                <a:cubicBezTo>
                  <a:pt x="3280" y="3960"/>
                  <a:pt x="2650" y="4655"/>
                  <a:pt x="1875" y="4655"/>
                </a:cubicBezTo>
                <a:cubicBezTo>
                  <a:pt x="1099" y="4655"/>
                  <a:pt x="469" y="3960"/>
                  <a:pt x="469" y="3103"/>
                </a:cubicBezTo>
                <a:cubicBezTo>
                  <a:pt x="469" y="2247"/>
                  <a:pt x="1099" y="1552"/>
                  <a:pt x="1875" y="1552"/>
                </a:cubicBezTo>
                <a:close/>
                <a:moveTo>
                  <a:pt x="0" y="8621"/>
                </a:moveTo>
                <a:cubicBezTo>
                  <a:pt x="0" y="7097"/>
                  <a:pt x="1119" y="5862"/>
                  <a:pt x="2499" y="5862"/>
                </a:cubicBezTo>
                <a:cubicBezTo>
                  <a:pt x="2749" y="5862"/>
                  <a:pt x="2991" y="5903"/>
                  <a:pt x="3220" y="5978"/>
                </a:cubicBezTo>
                <a:cubicBezTo>
                  <a:pt x="2578" y="6772"/>
                  <a:pt x="2187" y="7819"/>
                  <a:pt x="2187" y="8966"/>
                </a:cubicBezTo>
                <a:lnTo>
                  <a:pt x="2187" y="9310"/>
                </a:lnTo>
                <a:cubicBezTo>
                  <a:pt x="2187" y="9556"/>
                  <a:pt x="2234" y="9789"/>
                  <a:pt x="2318" y="10000"/>
                </a:cubicBezTo>
                <a:lnTo>
                  <a:pt x="625" y="10000"/>
                </a:lnTo>
                <a:cubicBezTo>
                  <a:pt x="279" y="10000"/>
                  <a:pt x="0" y="9692"/>
                  <a:pt x="0" y="9310"/>
                </a:cubicBezTo>
                <a:lnTo>
                  <a:pt x="0" y="8621"/>
                </a:lnTo>
                <a:close/>
                <a:moveTo>
                  <a:pt x="10179" y="10000"/>
                </a:moveTo>
                <a:cubicBezTo>
                  <a:pt x="10263" y="9789"/>
                  <a:pt x="10310" y="9556"/>
                  <a:pt x="10310" y="9310"/>
                </a:cubicBezTo>
                <a:lnTo>
                  <a:pt x="10310" y="8966"/>
                </a:lnTo>
                <a:cubicBezTo>
                  <a:pt x="10310" y="7819"/>
                  <a:pt x="9919" y="6772"/>
                  <a:pt x="9277" y="5978"/>
                </a:cubicBezTo>
                <a:cubicBezTo>
                  <a:pt x="9506" y="5903"/>
                  <a:pt x="9748" y="5862"/>
                  <a:pt x="9998" y="5862"/>
                </a:cubicBezTo>
                <a:cubicBezTo>
                  <a:pt x="11378" y="5862"/>
                  <a:pt x="12497" y="7097"/>
                  <a:pt x="12497" y="8621"/>
                </a:cubicBezTo>
                <a:lnTo>
                  <a:pt x="12497" y="9310"/>
                </a:lnTo>
                <a:cubicBezTo>
                  <a:pt x="12497" y="9692"/>
                  <a:pt x="12218" y="10000"/>
                  <a:pt x="11872" y="10000"/>
                </a:cubicBezTo>
                <a:lnTo>
                  <a:pt x="10179" y="10000"/>
                </a:lnTo>
                <a:close/>
                <a:moveTo>
                  <a:pt x="9217" y="3103"/>
                </a:moveTo>
                <a:cubicBezTo>
                  <a:pt x="9217" y="2247"/>
                  <a:pt x="9847" y="1552"/>
                  <a:pt x="10622" y="1552"/>
                </a:cubicBezTo>
                <a:cubicBezTo>
                  <a:pt x="11398" y="1552"/>
                  <a:pt x="12028" y="2247"/>
                  <a:pt x="12028" y="3103"/>
                </a:cubicBezTo>
                <a:cubicBezTo>
                  <a:pt x="12028" y="3960"/>
                  <a:pt x="11398" y="4655"/>
                  <a:pt x="10622" y="4655"/>
                </a:cubicBezTo>
                <a:cubicBezTo>
                  <a:pt x="9847" y="4655"/>
                  <a:pt x="9217" y="3960"/>
                  <a:pt x="9217" y="3103"/>
                </a:cubicBezTo>
                <a:close/>
                <a:moveTo>
                  <a:pt x="3124" y="8966"/>
                </a:moveTo>
                <a:cubicBezTo>
                  <a:pt x="3124" y="7060"/>
                  <a:pt x="4522" y="5517"/>
                  <a:pt x="6249" y="5517"/>
                </a:cubicBezTo>
                <a:cubicBezTo>
                  <a:pt x="7973" y="5517"/>
                  <a:pt x="9373" y="7062"/>
                  <a:pt x="9373" y="8966"/>
                </a:cubicBezTo>
                <a:lnTo>
                  <a:pt x="9373" y="9310"/>
                </a:lnTo>
                <a:cubicBezTo>
                  <a:pt x="9373" y="9692"/>
                  <a:pt x="9094" y="10000"/>
                  <a:pt x="8748" y="10000"/>
                </a:cubicBezTo>
                <a:lnTo>
                  <a:pt x="3749" y="10000"/>
                </a:lnTo>
                <a:cubicBezTo>
                  <a:pt x="3403" y="10000"/>
                  <a:pt x="3124" y="9692"/>
                  <a:pt x="3124" y="9310"/>
                </a:cubicBezTo>
                <a:lnTo>
                  <a:pt x="3124" y="8966"/>
                </a:lnTo>
                <a:close/>
              </a:path>
            </a:pathLst>
          </a:custGeom>
          <a:solidFill>
            <a:srgbClr val="334155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33" name="TextBox 33"/>
          <p:cNvSpPr txBox="1"/>
          <p:nvPr/>
        </p:nvSpPr>
        <p:spPr>
          <a:xfrm>
            <a:off x="9049612" y="1924050"/>
            <a:ext cx="857035" cy="20955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500" b="1" i="0" strike="noStrike">
                <a:solidFill>
                  <a:srgbClr val="1E293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人脉网络</a:t>
            </a:r>
            <a:endParaRPr lang="en-US" sz="1100"/>
          </a:p>
        </p:txBody>
      </p:sp>
      <p:sp>
        <p:nvSpPr>
          <p:cNvPr id="34" name="AutoShape 34"/>
          <p:cNvSpPr/>
          <p:nvPr/>
        </p:nvSpPr>
        <p:spPr>
          <a:xfrm>
            <a:off x="8478256" y="2466975"/>
            <a:ext cx="57136" cy="57150"/>
          </a:xfrm>
          <a:prstGeom prst="ellipse">
            <a:avLst/>
          </a:prstGeom>
          <a:solidFill>
            <a:srgbClr val="94A3B8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35" name="TextBox 35"/>
          <p:cNvSpPr txBox="1"/>
          <p:nvPr/>
        </p:nvSpPr>
        <p:spPr>
          <a:xfrm>
            <a:off x="8611572" y="2419350"/>
            <a:ext cx="1590277" cy="1524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100" b="0" i="0" strike="noStrike">
                <a:solidFill>
                  <a:srgbClr val="47556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链接跨行业领军企业资源</a:t>
            </a:r>
            <a:endParaRPr lang="en-US" sz="1100"/>
          </a:p>
        </p:txBody>
      </p:sp>
      <p:sp>
        <p:nvSpPr>
          <p:cNvPr id="36" name="AutoShape 36"/>
          <p:cNvSpPr/>
          <p:nvPr/>
        </p:nvSpPr>
        <p:spPr>
          <a:xfrm>
            <a:off x="8478256" y="2764631"/>
            <a:ext cx="57136" cy="57150"/>
          </a:xfrm>
          <a:prstGeom prst="ellipse">
            <a:avLst/>
          </a:prstGeom>
          <a:solidFill>
            <a:srgbClr val="94A3B8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37" name="TextBox 37"/>
          <p:cNvSpPr txBox="1"/>
          <p:nvPr/>
        </p:nvSpPr>
        <p:spPr>
          <a:xfrm>
            <a:off x="8611572" y="2717006"/>
            <a:ext cx="2793549" cy="1524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100" b="0" i="0" strike="noStrike">
                <a:solidFill>
                  <a:srgbClr val="47556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建立城市级女企业家联盟（如'七仙女'模式）</a:t>
            </a:r>
            <a:endParaRPr lang="en-US" sz="1100"/>
          </a:p>
        </p:txBody>
      </p:sp>
      <p:sp>
        <p:nvSpPr>
          <p:cNvPr id="38" name="AutoShape 38"/>
          <p:cNvSpPr/>
          <p:nvPr/>
        </p:nvSpPr>
        <p:spPr>
          <a:xfrm>
            <a:off x="8478256" y="3062288"/>
            <a:ext cx="57136" cy="57150"/>
          </a:xfrm>
          <a:prstGeom prst="ellipse">
            <a:avLst/>
          </a:prstGeom>
          <a:solidFill>
            <a:srgbClr val="94A3B8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39" name="TextBox 39"/>
          <p:cNvSpPr txBox="1"/>
          <p:nvPr/>
        </p:nvSpPr>
        <p:spPr>
          <a:xfrm>
            <a:off x="8611572" y="3014662"/>
            <a:ext cx="2456835" cy="1524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100" b="0" i="0" strike="noStrike">
                <a:solidFill>
                  <a:srgbClr val="47556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组织企业互访、私董会等深度社交活动</a:t>
            </a:r>
            <a:endParaRPr lang="en-US" sz="1100"/>
          </a:p>
        </p:txBody>
      </p:sp>
      <p:sp>
        <p:nvSpPr>
          <p:cNvPr id="40" name="AutoShape 40"/>
          <p:cNvSpPr/>
          <p:nvPr/>
        </p:nvSpPr>
        <p:spPr>
          <a:xfrm>
            <a:off x="1695770" y="3876675"/>
            <a:ext cx="4285178" cy="1971675"/>
          </a:xfrm>
          <a:prstGeom prst="roundRect">
            <a:avLst>
              <a:gd name="adj" fmla="val 2689"/>
            </a:avLst>
          </a:prstGeom>
          <a:blipFill rotWithShape="1">
            <a:blip r:embed="rId4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41" name="AutoShape 41"/>
          <p:cNvSpPr/>
          <p:nvPr/>
        </p:nvSpPr>
        <p:spPr>
          <a:xfrm>
            <a:off x="1705292" y="3886200"/>
            <a:ext cx="57136" cy="1952625"/>
          </a:xfrm>
          <a:prstGeom prst="roundRect">
            <a:avLst>
              <a:gd name="adj" fmla="val 50000"/>
            </a:avLst>
          </a:prstGeom>
          <a:blipFill rotWithShape="1">
            <a:blip r:embed="rId2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42" name="AutoShape 42"/>
          <p:cNvSpPr/>
          <p:nvPr/>
        </p:nvSpPr>
        <p:spPr>
          <a:xfrm>
            <a:off x="2048107" y="4076700"/>
            <a:ext cx="457086" cy="457200"/>
          </a:xfrm>
          <a:prstGeom prst="ellipse">
            <a:avLst/>
          </a:prstGeom>
          <a:solidFill>
            <a:srgbClr val="FFF1F2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43" name="AutoShape 43"/>
          <p:cNvSpPr/>
          <p:nvPr/>
        </p:nvSpPr>
        <p:spPr>
          <a:xfrm>
            <a:off x="2202552" y="4231184"/>
            <a:ext cx="148196" cy="148233"/>
          </a:xfrm>
          <a:custGeom>
            <a:avLst/>
            <a:gdLst/>
            <a:ahLst/>
            <a:cxnLst/>
            <a:rect l="l" t="t" r="r" b="b"/>
            <a:pathLst>
              <a:path w="9998" h="10000">
                <a:moveTo>
                  <a:pt x="2804" y="2"/>
                </a:moveTo>
                <a:lnTo>
                  <a:pt x="7194" y="2"/>
                </a:lnTo>
                <a:cubicBezTo>
                  <a:pt x="7713" y="2"/>
                  <a:pt x="8136" y="428"/>
                  <a:pt x="8117" y="943"/>
                </a:cubicBezTo>
                <a:cubicBezTo>
                  <a:pt x="8113" y="1047"/>
                  <a:pt x="8109" y="1150"/>
                  <a:pt x="8103" y="1252"/>
                </a:cubicBezTo>
                <a:lnTo>
                  <a:pt x="9075" y="1252"/>
                </a:lnTo>
                <a:cubicBezTo>
                  <a:pt x="9586" y="1252"/>
                  <a:pt x="10037" y="1674"/>
                  <a:pt x="9998" y="2224"/>
                </a:cubicBezTo>
                <a:cubicBezTo>
                  <a:pt x="9851" y="4249"/>
                  <a:pt x="8812" y="5362"/>
                  <a:pt x="7686" y="5944"/>
                </a:cubicBezTo>
                <a:cubicBezTo>
                  <a:pt x="7376" y="6104"/>
                  <a:pt x="7061" y="6223"/>
                  <a:pt x="6761" y="6311"/>
                </a:cubicBezTo>
                <a:cubicBezTo>
                  <a:pt x="6365" y="6870"/>
                  <a:pt x="5953" y="7165"/>
                  <a:pt x="5626" y="7323"/>
                </a:cubicBezTo>
                <a:lnTo>
                  <a:pt x="5626" y="8750"/>
                </a:lnTo>
                <a:lnTo>
                  <a:pt x="6880" y="8750"/>
                </a:lnTo>
                <a:cubicBezTo>
                  <a:pt x="7227" y="8750"/>
                  <a:pt x="7507" y="9029"/>
                  <a:pt x="7507" y="9375"/>
                </a:cubicBezTo>
                <a:cubicBezTo>
                  <a:pt x="7507" y="9720"/>
                  <a:pt x="7226" y="10000"/>
                  <a:pt x="6880" y="10000"/>
                </a:cubicBezTo>
                <a:lnTo>
                  <a:pt x="3118" y="10000"/>
                </a:lnTo>
                <a:cubicBezTo>
                  <a:pt x="2771" y="10000"/>
                  <a:pt x="2491" y="9721"/>
                  <a:pt x="2491" y="9375"/>
                </a:cubicBezTo>
                <a:cubicBezTo>
                  <a:pt x="2491" y="9030"/>
                  <a:pt x="2772" y="8750"/>
                  <a:pt x="3118" y="8750"/>
                </a:cubicBezTo>
                <a:lnTo>
                  <a:pt x="4372" y="8750"/>
                </a:lnTo>
                <a:lnTo>
                  <a:pt x="4372" y="7323"/>
                </a:lnTo>
                <a:cubicBezTo>
                  <a:pt x="4058" y="7172"/>
                  <a:pt x="3668" y="6893"/>
                  <a:pt x="3288" y="6380"/>
                </a:cubicBezTo>
                <a:cubicBezTo>
                  <a:pt x="2928" y="6286"/>
                  <a:pt x="2536" y="6143"/>
                  <a:pt x="2154" y="5929"/>
                </a:cubicBezTo>
                <a:cubicBezTo>
                  <a:pt x="1093" y="5337"/>
                  <a:pt x="137" y="4222"/>
                  <a:pt x="0" y="2220"/>
                </a:cubicBezTo>
                <a:cubicBezTo>
                  <a:pt x="-37" y="1672"/>
                  <a:pt x="412" y="1250"/>
                  <a:pt x="923" y="1250"/>
                </a:cubicBezTo>
                <a:lnTo>
                  <a:pt x="1895" y="1250"/>
                </a:lnTo>
                <a:cubicBezTo>
                  <a:pt x="1889" y="1148"/>
                  <a:pt x="1885" y="1047"/>
                  <a:pt x="1881" y="941"/>
                </a:cubicBezTo>
                <a:cubicBezTo>
                  <a:pt x="1862" y="424"/>
                  <a:pt x="2285" y="0"/>
                  <a:pt x="2804" y="0"/>
                </a:cubicBezTo>
                <a:close/>
                <a:moveTo>
                  <a:pt x="1966" y="2189"/>
                </a:moveTo>
                <a:lnTo>
                  <a:pt x="939" y="2189"/>
                </a:lnTo>
                <a:cubicBezTo>
                  <a:pt x="1060" y="3843"/>
                  <a:pt x="1822" y="4671"/>
                  <a:pt x="2608" y="5110"/>
                </a:cubicBezTo>
                <a:cubicBezTo>
                  <a:pt x="2326" y="4382"/>
                  <a:pt x="2093" y="3431"/>
                  <a:pt x="1966" y="2189"/>
                </a:cubicBezTo>
                <a:close/>
                <a:moveTo>
                  <a:pt x="7423" y="5017"/>
                </a:moveTo>
                <a:cubicBezTo>
                  <a:pt x="8217" y="4552"/>
                  <a:pt x="8934" y="3726"/>
                  <a:pt x="9055" y="2189"/>
                </a:cubicBezTo>
                <a:lnTo>
                  <a:pt x="8031" y="2189"/>
                </a:lnTo>
                <a:cubicBezTo>
                  <a:pt x="7909" y="3378"/>
                  <a:pt x="7690" y="4302"/>
                  <a:pt x="7423" y="5017"/>
                </a:cubicBezTo>
                <a:close/>
              </a:path>
            </a:pathLst>
          </a:custGeom>
          <a:solidFill>
            <a:srgbClr val="BE123C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44" name="TextBox 44"/>
          <p:cNvSpPr txBox="1"/>
          <p:nvPr/>
        </p:nvSpPr>
        <p:spPr>
          <a:xfrm>
            <a:off x="2619464" y="4200525"/>
            <a:ext cx="857035" cy="20955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500" b="1" i="0" strike="noStrike">
                <a:solidFill>
                  <a:srgbClr val="1E293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品牌曝光</a:t>
            </a:r>
            <a:endParaRPr lang="en-US" sz="1100"/>
          </a:p>
        </p:txBody>
      </p:sp>
      <p:sp>
        <p:nvSpPr>
          <p:cNvPr id="45" name="AutoShape 45"/>
          <p:cNvSpPr/>
          <p:nvPr/>
        </p:nvSpPr>
        <p:spPr>
          <a:xfrm>
            <a:off x="2048107" y="4743450"/>
            <a:ext cx="57136" cy="57150"/>
          </a:xfrm>
          <a:prstGeom prst="ellipse">
            <a:avLst/>
          </a:prstGeom>
          <a:solidFill>
            <a:srgbClr val="FB7185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46" name="TextBox 46"/>
          <p:cNvSpPr txBox="1"/>
          <p:nvPr/>
        </p:nvSpPr>
        <p:spPr>
          <a:xfrm>
            <a:off x="2181423" y="4695825"/>
            <a:ext cx="2936389" cy="1524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100" b="0" i="0" strike="noStrike">
                <a:solidFill>
                  <a:srgbClr val="47556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每年评选并大力宣传标杆企业（如'创新十强'）</a:t>
            </a:r>
            <a:endParaRPr lang="en-US" sz="1100"/>
          </a:p>
        </p:txBody>
      </p:sp>
      <p:sp>
        <p:nvSpPr>
          <p:cNvPr id="47" name="AutoShape 47"/>
          <p:cNvSpPr/>
          <p:nvPr/>
        </p:nvSpPr>
        <p:spPr>
          <a:xfrm>
            <a:off x="2048107" y="5041106"/>
            <a:ext cx="57136" cy="57150"/>
          </a:xfrm>
          <a:prstGeom prst="ellipse">
            <a:avLst/>
          </a:prstGeom>
          <a:solidFill>
            <a:srgbClr val="FB7185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48" name="TextBox 48"/>
          <p:cNvSpPr txBox="1"/>
          <p:nvPr/>
        </p:nvSpPr>
        <p:spPr>
          <a:xfrm>
            <a:off x="2181423" y="4993481"/>
            <a:ext cx="3231590" cy="1524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100" b="0" i="0" strike="noStrike">
                <a:solidFill>
                  <a:srgbClr val="47556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建立'女企业家意见直通车'，聚合诉求推动政策优化</a:t>
            </a:r>
            <a:endParaRPr lang="en-US" sz="1100"/>
          </a:p>
        </p:txBody>
      </p:sp>
      <p:sp>
        <p:nvSpPr>
          <p:cNvPr id="49" name="AutoShape 49"/>
          <p:cNvSpPr/>
          <p:nvPr/>
        </p:nvSpPr>
        <p:spPr>
          <a:xfrm>
            <a:off x="2048107" y="5338762"/>
            <a:ext cx="57136" cy="57150"/>
          </a:xfrm>
          <a:prstGeom prst="ellipse">
            <a:avLst/>
          </a:prstGeom>
          <a:solidFill>
            <a:srgbClr val="FB7185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50" name="TextBox 50"/>
          <p:cNvSpPr txBox="1"/>
          <p:nvPr/>
        </p:nvSpPr>
        <p:spPr>
          <a:xfrm>
            <a:off x="2181423" y="5291138"/>
            <a:ext cx="2161634" cy="1524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100" b="0" i="0" strike="noStrike">
                <a:solidFill>
                  <a:srgbClr val="47556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提升会员企业公信力与社会影响力</a:t>
            </a:r>
            <a:endParaRPr lang="en-US" sz="1100"/>
          </a:p>
        </p:txBody>
      </p:sp>
      <p:sp>
        <p:nvSpPr>
          <p:cNvPr id="51" name="AutoShape 51"/>
          <p:cNvSpPr/>
          <p:nvPr/>
        </p:nvSpPr>
        <p:spPr>
          <a:xfrm>
            <a:off x="6208598" y="3876675"/>
            <a:ext cx="4285178" cy="1971675"/>
          </a:xfrm>
          <a:prstGeom prst="roundRect">
            <a:avLst>
              <a:gd name="adj" fmla="val 2689"/>
            </a:avLst>
          </a:prstGeom>
          <a:blipFill rotWithShape="1">
            <a:blip r:embed="rId4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52" name="AutoShape 52"/>
          <p:cNvSpPr/>
          <p:nvPr/>
        </p:nvSpPr>
        <p:spPr>
          <a:xfrm>
            <a:off x="6218121" y="3886200"/>
            <a:ext cx="57136" cy="1952625"/>
          </a:xfrm>
          <a:prstGeom prst="roundRect">
            <a:avLst>
              <a:gd name="adj" fmla="val 50000"/>
            </a:avLst>
          </a:prstGeom>
          <a:blipFill rotWithShape="1">
            <a:blip r:embed="rId2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53" name="AutoShape 53"/>
          <p:cNvSpPr/>
          <p:nvPr/>
        </p:nvSpPr>
        <p:spPr>
          <a:xfrm>
            <a:off x="6560936" y="4076700"/>
            <a:ext cx="457086" cy="457200"/>
          </a:xfrm>
          <a:prstGeom prst="ellipse">
            <a:avLst/>
          </a:prstGeom>
          <a:solidFill>
            <a:srgbClr val="FFFBEB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54" name="AutoShape 54"/>
          <p:cNvSpPr/>
          <p:nvPr/>
        </p:nvSpPr>
        <p:spPr>
          <a:xfrm>
            <a:off x="6757637" y="4273525"/>
            <a:ext cx="63534" cy="63550"/>
          </a:xfrm>
          <a:custGeom>
            <a:avLst/>
            <a:gdLst/>
            <a:ahLst/>
            <a:cxnLst/>
            <a:rect l="l" t="t" r="r" b="b"/>
            <a:pathLst>
              <a:path w="9998" h="10000">
                <a:moveTo>
                  <a:pt x="4706" y="1230"/>
                </a:moveTo>
                <a:lnTo>
                  <a:pt x="4999" y="1692"/>
                </a:lnTo>
                <a:lnTo>
                  <a:pt x="5292" y="1230"/>
                </a:lnTo>
                <a:cubicBezTo>
                  <a:pt x="5780" y="458"/>
                  <a:pt x="6565" y="0"/>
                  <a:pt x="7399" y="0"/>
                </a:cubicBezTo>
                <a:cubicBezTo>
                  <a:pt x="8834" y="0"/>
                  <a:pt x="9998" y="1330"/>
                  <a:pt x="9998" y="2971"/>
                </a:cubicBezTo>
                <a:lnTo>
                  <a:pt x="9998" y="3029"/>
                </a:lnTo>
                <a:cubicBezTo>
                  <a:pt x="9998" y="5533"/>
                  <a:pt x="7266" y="8442"/>
                  <a:pt x="5841" y="9685"/>
                </a:cubicBezTo>
                <a:cubicBezTo>
                  <a:pt x="5598" y="9895"/>
                  <a:pt x="5302" y="10000"/>
                  <a:pt x="4999" y="10000"/>
                </a:cubicBezTo>
                <a:cubicBezTo>
                  <a:pt x="4696" y="10000"/>
                  <a:pt x="4402" y="9890"/>
                  <a:pt x="4157" y="9685"/>
                </a:cubicBezTo>
                <a:cubicBezTo>
                  <a:pt x="2732" y="8442"/>
                  <a:pt x="0" y="5533"/>
                  <a:pt x="0" y="3029"/>
                </a:cubicBezTo>
                <a:lnTo>
                  <a:pt x="0" y="2971"/>
                </a:lnTo>
                <a:cubicBezTo>
                  <a:pt x="0" y="1330"/>
                  <a:pt x="1164" y="0"/>
                  <a:pt x="2599" y="0"/>
                </a:cubicBezTo>
                <a:cubicBezTo>
                  <a:pt x="3433" y="0"/>
                  <a:pt x="4218" y="458"/>
                  <a:pt x="4706" y="1230"/>
                </a:cubicBezTo>
                <a:close/>
              </a:path>
            </a:pathLst>
          </a:custGeom>
          <a:solidFill>
            <a:srgbClr val="D97706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55" name="TextBox 55"/>
          <p:cNvSpPr txBox="1"/>
          <p:nvPr/>
        </p:nvSpPr>
        <p:spPr>
          <a:xfrm>
            <a:off x="7132292" y="4200525"/>
            <a:ext cx="857035" cy="20955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500" b="1" i="0" strike="noStrike">
                <a:solidFill>
                  <a:srgbClr val="1E293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优化服务</a:t>
            </a:r>
            <a:endParaRPr lang="en-US" sz="1100"/>
          </a:p>
        </p:txBody>
      </p:sp>
      <p:sp>
        <p:nvSpPr>
          <p:cNvPr id="56" name="AutoShape 56"/>
          <p:cNvSpPr/>
          <p:nvPr/>
        </p:nvSpPr>
        <p:spPr>
          <a:xfrm>
            <a:off x="6560936" y="4743450"/>
            <a:ext cx="57136" cy="57150"/>
          </a:xfrm>
          <a:prstGeom prst="ellipse">
            <a:avLst/>
          </a:prstGeom>
          <a:solidFill>
            <a:srgbClr val="FBBF24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57" name="TextBox 57"/>
          <p:cNvSpPr txBox="1"/>
          <p:nvPr/>
        </p:nvSpPr>
        <p:spPr>
          <a:xfrm>
            <a:off x="6694253" y="4695825"/>
            <a:ext cx="2260282" cy="1524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100" b="0" i="0" strike="noStrike">
                <a:solidFill>
                  <a:srgbClr val="47556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搭建 O2O 社群平台，线上线下联动</a:t>
            </a:r>
            <a:endParaRPr lang="en-US" sz="1100"/>
          </a:p>
        </p:txBody>
      </p:sp>
      <p:sp>
        <p:nvSpPr>
          <p:cNvPr id="58" name="AutoShape 58"/>
          <p:cNvSpPr/>
          <p:nvPr/>
        </p:nvSpPr>
        <p:spPr>
          <a:xfrm>
            <a:off x="6560936" y="5041106"/>
            <a:ext cx="57136" cy="57150"/>
          </a:xfrm>
          <a:prstGeom prst="ellipse">
            <a:avLst/>
          </a:prstGeom>
          <a:solidFill>
            <a:srgbClr val="FBBF24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59" name="TextBox 59"/>
          <p:cNvSpPr txBox="1"/>
          <p:nvPr/>
        </p:nvSpPr>
        <p:spPr>
          <a:xfrm>
            <a:off x="6694253" y="4993481"/>
            <a:ext cx="3599550" cy="335756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100" b="0" i="0" strike="noStrike">
                <a:solidFill>
                  <a:srgbClr val="47556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关注身心平衡与家庭生活（如提供亲子活动、健康管理服</a:t>
            </a:r>
            <a:endParaRPr lang="en-US" sz="1100"/>
          </a:p>
          <a:p>
            <a:pPr algn="l"/>
            <a:r>
              <a:rPr sz="1100" b="0" i="0" strike="noStrike">
                <a:solidFill>
                  <a:srgbClr val="47556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务）</a:t>
            </a:r>
            <a:endParaRPr sz="1100" b="0" i="0" strike="noStrike">
              <a:solidFill>
                <a:srgbClr val="475569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0" name="AutoShape 60"/>
          <p:cNvSpPr/>
          <p:nvPr/>
        </p:nvSpPr>
        <p:spPr>
          <a:xfrm>
            <a:off x="6560936" y="5522119"/>
            <a:ext cx="57136" cy="57150"/>
          </a:xfrm>
          <a:prstGeom prst="ellipse">
            <a:avLst/>
          </a:prstGeom>
          <a:solidFill>
            <a:srgbClr val="FBBF24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61" name="TextBox 61"/>
          <p:cNvSpPr txBox="1"/>
          <p:nvPr/>
        </p:nvSpPr>
        <p:spPr>
          <a:xfrm>
            <a:off x="6694253" y="5474494"/>
            <a:ext cx="1733117" cy="1524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100" b="0" i="0" strike="noStrike">
                <a:solidFill>
                  <a:srgbClr val="47556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营造贴心、暖心的社群环境</a:t>
            </a:r>
            <a:endParaRPr lang="en-US" sz="11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8FAFC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3" name="AutoShape 3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gradFill>
            <a:gsLst>
              <a:gs pos="0">
                <a:srgbClr val="F8FAFC">
                  <a:alpha val="100000"/>
                </a:srgbClr>
              </a:gs>
              <a:gs pos="50000">
                <a:srgbClr val="FFF1F2">
                  <a:alpha val="100000"/>
                </a:srgbClr>
              </a:gs>
              <a:gs pos="100000">
                <a:srgbClr val="F1F5F9">
                  <a:alpha val="100000"/>
                </a:srgbClr>
              </a:gs>
            </a:gsLst>
            <a:lin ang="8100000"/>
          </a:gradFill>
          <a:ln>
            <a:headEnd type="none"/>
            <a:tailEnd type="none"/>
          </a:ln>
        </p:spPr>
      </p:sp>
      <p:sp>
        <p:nvSpPr>
          <p:cNvPr id="4" name="AutoShape 4"/>
          <p:cNvSpPr/>
          <p:nvPr/>
        </p:nvSpPr>
        <p:spPr>
          <a:xfrm>
            <a:off x="457086" y="495300"/>
            <a:ext cx="76181" cy="609600"/>
          </a:xfrm>
          <a:prstGeom prst="roundRect">
            <a:avLst>
              <a:gd name="adj" fmla="val 50000"/>
            </a:avLst>
          </a:prstGeom>
          <a:solidFill>
            <a:srgbClr val="BE123C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5" name="TextBox 5"/>
          <p:cNvSpPr txBox="1"/>
          <p:nvPr/>
        </p:nvSpPr>
        <p:spPr>
          <a:xfrm>
            <a:off x="685629" y="476250"/>
            <a:ext cx="3255843" cy="39052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2700" b="1" i="0" strike="noStrike">
                <a:solidFill>
                  <a:srgbClr val="88133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风险控制与保障机制</a:t>
            </a:r>
            <a:endParaRPr lang="en-US" sz="1100"/>
          </a:p>
        </p:txBody>
      </p:sp>
      <p:sp>
        <p:nvSpPr>
          <p:cNvPr id="6" name="TextBox 6"/>
          <p:cNvSpPr txBox="1"/>
          <p:nvPr/>
        </p:nvSpPr>
        <p:spPr>
          <a:xfrm>
            <a:off x="685629" y="990600"/>
            <a:ext cx="3008255" cy="20955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500" b="0" i="0" strike="noStrike">
                <a:solidFill>
                  <a:srgbClr val="475569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确保生态长期稳健发展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57086" y="1457325"/>
            <a:ext cx="4732741" cy="4714875"/>
          </a:xfrm>
          <a:prstGeom prst="roundRect">
            <a:avLst>
              <a:gd name="adj" fmla="val 470"/>
            </a:avLst>
          </a:prstGeom>
          <a:blipFill rotWithShape="1">
            <a:blip r:embed="rId1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alphaModFix amt="100000"/>
          </a:blip>
          <a:srcRect l="12328" r="12328"/>
          <a:stretch>
            <a:fillRect/>
          </a:stretch>
        </p:blipFill>
        <p:spPr>
          <a:xfrm>
            <a:off x="466608" y="1466850"/>
            <a:ext cx="4716226" cy="46958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9" name="TextBox 9"/>
          <p:cNvSpPr txBox="1"/>
          <p:nvPr/>
        </p:nvSpPr>
        <p:spPr>
          <a:xfrm>
            <a:off x="457086" y="6248400"/>
            <a:ext cx="4735271" cy="1524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1"/>
          <a:lstStyle/>
          <a:p>
            <a:pPr algn="ctr">
              <a:defRPr/>
            </a:pPr>
            <a:r>
              <a:rPr lang="en-US" sz="900" b="0" i="1" strike="noStrike">
                <a:solidFill>
                  <a:srgbClr val="64748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专业风控与决策场景示意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5497081" y="1457325"/>
            <a:ext cx="6237315" cy="895350"/>
          </a:xfrm>
          <a:prstGeom prst="roundRect">
            <a:avLst>
              <a:gd name="adj" fmla="val 8674"/>
            </a:avLst>
          </a:prstGeom>
          <a:blipFill rotWithShape="1">
            <a:blip r:embed="rId3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11" name="AutoShape 11"/>
          <p:cNvSpPr/>
          <p:nvPr/>
        </p:nvSpPr>
        <p:spPr>
          <a:xfrm>
            <a:off x="5687532" y="1647825"/>
            <a:ext cx="190452" cy="190500"/>
          </a:xfrm>
          <a:custGeom>
            <a:avLst/>
            <a:gdLst/>
            <a:ahLst/>
            <a:cxnLst/>
            <a:rect l="l" t="t" r="r" b="b"/>
            <a:pathLst>
              <a:path w="9998" h="10000">
                <a:moveTo>
                  <a:pt x="1638" y="5724"/>
                </a:moveTo>
                <a:cubicBezTo>
                  <a:pt x="4791" y="5724"/>
                  <a:pt x="7351" y="7640"/>
                  <a:pt x="7351" y="10000"/>
                </a:cubicBezTo>
                <a:close/>
                <a:moveTo>
                  <a:pt x="9998" y="5032"/>
                </a:moveTo>
                <a:lnTo>
                  <a:pt x="923" y="1760"/>
                </a:lnTo>
                <a:lnTo>
                  <a:pt x="0" y="1069"/>
                </a:lnTo>
                <a:lnTo>
                  <a:pt x="1428" y="2138"/>
                </a:lnTo>
                <a:lnTo>
                  <a:pt x="4285" y="0"/>
                </a:lnTo>
                <a:close/>
              </a:path>
            </a:pathLst>
          </a:custGeom>
          <a:solidFill>
            <a:srgbClr val="BE123C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12" name="TextBox 12"/>
          <p:cNvSpPr txBox="1"/>
          <p:nvPr/>
        </p:nvSpPr>
        <p:spPr>
          <a:xfrm>
            <a:off x="5992256" y="1638300"/>
            <a:ext cx="5587248" cy="16192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200" b="1" i="0" strike="noStrike">
                <a:solidFill>
                  <a:srgbClr val="11182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品质管控风险</a:t>
            </a:r>
            <a:endParaRPr lang="en-US" sz="1100"/>
          </a:p>
        </p:txBody>
      </p:sp>
      <p:sp>
        <p:nvSpPr>
          <p:cNvPr id="13" name="TextBox 13"/>
          <p:cNvSpPr txBox="1"/>
          <p:nvPr/>
        </p:nvSpPr>
        <p:spPr>
          <a:xfrm>
            <a:off x="5992256" y="1885950"/>
            <a:ext cx="5587248" cy="1524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100" b="0" i="0" strike="noStrike">
                <a:solidFill>
                  <a:srgbClr val="374151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建立统一的会员和服务标准体系，确保输出价值的稳定性和专业性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5497081" y="2468761"/>
            <a:ext cx="6237315" cy="895350"/>
          </a:xfrm>
          <a:prstGeom prst="roundRect">
            <a:avLst>
              <a:gd name="adj" fmla="val 8673"/>
            </a:avLst>
          </a:prstGeom>
          <a:blipFill rotWithShape="1">
            <a:blip r:embed="rId4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15" name="AutoShape 15"/>
          <p:cNvSpPr/>
          <p:nvPr/>
        </p:nvSpPr>
        <p:spPr>
          <a:xfrm>
            <a:off x="5687532" y="2659261"/>
            <a:ext cx="190452" cy="190500"/>
          </a:xfrm>
          <a:custGeom>
            <a:avLst/>
            <a:gdLst/>
            <a:ahLst/>
            <a:cxnLst/>
            <a:rect l="l" t="t" r="r" b="b"/>
            <a:pathLst>
              <a:path w="9998" h="10000">
                <a:moveTo>
                  <a:pt x="1638" y="5724"/>
                </a:moveTo>
                <a:cubicBezTo>
                  <a:pt x="4791" y="5724"/>
                  <a:pt x="7351" y="7640"/>
                  <a:pt x="7351" y="10000"/>
                </a:cubicBezTo>
                <a:close/>
                <a:moveTo>
                  <a:pt x="9998" y="5032"/>
                </a:moveTo>
                <a:lnTo>
                  <a:pt x="923" y="1760"/>
                </a:lnTo>
                <a:lnTo>
                  <a:pt x="0" y="1069"/>
                </a:lnTo>
                <a:lnTo>
                  <a:pt x="1428" y="2138"/>
                </a:lnTo>
                <a:lnTo>
                  <a:pt x="4285" y="0"/>
                </a:lnTo>
                <a:close/>
              </a:path>
            </a:pathLst>
          </a:custGeom>
          <a:solidFill>
            <a:srgbClr val="D97706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16" name="TextBox 16"/>
          <p:cNvSpPr txBox="1"/>
          <p:nvPr/>
        </p:nvSpPr>
        <p:spPr>
          <a:xfrm>
            <a:off x="5992256" y="2649736"/>
            <a:ext cx="5587248" cy="16192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200" b="1" i="0" strike="noStrike">
                <a:solidFill>
                  <a:srgbClr val="11182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品牌声誉风险</a:t>
            </a:r>
            <a:endParaRPr lang="en-US" sz="1100"/>
          </a:p>
        </p:txBody>
      </p:sp>
      <p:sp>
        <p:nvSpPr>
          <p:cNvPr id="17" name="TextBox 17"/>
          <p:cNvSpPr txBox="1"/>
          <p:nvPr/>
        </p:nvSpPr>
        <p:spPr>
          <a:xfrm>
            <a:off x="5992256" y="2897386"/>
            <a:ext cx="5587248" cy="1524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100" b="0" i="0" strike="noStrike">
                <a:solidFill>
                  <a:srgbClr val="374151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一荣俱荣，一损俱损，需制定联合应急预案，共同维护生态品牌声誉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5497081" y="3480346"/>
            <a:ext cx="6237315" cy="895350"/>
          </a:xfrm>
          <a:prstGeom prst="roundRect">
            <a:avLst>
              <a:gd name="adj" fmla="val 8673"/>
            </a:avLst>
          </a:prstGeom>
          <a:blipFill rotWithShape="1">
            <a:blip r:embed="rId5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19" name="AutoShape 19"/>
          <p:cNvSpPr/>
          <p:nvPr/>
        </p:nvSpPr>
        <p:spPr>
          <a:xfrm>
            <a:off x="5687532" y="3670846"/>
            <a:ext cx="190452" cy="190500"/>
          </a:xfrm>
          <a:custGeom>
            <a:avLst/>
            <a:gdLst/>
            <a:ahLst/>
            <a:cxnLst/>
            <a:rect l="l" t="t" r="r" b="b"/>
            <a:pathLst>
              <a:path w="9998" h="10000">
                <a:moveTo>
                  <a:pt x="1638" y="5724"/>
                </a:moveTo>
                <a:cubicBezTo>
                  <a:pt x="4791" y="5724"/>
                  <a:pt x="7351" y="7640"/>
                  <a:pt x="7351" y="10000"/>
                </a:cubicBezTo>
                <a:close/>
                <a:moveTo>
                  <a:pt x="9998" y="5032"/>
                </a:moveTo>
                <a:lnTo>
                  <a:pt x="923" y="1760"/>
                </a:lnTo>
                <a:lnTo>
                  <a:pt x="0" y="1069"/>
                </a:lnTo>
                <a:lnTo>
                  <a:pt x="1428" y="2138"/>
                </a:lnTo>
                <a:lnTo>
                  <a:pt x="4285" y="0"/>
                </a:lnTo>
                <a:close/>
              </a:path>
            </a:pathLst>
          </a:custGeom>
          <a:solidFill>
            <a:srgbClr val="475569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20" name="TextBox 20"/>
          <p:cNvSpPr txBox="1"/>
          <p:nvPr/>
        </p:nvSpPr>
        <p:spPr>
          <a:xfrm>
            <a:off x="5992256" y="3661321"/>
            <a:ext cx="5587248" cy="16192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200" b="1" i="0" strike="noStrike">
                <a:solidFill>
                  <a:srgbClr val="11182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利益冲突风险</a:t>
            </a:r>
            <a:endParaRPr lang="en-US" sz="1100"/>
          </a:p>
        </p:txBody>
      </p:sp>
      <p:sp>
        <p:nvSpPr>
          <p:cNvPr id="21" name="TextBox 21"/>
          <p:cNvSpPr txBox="1"/>
          <p:nvPr/>
        </p:nvSpPr>
        <p:spPr>
          <a:xfrm>
            <a:off x="5992256" y="3908971"/>
            <a:ext cx="5587248" cy="1524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100" b="0" i="0" strike="noStrike">
                <a:solidFill>
                  <a:srgbClr val="374151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明确各自身份边界，建立公平的冲突协调机制</a:t>
            </a:r>
            <a:endParaRPr lang="en-US" sz="1100"/>
          </a:p>
        </p:txBody>
      </p:sp>
      <p:sp>
        <p:nvSpPr>
          <p:cNvPr id="22" name="AutoShape 22"/>
          <p:cNvSpPr/>
          <p:nvPr/>
        </p:nvSpPr>
        <p:spPr>
          <a:xfrm>
            <a:off x="5497081" y="4491930"/>
            <a:ext cx="6237315" cy="895350"/>
          </a:xfrm>
          <a:prstGeom prst="roundRect">
            <a:avLst>
              <a:gd name="adj" fmla="val 8673"/>
            </a:avLst>
          </a:prstGeom>
          <a:blipFill rotWithShape="1">
            <a:blip r:embed="rId6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23" name="AutoShape 23"/>
          <p:cNvSpPr/>
          <p:nvPr/>
        </p:nvSpPr>
        <p:spPr>
          <a:xfrm>
            <a:off x="5687532" y="4682430"/>
            <a:ext cx="190452" cy="190500"/>
          </a:xfrm>
          <a:custGeom>
            <a:avLst/>
            <a:gdLst/>
            <a:ahLst/>
            <a:cxnLst/>
            <a:rect l="l" t="t" r="r" b="b"/>
            <a:pathLst>
              <a:path w="9998" h="10000">
                <a:moveTo>
                  <a:pt x="2500" y="5789"/>
                </a:moveTo>
                <a:cubicBezTo>
                  <a:pt x="6178" y="5789"/>
                  <a:pt x="9165" y="7676"/>
                  <a:pt x="9165" y="10000"/>
                </a:cubicBezTo>
                <a:close/>
                <a:moveTo>
                  <a:pt x="9998" y="4211"/>
                </a:moveTo>
                <a:lnTo>
                  <a:pt x="9998" y="5263"/>
                </a:lnTo>
                <a:lnTo>
                  <a:pt x="0" y="5263"/>
                </a:lnTo>
                <a:lnTo>
                  <a:pt x="1666" y="5263"/>
                </a:lnTo>
                <a:lnTo>
                  <a:pt x="1666" y="6316"/>
                </a:lnTo>
                <a:lnTo>
                  <a:pt x="1666" y="5263"/>
                </a:lnTo>
                <a:lnTo>
                  <a:pt x="3333" y="5263"/>
                </a:lnTo>
                <a:lnTo>
                  <a:pt x="1666" y="5263"/>
                </a:lnTo>
                <a:lnTo>
                  <a:pt x="1666" y="0"/>
                </a:lnTo>
                <a:close/>
              </a:path>
            </a:pathLst>
          </a:custGeom>
          <a:solidFill>
            <a:srgbClr val="BE123C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24" name="TextBox 24"/>
          <p:cNvSpPr txBox="1"/>
          <p:nvPr/>
        </p:nvSpPr>
        <p:spPr>
          <a:xfrm>
            <a:off x="5992256" y="4672905"/>
            <a:ext cx="5587248" cy="16192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200" b="1" i="0" strike="noStrike">
                <a:solidFill>
                  <a:srgbClr val="11182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组织保障</a:t>
            </a:r>
            <a:endParaRPr lang="en-US" sz="1100"/>
          </a:p>
        </p:txBody>
      </p:sp>
      <p:sp>
        <p:nvSpPr>
          <p:cNvPr id="25" name="TextBox 25"/>
          <p:cNvSpPr txBox="1"/>
          <p:nvPr/>
        </p:nvSpPr>
        <p:spPr>
          <a:xfrm>
            <a:off x="5992256" y="4920555"/>
            <a:ext cx="5587248" cy="1524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100" b="0" i="0" strike="noStrike">
                <a:solidFill>
                  <a:srgbClr val="374151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设立'风险控制委员会'，由 GP 委派 1 名委员、外部专家（法律、财务、产业）2 名组成</a:t>
            </a:r>
            <a:endParaRPr lang="en-US" sz="1100"/>
          </a:p>
        </p:txBody>
      </p:sp>
      <p:sp>
        <p:nvSpPr>
          <p:cNvPr id="26" name="AutoShape 26"/>
          <p:cNvSpPr/>
          <p:nvPr/>
        </p:nvSpPr>
        <p:spPr>
          <a:xfrm>
            <a:off x="5497081" y="5503516"/>
            <a:ext cx="6237315" cy="895350"/>
          </a:xfrm>
          <a:prstGeom prst="roundRect">
            <a:avLst>
              <a:gd name="adj" fmla="val 8673"/>
            </a:avLst>
          </a:prstGeom>
          <a:blipFill rotWithShape="1">
            <a:blip r:embed="rId7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27" name="AutoShape 27"/>
          <p:cNvSpPr/>
          <p:nvPr/>
        </p:nvSpPr>
        <p:spPr>
          <a:xfrm>
            <a:off x="5687532" y="5694016"/>
            <a:ext cx="190452" cy="190500"/>
          </a:xfrm>
          <a:custGeom>
            <a:avLst/>
            <a:gdLst/>
            <a:ahLst/>
            <a:cxnLst/>
            <a:rect l="l" t="t" r="r" b="b"/>
            <a:pathLst>
              <a:path w="9998" h="10000">
                <a:moveTo>
                  <a:pt x="1638" y="5724"/>
                </a:moveTo>
                <a:cubicBezTo>
                  <a:pt x="4791" y="5724"/>
                  <a:pt x="7351" y="7640"/>
                  <a:pt x="7351" y="10000"/>
                </a:cubicBezTo>
                <a:close/>
                <a:moveTo>
                  <a:pt x="9998" y="5032"/>
                </a:moveTo>
                <a:lnTo>
                  <a:pt x="923" y="1760"/>
                </a:lnTo>
                <a:lnTo>
                  <a:pt x="0" y="1069"/>
                </a:lnTo>
                <a:lnTo>
                  <a:pt x="1428" y="2138"/>
                </a:lnTo>
                <a:lnTo>
                  <a:pt x="4285" y="0"/>
                </a:lnTo>
                <a:close/>
              </a:path>
            </a:pathLst>
          </a:custGeom>
          <a:solidFill>
            <a:srgbClr val="D97706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28" name="TextBox 28"/>
          <p:cNvSpPr txBox="1"/>
          <p:nvPr/>
        </p:nvSpPr>
        <p:spPr>
          <a:xfrm>
            <a:off x="5992256" y="5684491"/>
            <a:ext cx="5587248" cy="16192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200" b="1" i="0" strike="noStrike">
                <a:solidFill>
                  <a:srgbClr val="111827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风险预警</a:t>
            </a:r>
            <a:endParaRPr lang="en-US" sz="1100"/>
          </a:p>
        </p:txBody>
      </p:sp>
      <p:sp>
        <p:nvSpPr>
          <p:cNvPr id="29" name="TextBox 29"/>
          <p:cNvSpPr txBox="1"/>
          <p:nvPr/>
        </p:nvSpPr>
        <p:spPr>
          <a:xfrm>
            <a:off x="5992256" y="5932141"/>
            <a:ext cx="6006690" cy="335756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100" b="0" i="0" strike="noStrike">
                <a:solidFill>
                  <a:srgbClr val="374151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制定'风险预警指标'（如项目现金流覆盖率≥1.2 倍、订单波动率≤±25%），触发预警时启动应急</a:t>
            </a:r>
            <a:endParaRPr lang="en-US" sz="1100"/>
          </a:p>
          <a:p>
            <a:pPr algn="l"/>
            <a:r>
              <a:rPr sz="1100" b="0" i="0" strike="noStrike">
                <a:solidFill>
                  <a:srgbClr val="374151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处理流程</a:t>
            </a:r>
            <a:endParaRPr sz="1100" b="0" i="0" strike="noStrike">
              <a:solidFill>
                <a:srgbClr val="374151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0F0F0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3" name="AutoShape 3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gradFill>
            <a:gsLst>
              <a:gs pos="0">
                <a:srgbClr val="F8FAFC">
                  <a:alpha val="100000"/>
                </a:srgbClr>
              </a:gs>
              <a:gs pos="50000">
                <a:srgbClr val="FFF1F2">
                  <a:alpha val="100000"/>
                </a:srgbClr>
              </a:gs>
              <a:gs pos="100000">
                <a:srgbClr val="F1F5F9">
                  <a:alpha val="100000"/>
                </a:srgbClr>
              </a:gs>
            </a:gsLst>
            <a:lin ang="8100000"/>
          </a:gradFill>
          <a:ln>
            <a:headEnd type="none"/>
            <a:tailEnd type="none"/>
          </a:ln>
        </p:spPr>
      </p:sp>
      <p:sp>
        <p:nvSpPr>
          <p:cNvPr id="4" name="TextBox 4"/>
          <p:cNvSpPr txBox="1"/>
          <p:nvPr/>
        </p:nvSpPr>
        <p:spPr>
          <a:xfrm>
            <a:off x="457086" y="447675"/>
            <a:ext cx="11274781" cy="39052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2700" b="1" i="0" strike="noStrike">
                <a:solidFill>
                  <a:srgbClr val="881337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全球女性经济生态的价值共同体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457086" y="1085850"/>
            <a:ext cx="457086" cy="38100"/>
          </a:xfrm>
          <a:prstGeom prst="roundRect">
            <a:avLst>
              <a:gd name="adj" fmla="val 50000"/>
            </a:avLst>
          </a:prstGeom>
          <a:solidFill>
            <a:srgbClr val="BE123C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6" name="TextBox 6"/>
          <p:cNvSpPr txBox="1"/>
          <p:nvPr/>
        </p:nvSpPr>
        <p:spPr>
          <a:xfrm>
            <a:off x="1066533" y="971550"/>
            <a:ext cx="1733117" cy="25717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800" b="0" i="0" strike="noStrike">
                <a:solidFill>
                  <a:srgbClr val="47556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多元化盈利模式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57086" y="1562100"/>
            <a:ext cx="11274781" cy="4838700"/>
          </a:xfrm>
          <a:prstGeom prst="roundRect">
            <a:avLst>
              <a:gd name="adj" fmla="val 446"/>
            </a:avLst>
          </a:prstGeom>
          <a:blipFill rotWithShape="1">
            <a:blip r:embed="rId1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8" name="AutoShape 8"/>
          <p:cNvSpPr/>
          <p:nvPr/>
        </p:nvSpPr>
        <p:spPr>
          <a:xfrm>
            <a:off x="466608" y="1571625"/>
            <a:ext cx="11255736" cy="771525"/>
          </a:xfrm>
          <a:prstGeom prst="rect">
            <a:avLst/>
          </a:prstGeom>
          <a:blipFill rotWithShape="1">
            <a:blip r:embed="rId2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9" name="AutoShape 9"/>
          <p:cNvSpPr/>
          <p:nvPr/>
        </p:nvSpPr>
        <p:spPr>
          <a:xfrm>
            <a:off x="771332" y="1800225"/>
            <a:ext cx="304724" cy="304800"/>
          </a:xfrm>
          <a:prstGeom prst="ellipse">
            <a:avLst/>
          </a:prstGeom>
          <a:solidFill>
            <a:srgbClr val="FFE4E6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10" name="AutoShape 10"/>
          <p:cNvSpPr/>
          <p:nvPr/>
        </p:nvSpPr>
        <p:spPr>
          <a:xfrm>
            <a:off x="847513" y="1876425"/>
            <a:ext cx="152362" cy="152400"/>
          </a:xfrm>
          <a:custGeom>
            <a:avLst/>
            <a:gdLst/>
            <a:ahLst/>
            <a:cxnLst/>
            <a:rect l="l" t="t" r="r" b="b"/>
            <a:pathLst>
              <a:path w="9998" h="10000">
                <a:moveTo>
                  <a:pt x="0" y="5000"/>
                </a:moveTo>
                <a:cubicBezTo>
                  <a:pt x="0" y="2238"/>
                  <a:pt x="2238" y="0"/>
                  <a:pt x="4999" y="0"/>
                </a:cubicBezTo>
                <a:cubicBezTo>
                  <a:pt x="7758" y="0"/>
                  <a:pt x="9998" y="2240"/>
                  <a:pt x="9998" y="5000"/>
                </a:cubicBezTo>
                <a:cubicBezTo>
                  <a:pt x="9998" y="7760"/>
                  <a:pt x="7758" y="10000"/>
                  <a:pt x="4999" y="10000"/>
                </a:cubicBezTo>
                <a:cubicBezTo>
                  <a:pt x="2240" y="10000"/>
                  <a:pt x="0" y="7760"/>
                  <a:pt x="0" y="5000"/>
                </a:cubicBezTo>
                <a:close/>
                <a:moveTo>
                  <a:pt x="5834" y="2991"/>
                </a:moveTo>
                <a:cubicBezTo>
                  <a:pt x="5377" y="2593"/>
                  <a:pt x="4621" y="2593"/>
                  <a:pt x="4165" y="2991"/>
                </a:cubicBezTo>
                <a:cubicBezTo>
                  <a:pt x="4910" y="2339"/>
                  <a:pt x="6101" y="2339"/>
                  <a:pt x="6846" y="2991"/>
                </a:cubicBezTo>
                <a:cubicBezTo>
                  <a:pt x="7622" y="3670"/>
                  <a:pt x="7622" y="4795"/>
                  <a:pt x="6846" y="5474"/>
                </a:cubicBezTo>
                <a:cubicBezTo>
                  <a:pt x="6500" y="5643"/>
                  <a:pt x="6319" y="5871"/>
                  <a:pt x="6319" y="6065"/>
                </a:cubicBezTo>
                <a:lnTo>
                  <a:pt x="6319" y="6169"/>
                </a:lnTo>
                <a:lnTo>
                  <a:pt x="6319" y="6065"/>
                </a:lnTo>
                <a:cubicBezTo>
                  <a:pt x="6319" y="5581"/>
                  <a:pt x="6628" y="5182"/>
                  <a:pt x="7007" y="4994"/>
                </a:cubicBezTo>
                <a:cubicBezTo>
                  <a:pt x="7027" y="4984"/>
                  <a:pt x="7048" y="4973"/>
                  <a:pt x="7068" y="4964"/>
                </a:cubicBezTo>
                <a:cubicBezTo>
                  <a:pt x="7518" y="4570"/>
                  <a:pt x="7518" y="3911"/>
                  <a:pt x="7068" y="3516"/>
                </a:cubicBezTo>
                <a:close/>
              </a:path>
            </a:pathLst>
          </a:custGeom>
          <a:solidFill>
            <a:srgbClr val="BE123C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11" name="TextBox 11"/>
          <p:cNvSpPr txBox="1"/>
          <p:nvPr/>
        </p:nvSpPr>
        <p:spPr>
          <a:xfrm>
            <a:off x="1190328" y="1847850"/>
            <a:ext cx="10227292" cy="20955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ctr" anchorCtr="0"/>
          <a:lstStyle/>
          <a:p>
            <a:pPr algn="l">
              <a:defRPr/>
            </a:pPr>
            <a:r>
              <a:rPr lang="en-US" sz="1500" b="1" i="0" strike="noStrike">
                <a:solidFill>
                  <a:srgbClr val="1F2937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100" b="1" i="0" strike="noStrike">
                <a:solidFill>
                  <a:srgbClr val="BE123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</a:t>
            </a:r>
            <a:endParaRPr lang="en-US" sz="1100"/>
          </a:p>
          <a:p>
            <a:pPr algn="l"/>
            <a:r>
              <a:rPr sz="1100" b="1" i="0" strike="noStrike">
                <a:solidFill>
                  <a:srgbClr val="BE123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endParaRPr sz="1100" b="1" i="0" strike="noStrike">
              <a:solidFill>
                <a:srgbClr val="BE123C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/>
            <a:r>
              <a:rPr sz="1500" b="1" i="0" strike="noStrike">
                <a:solidFill>
                  <a:srgbClr val="1F2937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主要收入来源分类 </a:t>
            </a:r>
            <a:endParaRPr sz="1500" b="1" i="0" strike="noStrike">
              <a:solidFill>
                <a:srgbClr val="1F2937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AutoShape 12"/>
          <p:cNvSpPr/>
          <p:nvPr/>
        </p:nvSpPr>
        <p:spPr>
          <a:xfrm>
            <a:off x="466608" y="5886450"/>
            <a:ext cx="11255736" cy="504825"/>
          </a:xfrm>
          <a:prstGeom prst="rect">
            <a:avLst/>
          </a:prstGeom>
          <a:blipFill rotWithShape="1">
            <a:blip r:embed="rId3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13" name="AutoShape 13"/>
          <p:cNvSpPr/>
          <p:nvPr/>
        </p:nvSpPr>
        <p:spPr>
          <a:xfrm>
            <a:off x="771332" y="6067425"/>
            <a:ext cx="152362" cy="152400"/>
          </a:xfrm>
          <a:custGeom>
            <a:avLst/>
            <a:gdLst/>
            <a:ahLst/>
            <a:cxnLst/>
            <a:rect l="l" t="t" r="r" b="b"/>
            <a:pathLst>
              <a:path w="9998" h="10000">
                <a:moveTo>
                  <a:pt x="0" y="5000"/>
                </a:moveTo>
                <a:cubicBezTo>
                  <a:pt x="0" y="2238"/>
                  <a:pt x="2238" y="0"/>
                  <a:pt x="4999" y="0"/>
                </a:cubicBezTo>
                <a:cubicBezTo>
                  <a:pt x="7758" y="0"/>
                  <a:pt x="9998" y="2240"/>
                  <a:pt x="9998" y="5000"/>
                </a:cubicBezTo>
                <a:cubicBezTo>
                  <a:pt x="9998" y="7760"/>
                  <a:pt x="7758" y="10000"/>
                  <a:pt x="4999" y="10000"/>
                </a:cubicBezTo>
                <a:cubicBezTo>
                  <a:pt x="2240" y="10000"/>
                  <a:pt x="0" y="7760"/>
                  <a:pt x="0" y="5000"/>
                </a:cubicBezTo>
                <a:close/>
                <a:moveTo>
                  <a:pt x="4464" y="4261"/>
                </a:moveTo>
                <a:cubicBezTo>
                  <a:pt x="5051" y="3967"/>
                  <a:pt x="5713" y="4498"/>
                  <a:pt x="5554" y="5135"/>
                </a:cubicBezTo>
                <a:lnTo>
                  <a:pt x="5190" y="6590"/>
                </a:lnTo>
                <a:lnTo>
                  <a:pt x="5212" y="6579"/>
                </a:lnTo>
                <a:lnTo>
                  <a:pt x="5191" y="6591"/>
                </a:lnTo>
                <a:cubicBezTo>
                  <a:pt x="4603" y="6885"/>
                  <a:pt x="3941" y="6353"/>
                  <a:pt x="4101" y="5716"/>
                </a:cubicBezTo>
                <a:lnTo>
                  <a:pt x="4465" y="4262"/>
                </a:lnTo>
                <a:lnTo>
                  <a:pt x="4443" y="4272"/>
                </a:lnTo>
                <a:lnTo>
                  <a:pt x="4464" y="4261"/>
                </a:lnTo>
                <a:close/>
                <a:moveTo>
                  <a:pt x="4999" y="3462"/>
                </a:moveTo>
                <a:cubicBezTo>
                  <a:pt x="5211" y="3462"/>
                  <a:pt x="5384" y="3634"/>
                  <a:pt x="5384" y="3846"/>
                </a:cubicBezTo>
                <a:close/>
              </a:path>
            </a:pathLst>
          </a:custGeom>
          <a:solidFill>
            <a:srgbClr val="BE123C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14" name="TextBox 14"/>
          <p:cNvSpPr txBox="1"/>
          <p:nvPr/>
        </p:nvSpPr>
        <p:spPr>
          <a:xfrm>
            <a:off x="999875" y="6067425"/>
            <a:ext cx="10417745" cy="1524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100" b="0" i="0" strike="noStrike">
                <a:solidFill>
                  <a:srgbClr val="47556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</a:t>
            </a:r>
            <a:endParaRPr lang="en-US" sz="1100"/>
          </a:p>
          <a:p>
            <a:pPr algn="l"/>
            <a:r>
              <a:rPr sz="1100" b="0" i="0" strike="noStrike">
                <a:solidFill>
                  <a:srgbClr val="47556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收入模式多元化且相互关联，降低单一依赖风险，构建稳健的商业闭环。</a:t>
            </a:r>
            <a:endParaRPr sz="1100" b="0" i="0" strike="noStrike">
              <a:solidFill>
                <a:srgbClr val="475569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/>
            <a:r>
              <a:rPr sz="1100" b="0" i="0" strike="noStrike">
                <a:solidFill>
                  <a:srgbClr val="47556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endParaRPr sz="1100" b="0" i="0" strike="noStrike">
              <a:solidFill>
                <a:srgbClr val="475569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15" name="Table 15"/>
          <p:cNvGraphicFramePr>
            <a:graphicFrameLocks noGrp="1"/>
          </p:cNvGraphicFramePr>
          <p:nvPr/>
        </p:nvGraphicFramePr>
        <p:xfrm>
          <a:off x="466608" y="2343150"/>
          <a:ext cx="11255736" cy="2188666"/>
        </p:xfrm>
        <a:graphic>
          <a:graphicData uri="http://schemas.openxmlformats.org/drawingml/2006/table">
            <a:tbl>
              <a:tblPr/>
              <a:tblGrid>
                <a:gridCol w="3746500"/>
                <a:gridCol w="7493000"/>
              </a:tblGrid>
              <a:tr h="508000">
                <a:tc>
                  <a:txBody>
                    <a:bodyPr rot="0" wrap="square"/>
                    <a:p>
                      <a:pPr algn="l">
                        <a:defRPr sz="1100" b="1" i="0" strike="noStrike">
                          <a:solidFill>
                            <a:srgbClr val="FFFFFF">
                              <a:alpha val="100000"/>
                            </a:srgbClr>
                          </a:solidFill>
                          <a:latin typeface="&quot;Microsoft YaHei&quot;, Arial, sans-serif"/>
                          <a:ea typeface="&quot;Microsoft YaHei&quot;, Arial, sans-serif"/>
                          <a:cs typeface="&quot;Microsoft YaHei&quot;, Arial, sans-serif"/>
                        </a:defRPr>
                      </a:pPr>
                      <a:r>
                        <a:rPr sz="1100" b="1" i="0" strike="noStrike">
                          <a:solidFill>
                            <a:srgbClr val="FFFFFF">
                              <a:alpha val="100000"/>
                            </a:srgbClr>
                          </a:solidFill>
                          <a:latin typeface="&quot;Microsoft YaHei&quot;, Arial, sans-serif"/>
                          <a:ea typeface="&quot;Microsoft YaHei&quot;, Arial, sans-serif"/>
                          <a:cs typeface="&quot;Microsoft YaHei&quot;, Arial, sans-serif"/>
                        </a:rPr>
                        <a:t>收入类别</a:t>
                      </a:r>
                      <a:endParaRPr sz="1100" b="1" i="0" strike="noStrike">
                        <a:solidFill>
                          <a:srgbClr val="FFFFFF">
                            <a:alpha val="100000"/>
                          </a:srgbClr>
                        </a:solidFill>
                        <a:latin typeface="&quot;Microsoft YaHei&quot;, Arial, sans-serif"/>
                        <a:ea typeface="&quot;Microsoft YaHei&quot;, Arial, sans-serif"/>
                        <a:cs typeface="&quot;Microsoft YaHei&quot;, Arial, sans-serif"/>
                      </a:endParaRPr>
                    </a:p>
                  </a:txBody>
                  <a:tcPr marL="304800" marR="228600" marT="152400" marB="152400" vert="horz" anchor="ctr" anchorCtr="0">
                    <a:solidFill>
                      <a:srgbClr val="1E293B">
                        <a:alpha val="100000"/>
                      </a:srgbClr>
                    </a:solidFill>
                  </a:tcPr>
                </a:tc>
                <a:tc>
                  <a:txBody>
                    <a:bodyPr rot="0" wrap="square"/>
                    <a:p>
                      <a:pPr algn="l">
                        <a:defRPr sz="1100" b="1" i="0" strike="noStrike">
                          <a:solidFill>
                            <a:srgbClr val="FFFFFF">
                              <a:alpha val="100000"/>
                            </a:srgbClr>
                          </a:solidFill>
                          <a:latin typeface="&quot;Microsoft YaHei&quot;, Arial, sans-serif"/>
                          <a:ea typeface="&quot;Microsoft YaHei&quot;, Arial, sans-serif"/>
                          <a:cs typeface="&quot;Microsoft YaHei&quot;, Arial, sans-serif"/>
                        </a:defRPr>
                      </a:pPr>
                      <a:r>
                        <a:rPr sz="1100" b="1" i="0" strike="noStrike">
                          <a:solidFill>
                            <a:srgbClr val="FFFFFF">
                              <a:alpha val="100000"/>
                            </a:srgbClr>
                          </a:solidFill>
                          <a:latin typeface="&quot;Microsoft YaHei&quot;, Arial, sans-serif"/>
                          <a:ea typeface="&quot;Microsoft YaHei&quot;, Arial, sans-serif"/>
                          <a:cs typeface="&quot;Microsoft YaHei&quot;, Arial, sans-serif"/>
                        </a:rPr>
                        <a:t>具体项目</a:t>
                      </a:r>
                      <a:endParaRPr sz="1100" b="1" i="0" strike="noStrike">
                        <a:solidFill>
                          <a:srgbClr val="FFFFFF">
                            <a:alpha val="100000"/>
                          </a:srgbClr>
                        </a:solidFill>
                        <a:latin typeface="&quot;Microsoft YaHei&quot;, Arial, sans-serif"/>
                        <a:ea typeface="&quot;Microsoft YaHei&quot;, Arial, sans-serif"/>
                        <a:cs typeface="&quot;Microsoft YaHei&quot;, Arial, sans-serif"/>
                      </a:endParaRPr>
                    </a:p>
                  </a:txBody>
                  <a:tcPr marL="228600" marR="228600" marT="152400" marB="152400" vert="horz" anchor="ctr" anchorCtr="0">
                    <a:solidFill>
                      <a:srgbClr val="1E293B">
                        <a:alpha val="100000"/>
                      </a:srgbClr>
                    </a:solidFill>
                  </a:tcPr>
                </a:tc>
              </a:tr>
              <a:tr h="546100">
                <a:tc>
                  <a:txBody>
                    <a:bodyPr rot="0" wrap="square"/>
                    <a:p>
                      <a:pPr algn="l">
                        <a:defRPr sz="1200" b="1" i="0" strike="noStrike">
                          <a:solidFill>
                            <a:srgbClr val="BE123C">
                              <a:alpha val="100000"/>
                            </a:srgbClr>
                          </a:solidFill>
                          <a:latin typeface="&quot;Microsoft YaHei&quot;, Arial, sans-serif"/>
                          <a:ea typeface="&quot;Microsoft YaHei&quot;, Arial, sans-serif"/>
                          <a:cs typeface="&quot;Microsoft YaHei&quot;, Arial, sans-serif"/>
                        </a:defRPr>
                      </a:pPr>
                      <a:r>
                        <a:rPr sz="1200" b="1" i="0" strike="noStrike">
                          <a:solidFill>
                            <a:srgbClr val="BE123C">
                              <a:alpha val="100000"/>
                            </a:srgbClr>
                          </a:solidFill>
                          <a:latin typeface="&quot;Microsoft YaHei&quot;, Arial, sans-serif"/>
                          <a:ea typeface="&quot;Microsoft YaHei&quot;, Arial, sans-serif"/>
                          <a:cs typeface="&quot;Microsoft YaHei&quot;, Arial, sans-serif"/>
                        </a:rPr>
                        <a:t>会员与服务</a:t>
                      </a:r>
                      <a:endParaRPr sz="1200" b="1" i="0" strike="noStrike">
                        <a:solidFill>
                          <a:srgbClr val="BE123C">
                            <a:alpha val="100000"/>
                          </a:srgbClr>
                        </a:solidFill>
                        <a:latin typeface="&quot;Microsoft YaHei&quot;, Arial, sans-serif"/>
                        <a:ea typeface="&quot;Microsoft YaHei&quot;, Arial, sans-serif"/>
                        <a:cs typeface="&quot;Microsoft YaHei&quot;, Arial, sans-serif"/>
                      </a:endParaRPr>
                    </a:p>
                  </a:txBody>
                  <a:tcPr marL="304800" marR="228600" marT="152400" marB="152400" vert="horz" anchor="ctr" anchorCtr="0">
                    <a:solidFill>
                      <a:srgbClr val="F8FAFC">
                        <a:alpha val="50196"/>
                      </a:srgbClr>
                    </a:solidFill>
                  </a:tcPr>
                </a:tc>
                <a:tc>
                  <a:txBody>
                    <a:bodyPr rot="0" wrap="square"/>
                    <a:p>
                      <a:pPr algn="l">
                        <a:defRPr sz="1200" b="0" i="0" strike="noStrike">
                          <a:solidFill>
                            <a:srgbClr val="1F2937">
                              <a:alpha val="100000"/>
                            </a:srgbClr>
                          </a:solidFill>
                          <a:latin typeface="&quot;Microsoft YaHei&quot;, Arial, sans-serif"/>
                          <a:ea typeface="&quot;Microsoft YaHei&quot;, Arial, sans-serif"/>
                          <a:cs typeface="&quot;Microsoft YaHei&quot;, Arial, sans-serif"/>
                        </a:defRPr>
                      </a:pPr>
                      <a:r>
                        <a:rPr sz="1200" b="0" i="0" strike="noStrike">
                          <a:solidFill>
                            <a:srgbClr val="1F2937">
                              <a:alpha val="100000"/>
                            </a:srgbClr>
                          </a:solidFill>
                          <a:latin typeface="&quot;Microsoft YaHei&quot;, Arial, sans-serif"/>
                          <a:ea typeface="&quot;Microsoft YaHei&quot;, Arial, sans-serif"/>
                          <a:cs typeface="&quot;Microsoft YaHei&quot;, Arial, sans-serif"/>
                        </a:rPr>
                        <a:t>会员费、培训课程收入、线上线下活动收入、企业会员费、高端定制活动费</a:t>
                      </a:r>
                      <a:endParaRPr sz="1200" b="0" i="0" strike="noStrike">
                        <a:solidFill>
                          <a:srgbClr val="1F2937">
                            <a:alpha val="100000"/>
                          </a:srgbClr>
                        </a:solidFill>
                        <a:latin typeface="&quot;Microsoft YaHei&quot;, Arial, sans-serif"/>
                        <a:ea typeface="&quot;Microsoft YaHei&quot;, Arial, sans-serif"/>
                        <a:cs typeface="&quot;Microsoft YaHei&quot;, Arial, sans-serif"/>
                      </a:endParaRPr>
                    </a:p>
                  </a:txBody>
                  <a:tcPr marL="228600" marR="228600" marT="152400" marB="152400" vert="horz" anchor="ctr" anchorCtr="0"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546100">
                <a:tc>
                  <a:txBody>
                    <a:bodyPr rot="0" wrap="square"/>
                    <a:p>
                      <a:pPr algn="l">
                        <a:defRPr sz="1200" b="1" i="0" strike="noStrike">
                          <a:solidFill>
                            <a:srgbClr val="D97706">
                              <a:alpha val="100000"/>
                            </a:srgbClr>
                          </a:solidFill>
                          <a:latin typeface="&quot;Microsoft YaHei&quot;, Arial, sans-serif"/>
                          <a:ea typeface="&quot;Microsoft YaHei&quot;, Arial, sans-serif"/>
                          <a:cs typeface="&quot;Microsoft YaHei&quot;, Arial, sans-serif"/>
                        </a:defRPr>
                      </a:pPr>
                      <a:r>
                        <a:rPr sz="1200" b="1" i="0" strike="noStrike">
                          <a:solidFill>
                            <a:srgbClr val="D97706">
                              <a:alpha val="100000"/>
                            </a:srgbClr>
                          </a:solidFill>
                          <a:latin typeface="&quot;Microsoft YaHei&quot;, Arial, sans-serif"/>
                          <a:ea typeface="&quot;Microsoft YaHei&quot;, Arial, sans-serif"/>
                          <a:cs typeface="&quot;Microsoft YaHei&quot;, Arial, sans-serif"/>
                        </a:rPr>
                        <a:t>投资与金融</a:t>
                      </a:r>
                      <a:endParaRPr sz="1200" b="1" i="0" strike="noStrike">
                        <a:solidFill>
                          <a:srgbClr val="D97706">
                            <a:alpha val="100000"/>
                          </a:srgbClr>
                        </a:solidFill>
                        <a:latin typeface="&quot;Microsoft YaHei&quot;, Arial, sans-serif"/>
                        <a:ea typeface="&quot;Microsoft YaHei&quot;, Arial, sans-serif"/>
                        <a:cs typeface="&quot;Microsoft YaHei&quot;, Arial, sans-serif"/>
                      </a:endParaRPr>
                    </a:p>
                  </a:txBody>
                  <a:tcPr marL="304800" marR="228600" marT="152400" marB="152400" vert="horz" anchor="ctr" anchorCtr="0">
                    <a:solidFill>
                      <a:srgbClr val="F8FAFC">
                        <a:alpha val="50196"/>
                      </a:srgbClr>
                    </a:solidFill>
                  </a:tcPr>
                </a:tc>
                <a:tc>
                  <a:txBody>
                    <a:bodyPr rot="0" wrap="square"/>
                    <a:p>
                      <a:pPr algn="l">
                        <a:defRPr sz="1200" b="0" i="0" strike="noStrike">
                          <a:solidFill>
                            <a:srgbClr val="1F2937">
                              <a:alpha val="100000"/>
                            </a:srgbClr>
                          </a:solidFill>
                          <a:latin typeface="&quot;Microsoft YaHei&quot;, Arial, sans-serif"/>
                          <a:ea typeface="&quot;Microsoft YaHei&quot;, Arial, sans-serif"/>
                          <a:cs typeface="&quot;Microsoft YaHei&quot;, Arial, sans-serif"/>
                        </a:defRPr>
                      </a:pPr>
                      <a:r>
                        <a:rPr sz="1200" b="0" i="0" strike="noStrike">
                          <a:solidFill>
                            <a:srgbClr val="1F2937">
                              <a:alpha val="100000"/>
                            </a:srgbClr>
                          </a:solidFill>
                          <a:latin typeface="&quot;Microsoft YaHei&quot;, Arial, sans-serif"/>
                          <a:ea typeface="&quot;Microsoft YaHei&quot;, Arial, sans-serif"/>
                          <a:cs typeface="&quot;Microsoft YaHei&quot;, Arial, sans-serif"/>
                        </a:rPr>
                        <a:t>成功项目投资分红、基金管理费、项目投资回报、财务顾问费</a:t>
                      </a:r>
                      <a:endParaRPr sz="1200" b="0" i="0" strike="noStrike">
                        <a:solidFill>
                          <a:srgbClr val="1F2937">
                            <a:alpha val="100000"/>
                          </a:srgbClr>
                        </a:solidFill>
                        <a:latin typeface="&quot;Microsoft YaHei&quot;, Arial, sans-serif"/>
                        <a:ea typeface="&quot;Microsoft YaHei&quot;, Arial, sans-serif"/>
                        <a:cs typeface="&quot;Microsoft YaHei&quot;, Arial, sans-serif"/>
                      </a:endParaRPr>
                    </a:p>
                  </a:txBody>
                  <a:tcPr marL="228600" marR="228600" marT="152400" marB="152400" vert="horz" anchor="ctr" anchorCtr="0"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546100">
                <a:tc>
                  <a:txBody>
                    <a:bodyPr rot="0" wrap="square"/>
                    <a:p>
                      <a:pPr algn="l">
                        <a:defRPr sz="1200" b="1" i="0" strike="noStrike">
                          <a:solidFill>
                            <a:srgbClr val="475569">
                              <a:alpha val="100000"/>
                            </a:srgbClr>
                          </a:solidFill>
                          <a:latin typeface="&quot;Microsoft YaHei&quot;, Arial, sans-serif"/>
                          <a:ea typeface="&quot;Microsoft YaHei&quot;, Arial, sans-serif"/>
                          <a:cs typeface="&quot;Microsoft YaHei&quot;, Arial, sans-serif"/>
                        </a:defRPr>
                      </a:pPr>
                      <a:r>
                        <a:rPr sz="1200" b="1" i="0" strike="noStrike">
                          <a:solidFill>
                            <a:srgbClr val="475569">
                              <a:alpha val="100000"/>
                            </a:srgbClr>
                          </a:solidFill>
                          <a:latin typeface="&quot;Microsoft YaHei&quot;, Arial, sans-serif"/>
                          <a:ea typeface="&quot;Microsoft YaHei&quot;, Arial, sans-serif"/>
                          <a:cs typeface="&quot;Microsoft YaHei&quot;, Arial, sans-serif"/>
                        </a:rPr>
                        <a:t>产业与品牌</a:t>
                      </a:r>
                      <a:endParaRPr sz="1200" b="1" i="0" strike="noStrike">
                        <a:solidFill>
                          <a:srgbClr val="475569">
                            <a:alpha val="100000"/>
                          </a:srgbClr>
                        </a:solidFill>
                        <a:latin typeface="&quot;Microsoft YaHei&quot;, Arial, sans-serif"/>
                        <a:ea typeface="&quot;Microsoft YaHei&quot;, Arial, sans-serif"/>
                        <a:cs typeface="&quot;Microsoft YaHei&quot;, Arial, sans-serif"/>
                      </a:endParaRPr>
                    </a:p>
                  </a:txBody>
                  <a:tcPr marL="304800" marR="228600" marT="152400" marB="152400" vert="horz" anchor="ctr" anchorCtr="0">
                    <a:solidFill>
                      <a:srgbClr val="F8FAFC">
                        <a:alpha val="50196"/>
                      </a:srgbClr>
                    </a:solidFill>
                  </a:tcPr>
                </a:tc>
                <a:tc>
                  <a:txBody>
                    <a:bodyPr rot="0" wrap="square"/>
                    <a:p>
                      <a:pPr algn="l">
                        <a:defRPr sz="1200" b="0" i="0" strike="noStrike">
                          <a:solidFill>
                            <a:srgbClr val="1F2937">
                              <a:alpha val="100000"/>
                            </a:srgbClr>
                          </a:solidFill>
                          <a:latin typeface="&quot;Microsoft YaHei&quot;, Arial, sans-serif"/>
                          <a:ea typeface="&quot;Microsoft YaHei&quot;, Arial, sans-serif"/>
                          <a:cs typeface="&quot;Microsoft YaHei&quot;, Arial, sans-serif"/>
                        </a:defRPr>
                      </a:pPr>
                      <a:r>
                        <a:rPr sz="1200" b="0" i="0" strike="noStrike">
                          <a:solidFill>
                            <a:srgbClr val="1F2937">
                              <a:alpha val="100000"/>
                            </a:srgbClr>
                          </a:solidFill>
                          <a:latin typeface="&quot;Microsoft YaHei&quot;, Arial, sans-serif"/>
                          <a:ea typeface="&quot;Microsoft YaHei&quot;, Arial, sans-serif"/>
                          <a:cs typeface="&quot;Microsoft YaHei&quot;, Arial, sans-serif"/>
                        </a:rPr>
                        <a:t>产业解决方案咨询费、品牌联合推广费</a:t>
                      </a:r>
                      <a:endParaRPr sz="1200" b="0" i="0" strike="noStrike">
                        <a:solidFill>
                          <a:srgbClr val="1F2937">
                            <a:alpha val="100000"/>
                          </a:srgbClr>
                        </a:solidFill>
                        <a:latin typeface="&quot;Microsoft YaHei&quot;, Arial, sans-serif"/>
                        <a:ea typeface="&quot;Microsoft YaHei&quot;, Arial, sans-serif"/>
                        <a:cs typeface="&quot;Microsoft YaHei&quot;, Arial, sans-serif"/>
                      </a:endParaRPr>
                    </a:p>
                  </a:txBody>
                  <a:tcPr marL="228600" marR="228600" marT="152400" marB="152400" vert="horz" anchor="ctr" anchorCtr="0"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1F5F9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3" name="AutoShape 3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FFFFF">
              <a:alpha val="100000"/>
            </a:srgbClr>
          </a:solidFill>
          <a:ln>
            <a:headEnd type="none"/>
            <a:tailEnd type="none"/>
          </a:ln>
        </p:spPr>
      </p:sp>
      <p:pic>
        <p:nvPicPr>
          <p:cNvPr id="4" name="Picture 4"/>
          <p:cNvPicPr>
            <a:picLocks noChangeAspect="1"/>
          </p:cNvPicPr>
          <p:nvPr/>
        </p:nvPicPr>
        <p:blipFill>
          <a:blip r:embed="rId1">
            <a:alphaModFix amt="100000"/>
          </a:blip>
          <a:srcRect l="427" r="427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AutoShape 5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F172A">
              <a:alpha val="70196"/>
            </a:srgbClr>
          </a:solidFill>
          <a:ln>
            <a:headEnd type="none"/>
            <a:tailEnd type="none"/>
          </a:ln>
        </p:spPr>
      </p:sp>
      <p:sp>
        <p:nvSpPr>
          <p:cNvPr id="6" name="AutoShape 6"/>
          <p:cNvSpPr/>
          <p:nvPr/>
        </p:nvSpPr>
        <p:spPr>
          <a:xfrm>
            <a:off x="3283369" y="1597819"/>
            <a:ext cx="5618345" cy="457200"/>
          </a:xfrm>
          <a:prstGeom prst="rect">
            <a:avLst/>
          </a:prstGeom>
          <a:blipFill rotWithShape="1">
            <a:blip r:embed="rId2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7" name="TextBox 7"/>
          <p:cNvSpPr txBox="1"/>
          <p:nvPr/>
        </p:nvSpPr>
        <p:spPr>
          <a:xfrm>
            <a:off x="3283369" y="1569244"/>
            <a:ext cx="6079300" cy="50482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1"/>
          <a:lstStyle/>
          <a:p>
            <a:pPr algn="ctr">
              <a:defRPr/>
            </a:pPr>
            <a:r>
              <a:rPr lang="en-US" sz="3600" b="1" i="0" strike="noStrike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携手共创女性经济美好未来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4510448" y="2778919"/>
            <a:ext cx="3167907" cy="9525"/>
          </a:xfrm>
          <a:prstGeom prst="line">
            <a:avLst/>
          </a:prstGeom>
          <a:ln w="9525">
            <a:solidFill>
              <a:srgbClr val="F43F5E">
                <a:alpha val="50196"/>
              </a:srgbClr>
            </a:solidFill>
            <a:prstDash val="solid"/>
            <a:headEnd type="none"/>
            <a:tailEnd type="none"/>
          </a:ln>
        </p:spPr>
      </p:sp>
      <p:sp>
        <p:nvSpPr>
          <p:cNvPr id="9" name="TextBox 9"/>
          <p:cNvSpPr txBox="1"/>
          <p:nvPr/>
        </p:nvSpPr>
        <p:spPr>
          <a:xfrm>
            <a:off x="4510448" y="2293144"/>
            <a:ext cx="3425019" cy="31432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1"/>
          <a:lstStyle/>
          <a:p>
            <a:pPr algn="ctr">
              <a:defRPr/>
            </a:pPr>
            <a:r>
              <a:rPr lang="en-US" sz="2300" b="0" i="0" strike="noStrike">
                <a:solidFill>
                  <a:srgbClr val="FECDD3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丽人圈 · 链接世界脉搏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1218895" y="3245644"/>
            <a:ext cx="3047238" cy="2019300"/>
          </a:xfrm>
          <a:prstGeom prst="roundRect">
            <a:avLst>
              <a:gd name="adj" fmla="val 2569"/>
            </a:avLst>
          </a:prstGeom>
          <a:blipFill rotWithShape="1">
            <a:blip r:embed="rId3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11" name="AutoShape 11"/>
          <p:cNvSpPr/>
          <p:nvPr/>
        </p:nvSpPr>
        <p:spPr>
          <a:xfrm>
            <a:off x="2437790" y="3483769"/>
            <a:ext cx="609448" cy="609600"/>
          </a:xfrm>
          <a:prstGeom prst="ellipse">
            <a:avLst/>
          </a:prstGeom>
          <a:blipFill rotWithShape="1">
            <a:blip r:embed="rId4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12" name="AutoShape 12"/>
          <p:cNvSpPr/>
          <p:nvPr/>
        </p:nvSpPr>
        <p:spPr>
          <a:xfrm>
            <a:off x="2653537" y="3709524"/>
            <a:ext cx="177805" cy="158088"/>
          </a:xfrm>
          <a:custGeom>
            <a:avLst/>
            <a:gdLst/>
            <a:ahLst/>
            <a:cxnLst/>
            <a:rect l="l" t="t" r="r" b="b"/>
            <a:pathLst>
              <a:path w="11247" h="10000">
                <a:moveTo>
                  <a:pt x="5251" y="1187"/>
                </a:moveTo>
                <a:lnTo>
                  <a:pt x="2974" y="4079"/>
                </a:lnTo>
                <a:cubicBezTo>
                  <a:pt x="2884" y="4193"/>
                  <a:pt x="2888" y="4370"/>
                  <a:pt x="2984" y="4479"/>
                </a:cubicBezTo>
                <a:cubicBezTo>
                  <a:pt x="3579" y="5160"/>
                  <a:pt x="4546" y="5160"/>
                  <a:pt x="5141" y="4479"/>
                </a:cubicBezTo>
                <a:lnTo>
                  <a:pt x="5762" y="3769"/>
                </a:lnTo>
                <a:cubicBezTo>
                  <a:pt x="5844" y="3676"/>
                  <a:pt x="5948" y="3624"/>
                  <a:pt x="6053" y="3615"/>
                </a:cubicBezTo>
                <a:cubicBezTo>
                  <a:pt x="6186" y="3602"/>
                  <a:pt x="6323" y="3653"/>
                  <a:pt x="6424" y="3769"/>
                </a:cubicBezTo>
                <a:lnTo>
                  <a:pt x="9872" y="7677"/>
                </a:lnTo>
                <a:lnTo>
                  <a:pt x="11247" y="6427"/>
                </a:lnTo>
                <a:lnTo>
                  <a:pt x="11247" y="0"/>
                </a:lnTo>
                <a:lnTo>
                  <a:pt x="9060" y="1428"/>
                </a:lnTo>
                <a:lnTo>
                  <a:pt x="8595" y="1073"/>
                </a:lnTo>
                <a:cubicBezTo>
                  <a:pt x="8287" y="839"/>
                  <a:pt x="7926" y="714"/>
                  <a:pt x="7555" y="714"/>
                </a:cubicBezTo>
                <a:lnTo>
                  <a:pt x="6180" y="714"/>
                </a:lnTo>
                <a:cubicBezTo>
                  <a:pt x="6159" y="714"/>
                  <a:pt x="6135" y="714"/>
                  <a:pt x="6114" y="716"/>
                </a:cubicBezTo>
                <a:cubicBezTo>
                  <a:pt x="5784" y="736"/>
                  <a:pt x="5473" y="906"/>
                  <a:pt x="5251" y="1187"/>
                </a:cubicBezTo>
                <a:close/>
                <a:moveTo>
                  <a:pt x="2277" y="3363"/>
                </a:moveTo>
                <a:lnTo>
                  <a:pt x="4362" y="714"/>
                </a:lnTo>
                <a:lnTo>
                  <a:pt x="3589" y="714"/>
                </a:lnTo>
                <a:cubicBezTo>
                  <a:pt x="3091" y="714"/>
                  <a:pt x="2615" y="940"/>
                  <a:pt x="2263" y="1341"/>
                </a:cubicBezTo>
                <a:lnTo>
                  <a:pt x="2187" y="1428"/>
                </a:lnTo>
                <a:lnTo>
                  <a:pt x="0" y="0"/>
                </a:lnTo>
                <a:lnTo>
                  <a:pt x="0" y="6427"/>
                </a:lnTo>
                <a:lnTo>
                  <a:pt x="3054" y="9335"/>
                </a:lnTo>
                <a:cubicBezTo>
                  <a:pt x="3503" y="9763"/>
                  <a:pt x="4069" y="9998"/>
                  <a:pt x="4653" y="9998"/>
                </a:cubicBezTo>
                <a:lnTo>
                  <a:pt x="4960" y="9998"/>
                </a:lnTo>
                <a:lnTo>
                  <a:pt x="4823" y="9842"/>
                </a:lnTo>
                <a:cubicBezTo>
                  <a:pt x="4639" y="9632"/>
                  <a:pt x="4639" y="9293"/>
                  <a:pt x="4823" y="9085"/>
                </a:cubicBezTo>
                <a:cubicBezTo>
                  <a:pt x="5006" y="8876"/>
                  <a:pt x="5302" y="8876"/>
                  <a:pt x="5485" y="9085"/>
                </a:cubicBezTo>
                <a:lnTo>
                  <a:pt x="6285" y="10000"/>
                </a:lnTo>
                <a:lnTo>
                  <a:pt x="6461" y="10000"/>
                </a:lnTo>
                <a:cubicBezTo>
                  <a:pt x="6834" y="10000"/>
                  <a:pt x="7199" y="9904"/>
                  <a:pt x="7531" y="9726"/>
                </a:cubicBezTo>
                <a:lnTo>
                  <a:pt x="7010" y="9127"/>
                </a:lnTo>
                <a:cubicBezTo>
                  <a:pt x="6826" y="8918"/>
                  <a:pt x="6826" y="8578"/>
                  <a:pt x="7010" y="8371"/>
                </a:cubicBezTo>
                <a:cubicBezTo>
                  <a:pt x="7193" y="8162"/>
                  <a:pt x="7489" y="8162"/>
                  <a:pt x="7672" y="8371"/>
                </a:cubicBezTo>
                <a:lnTo>
                  <a:pt x="8297" y="9085"/>
                </a:lnTo>
                <a:lnTo>
                  <a:pt x="8638" y="8694"/>
                </a:lnTo>
                <a:cubicBezTo>
                  <a:pt x="8812" y="8496"/>
                  <a:pt x="8863" y="8208"/>
                  <a:pt x="8787" y="7956"/>
                </a:cubicBezTo>
                <a:lnTo>
                  <a:pt x="6094" y="4903"/>
                </a:lnTo>
                <a:lnTo>
                  <a:pt x="5803" y="5235"/>
                </a:lnTo>
                <a:cubicBezTo>
                  <a:pt x="4841" y="6336"/>
                  <a:pt x="3282" y="6336"/>
                  <a:pt x="2320" y="5235"/>
                </a:cubicBezTo>
                <a:cubicBezTo>
                  <a:pt x="1871" y="4722"/>
                  <a:pt x="1853" y="3899"/>
                  <a:pt x="2277" y="3361"/>
                </a:cubicBezTo>
                <a:close/>
              </a:path>
            </a:pathLst>
          </a:custGeom>
          <a:solidFill>
            <a:srgbClr val="FDA4AF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13" name="TextBox 13"/>
          <p:cNvSpPr txBox="1"/>
          <p:nvPr/>
        </p:nvSpPr>
        <p:spPr>
          <a:xfrm>
            <a:off x="2361609" y="4274344"/>
            <a:ext cx="857035" cy="20955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1"/>
          <a:lstStyle/>
          <a:p>
            <a:pPr algn="ctr">
              <a:defRPr/>
            </a:pPr>
            <a:r>
              <a:rPr lang="en-US" sz="1500" b="1" i="0" strike="noStrike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联系我们</a:t>
            </a:r>
            <a:endParaRPr lang="en-US" sz="1100"/>
          </a:p>
        </p:txBody>
      </p:sp>
      <p:sp>
        <p:nvSpPr>
          <p:cNvPr id="14" name="TextBox 14"/>
          <p:cNvSpPr txBox="1"/>
          <p:nvPr/>
        </p:nvSpPr>
        <p:spPr>
          <a:xfrm>
            <a:off x="1875956" y="4617244"/>
            <a:ext cx="1875956" cy="369094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1"/>
          <a:lstStyle/>
          <a:p>
            <a:pPr algn="ctr">
              <a:defRPr/>
            </a:pPr>
            <a:r>
              <a:rPr lang="en-US" sz="1100" b="0" i="0" strike="noStrike">
                <a:solidFill>
                  <a:srgbClr val="D1D5D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欢迎加入丽人圈生态，</a:t>
            </a:r>
            <a:endParaRPr lang="en-US" sz="1100"/>
          </a:p>
          <a:p>
            <a:pPr algn="ctr"/>
            <a:r>
              <a:rPr sz="1100" b="0" i="0" strike="noStrike">
                <a:solidFill>
                  <a:srgbClr val="D1D5D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成为城市合伙人或战略投资者</a:t>
            </a:r>
            <a:endParaRPr sz="1100" b="0" i="0" strike="noStrike">
              <a:solidFill>
                <a:srgbClr val="D1D5DB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5" name="AutoShape 15"/>
          <p:cNvSpPr/>
          <p:nvPr/>
        </p:nvSpPr>
        <p:spPr>
          <a:xfrm>
            <a:off x="4570857" y="3245644"/>
            <a:ext cx="3047238" cy="2019300"/>
          </a:xfrm>
          <a:prstGeom prst="roundRect">
            <a:avLst>
              <a:gd name="adj" fmla="val 2569"/>
            </a:avLst>
          </a:prstGeom>
          <a:blipFill rotWithShape="1">
            <a:blip r:embed="rId3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16" name="AutoShape 16"/>
          <p:cNvSpPr/>
          <p:nvPr/>
        </p:nvSpPr>
        <p:spPr>
          <a:xfrm>
            <a:off x="5789752" y="3483769"/>
            <a:ext cx="609448" cy="609600"/>
          </a:xfrm>
          <a:prstGeom prst="ellipse">
            <a:avLst/>
          </a:prstGeom>
          <a:blipFill rotWithShape="1">
            <a:blip r:embed="rId5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17" name="AutoShape 17"/>
          <p:cNvSpPr/>
          <p:nvPr/>
        </p:nvSpPr>
        <p:spPr>
          <a:xfrm>
            <a:off x="6005499" y="3699643"/>
            <a:ext cx="177805" cy="177850"/>
          </a:xfrm>
          <a:custGeom>
            <a:avLst/>
            <a:gdLst/>
            <a:ahLst/>
            <a:cxnLst/>
            <a:rect l="l" t="t" r="r" b="b"/>
            <a:pathLst>
              <a:path w="9998" h="10000">
                <a:moveTo>
                  <a:pt x="6872" y="5469"/>
                </a:moveTo>
                <a:lnTo>
                  <a:pt x="3128" y="5469"/>
                </a:lnTo>
                <a:cubicBezTo>
                  <a:pt x="3185" y="6729"/>
                  <a:pt x="3465" y="7889"/>
                  <a:pt x="3863" y="8738"/>
                </a:cubicBezTo>
                <a:cubicBezTo>
                  <a:pt x="4087" y="9217"/>
                  <a:pt x="4328" y="9555"/>
                  <a:pt x="4552" y="9762"/>
                </a:cubicBezTo>
                <a:cubicBezTo>
                  <a:pt x="4772" y="9967"/>
                  <a:pt x="4923" y="10000"/>
                  <a:pt x="5001" y="10000"/>
                </a:cubicBezTo>
                <a:cubicBezTo>
                  <a:pt x="5079" y="10000"/>
                  <a:pt x="5230" y="9967"/>
                  <a:pt x="5450" y="9762"/>
                </a:cubicBezTo>
                <a:cubicBezTo>
                  <a:pt x="5674" y="9555"/>
                  <a:pt x="5915" y="9215"/>
                  <a:pt x="6138" y="8738"/>
                </a:cubicBezTo>
                <a:cubicBezTo>
                  <a:pt x="6537" y="7889"/>
                  <a:pt x="6817" y="6729"/>
                  <a:pt x="6874" y="5469"/>
                </a:cubicBezTo>
                <a:close/>
                <a:moveTo>
                  <a:pt x="3126" y="4531"/>
                </a:moveTo>
                <a:lnTo>
                  <a:pt x="6870" y="4531"/>
                </a:lnTo>
                <a:cubicBezTo>
                  <a:pt x="6815" y="3271"/>
                  <a:pt x="6535" y="2111"/>
                  <a:pt x="6136" y="1262"/>
                </a:cubicBezTo>
                <a:cubicBezTo>
                  <a:pt x="5913" y="785"/>
                  <a:pt x="5672" y="445"/>
                  <a:pt x="5448" y="238"/>
                </a:cubicBezTo>
                <a:cubicBezTo>
                  <a:pt x="5228" y="33"/>
                  <a:pt x="5077" y="0"/>
                  <a:pt x="4999" y="0"/>
                </a:cubicBezTo>
                <a:cubicBezTo>
                  <a:pt x="4921" y="0"/>
                  <a:pt x="4770" y="33"/>
                  <a:pt x="4550" y="238"/>
                </a:cubicBezTo>
                <a:cubicBezTo>
                  <a:pt x="4326" y="445"/>
                  <a:pt x="4085" y="785"/>
                  <a:pt x="3862" y="1262"/>
                </a:cubicBezTo>
                <a:cubicBezTo>
                  <a:pt x="3463" y="2111"/>
                  <a:pt x="3183" y="3271"/>
                  <a:pt x="3126" y="4531"/>
                </a:cubicBezTo>
                <a:close/>
                <a:moveTo>
                  <a:pt x="2185" y="4531"/>
                </a:moveTo>
                <a:cubicBezTo>
                  <a:pt x="2253" y="2859"/>
                  <a:pt x="2687" y="1307"/>
                  <a:pt x="3320" y="287"/>
                </a:cubicBezTo>
                <a:cubicBezTo>
                  <a:pt x="1514" y="924"/>
                  <a:pt x="184" y="2563"/>
                  <a:pt x="0" y="4531"/>
                </a:cubicBezTo>
                <a:lnTo>
                  <a:pt x="2185" y="4531"/>
                </a:lnTo>
                <a:close/>
                <a:moveTo>
                  <a:pt x="0" y="5469"/>
                </a:moveTo>
                <a:cubicBezTo>
                  <a:pt x="184" y="7438"/>
                  <a:pt x="1514" y="9076"/>
                  <a:pt x="3320" y="9713"/>
                </a:cubicBezTo>
                <a:cubicBezTo>
                  <a:pt x="2687" y="8693"/>
                  <a:pt x="2253" y="7141"/>
                  <a:pt x="2185" y="5469"/>
                </a:cubicBezTo>
                <a:lnTo>
                  <a:pt x="0" y="5469"/>
                </a:lnTo>
                <a:close/>
                <a:moveTo>
                  <a:pt x="7813" y="5469"/>
                </a:moveTo>
                <a:cubicBezTo>
                  <a:pt x="7745" y="7141"/>
                  <a:pt x="7311" y="8693"/>
                  <a:pt x="6678" y="9713"/>
                </a:cubicBezTo>
                <a:cubicBezTo>
                  <a:pt x="8484" y="9074"/>
                  <a:pt x="9814" y="7438"/>
                  <a:pt x="9998" y="5469"/>
                </a:cubicBezTo>
                <a:lnTo>
                  <a:pt x="7813" y="5469"/>
                </a:lnTo>
                <a:close/>
                <a:moveTo>
                  <a:pt x="9998" y="4531"/>
                </a:moveTo>
                <a:cubicBezTo>
                  <a:pt x="9814" y="2563"/>
                  <a:pt x="8484" y="924"/>
                  <a:pt x="6678" y="287"/>
                </a:cubicBezTo>
                <a:cubicBezTo>
                  <a:pt x="7311" y="1307"/>
                  <a:pt x="7745" y="2859"/>
                  <a:pt x="7813" y="4531"/>
                </a:cubicBezTo>
                <a:lnTo>
                  <a:pt x="9998" y="4531"/>
                </a:lnTo>
                <a:close/>
              </a:path>
            </a:pathLst>
          </a:custGeom>
          <a:solidFill>
            <a:srgbClr val="FCD34D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18" name="TextBox 18"/>
          <p:cNvSpPr txBox="1"/>
          <p:nvPr/>
        </p:nvSpPr>
        <p:spPr>
          <a:xfrm>
            <a:off x="5904023" y="4274344"/>
            <a:ext cx="476131" cy="20955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1"/>
          <a:lstStyle/>
          <a:p>
            <a:pPr algn="ctr">
              <a:defRPr/>
            </a:pPr>
            <a:r>
              <a:rPr lang="en-US" sz="1500" b="1" i="0" strike="noStrike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愿景</a:t>
            </a:r>
            <a:endParaRPr lang="en-US" sz="1100"/>
          </a:p>
        </p:txBody>
      </p:sp>
      <p:sp>
        <p:nvSpPr>
          <p:cNvPr id="19" name="TextBox 19"/>
          <p:cNvSpPr txBox="1"/>
          <p:nvPr/>
        </p:nvSpPr>
        <p:spPr>
          <a:xfrm>
            <a:off x="5361234" y="4617244"/>
            <a:ext cx="1590277" cy="369094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1"/>
          <a:lstStyle/>
          <a:p>
            <a:pPr algn="ctr">
              <a:defRPr/>
            </a:pPr>
            <a:r>
              <a:rPr lang="en-US" sz="1100" b="0" i="0" strike="noStrike">
                <a:solidFill>
                  <a:srgbClr val="D1D5D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致力于成为女性经济领域</a:t>
            </a:r>
            <a:endParaRPr lang="en-US" sz="1100"/>
          </a:p>
          <a:p>
            <a:pPr algn="ctr"/>
            <a:r>
              <a:rPr sz="1100" b="0" i="0" strike="noStrike">
                <a:solidFill>
                  <a:srgbClr val="D1D5D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的生态级企业</a:t>
            </a:r>
            <a:endParaRPr sz="1100" b="0" i="0" strike="noStrike">
              <a:solidFill>
                <a:srgbClr val="D1D5DB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0" name="AutoShape 20"/>
          <p:cNvSpPr/>
          <p:nvPr/>
        </p:nvSpPr>
        <p:spPr>
          <a:xfrm>
            <a:off x="7922819" y="3245644"/>
            <a:ext cx="3047238" cy="2019300"/>
          </a:xfrm>
          <a:prstGeom prst="roundRect">
            <a:avLst>
              <a:gd name="adj" fmla="val 2569"/>
            </a:avLst>
          </a:prstGeom>
          <a:blipFill rotWithShape="1">
            <a:blip r:embed="rId3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21" name="AutoShape 21"/>
          <p:cNvSpPr/>
          <p:nvPr/>
        </p:nvSpPr>
        <p:spPr>
          <a:xfrm>
            <a:off x="9141714" y="3483769"/>
            <a:ext cx="609448" cy="609600"/>
          </a:xfrm>
          <a:prstGeom prst="ellipse">
            <a:avLst/>
          </a:prstGeom>
          <a:blipFill rotWithShape="1">
            <a:blip r:embed="rId6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22" name="AutoShape 22"/>
          <p:cNvSpPr/>
          <p:nvPr/>
        </p:nvSpPr>
        <p:spPr>
          <a:xfrm>
            <a:off x="9357460" y="3699643"/>
            <a:ext cx="177805" cy="177850"/>
          </a:xfrm>
          <a:custGeom>
            <a:avLst/>
            <a:gdLst/>
            <a:ahLst/>
            <a:cxnLst/>
            <a:rect l="l" t="t" r="r" b="b"/>
            <a:pathLst>
              <a:path w="9998" h="10000">
                <a:moveTo>
                  <a:pt x="2731" y="5933"/>
                </a:moveTo>
                <a:lnTo>
                  <a:pt x="572" y="5933"/>
                </a:lnTo>
                <a:cubicBezTo>
                  <a:pt x="52" y="5933"/>
                  <a:pt x="-267" y="5367"/>
                  <a:pt x="0" y="4921"/>
                </a:cubicBezTo>
                <a:lnTo>
                  <a:pt x="1104" y="3080"/>
                </a:lnTo>
                <a:cubicBezTo>
                  <a:pt x="1285" y="2778"/>
                  <a:pt x="1611" y="2594"/>
                  <a:pt x="1963" y="2594"/>
                </a:cubicBezTo>
                <a:lnTo>
                  <a:pt x="3945" y="2594"/>
                </a:lnTo>
                <a:cubicBezTo>
                  <a:pt x="5533" y="-96"/>
                  <a:pt x="7901" y="-232"/>
                  <a:pt x="9485" y="0"/>
                </a:cubicBezTo>
                <a:cubicBezTo>
                  <a:pt x="9752" y="40"/>
                  <a:pt x="9960" y="248"/>
                  <a:pt x="9998" y="513"/>
                </a:cubicBezTo>
                <a:cubicBezTo>
                  <a:pt x="10230" y="2097"/>
                  <a:pt x="10094" y="4466"/>
                  <a:pt x="7405" y="6054"/>
                </a:cubicBezTo>
                <a:lnTo>
                  <a:pt x="7405" y="8036"/>
                </a:lnTo>
                <a:cubicBezTo>
                  <a:pt x="7405" y="8389"/>
                  <a:pt x="7221" y="8715"/>
                  <a:pt x="6918" y="8896"/>
                </a:cubicBezTo>
                <a:lnTo>
                  <a:pt x="5078" y="10000"/>
                </a:lnTo>
                <a:cubicBezTo>
                  <a:pt x="4634" y="10267"/>
                  <a:pt x="4066" y="9946"/>
                  <a:pt x="4066" y="9428"/>
                </a:cubicBezTo>
                <a:lnTo>
                  <a:pt x="4066" y="7268"/>
                </a:lnTo>
                <a:cubicBezTo>
                  <a:pt x="4066" y="6532"/>
                  <a:pt x="3468" y="5933"/>
                  <a:pt x="2731" y="5933"/>
                </a:cubicBezTo>
                <a:lnTo>
                  <a:pt x="2729" y="5933"/>
                </a:lnTo>
                <a:close/>
                <a:moveTo>
                  <a:pt x="8406" y="2594"/>
                </a:moveTo>
                <a:cubicBezTo>
                  <a:pt x="8406" y="2041"/>
                  <a:pt x="7957" y="1592"/>
                  <a:pt x="7405" y="1592"/>
                </a:cubicBezTo>
                <a:cubicBezTo>
                  <a:pt x="6852" y="1592"/>
                  <a:pt x="6403" y="2041"/>
                  <a:pt x="6403" y="2594"/>
                </a:cubicBezTo>
                <a:cubicBezTo>
                  <a:pt x="6403" y="3147"/>
                  <a:pt x="6852" y="3596"/>
                  <a:pt x="7405" y="3596"/>
                </a:cubicBezTo>
                <a:cubicBezTo>
                  <a:pt x="7957" y="3596"/>
                  <a:pt x="8406" y="3147"/>
                  <a:pt x="8406" y="2594"/>
                </a:cubicBezTo>
                <a:close/>
              </a:path>
            </a:pathLst>
          </a:custGeom>
          <a:solidFill>
            <a:srgbClr val="CBD5E1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23" name="TextBox 23"/>
          <p:cNvSpPr txBox="1"/>
          <p:nvPr/>
        </p:nvSpPr>
        <p:spPr>
          <a:xfrm>
            <a:off x="9255985" y="4274344"/>
            <a:ext cx="476131" cy="20955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1"/>
          <a:lstStyle/>
          <a:p>
            <a:pPr algn="ctr">
              <a:defRPr/>
            </a:pPr>
            <a:r>
              <a:rPr lang="en-US" sz="1500" b="1" i="0" strike="noStrike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行动</a:t>
            </a:r>
            <a:endParaRPr lang="en-US" sz="1100"/>
          </a:p>
        </p:txBody>
      </p:sp>
      <p:sp>
        <p:nvSpPr>
          <p:cNvPr id="24" name="TextBox 24"/>
          <p:cNvSpPr txBox="1"/>
          <p:nvPr/>
        </p:nvSpPr>
        <p:spPr>
          <a:xfrm>
            <a:off x="8753817" y="4617244"/>
            <a:ext cx="1499514" cy="369094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1"/>
          <a:lstStyle/>
          <a:p>
            <a:pPr algn="ctr">
              <a:defRPr/>
            </a:pPr>
            <a:r>
              <a:rPr lang="en-US" sz="1100" b="0" i="0" strike="noStrike">
                <a:solidFill>
                  <a:srgbClr val="D1D5D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即刻启动 MVP 计划，</a:t>
            </a:r>
            <a:endParaRPr lang="en-US" sz="1100"/>
          </a:p>
          <a:p>
            <a:pPr algn="ctr"/>
            <a:r>
              <a:rPr sz="1100" b="0" i="0" strike="noStrike">
                <a:solidFill>
                  <a:srgbClr val="D1D5D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90 天打造首个标杆案例</a:t>
            </a:r>
            <a:endParaRPr sz="1100" b="0" i="0" strike="noStrike">
              <a:solidFill>
                <a:srgbClr val="D1D5DB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3936</Words>
  <Application>WPS 演示</Application>
  <PresentationFormat>On-screen Show (4:3)</PresentationFormat>
  <Paragraphs>499</Paragraphs>
  <Slides>16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27" baseType="lpstr">
      <vt:lpstr>Arial</vt:lpstr>
      <vt:lpstr>宋体</vt:lpstr>
      <vt:lpstr>Wingdings</vt:lpstr>
      <vt:lpstr>Arial</vt:lpstr>
      <vt:lpstr>微软雅黑</vt:lpstr>
      <vt:lpstr>Arial, "Microsoft YaHei", sans-serif</vt:lpstr>
      <vt:lpstr>Segoe Print</vt:lpstr>
      <vt:lpstr>"Microsoft YaHei", Arial, sans-serif</vt:lpstr>
      <vt:lpstr>Calibri</vt:lpstr>
      <vt:lpstr>Arial Unicode MS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wzx</cp:lastModifiedBy>
  <cp:revision>2</cp:revision>
  <dcterms:created xsi:type="dcterms:W3CDTF">2006-08-16T00:00:00Z</dcterms:created>
  <dcterms:modified xsi:type="dcterms:W3CDTF">2026-04-26T17:55:20Z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CE4624185455446E97A706F68FBD9A3D_12</vt:lpwstr>
  </property>
  <property fmtid="{D5CDD505-2E9C-101B-9397-08002B2CF9AE}" pid="3" name="KSOProductBuildVer">
    <vt:lpwstr>2052-12.1.0.25865</vt:lpwstr>
  </property>
</Properties>
</file>